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71"/>
  </p:notesMasterIdLst>
  <p:handoutMasterIdLst>
    <p:handoutMasterId r:id="rId72"/>
  </p:handoutMasterIdLst>
  <p:sldIdLst>
    <p:sldId id="276" r:id="rId2"/>
    <p:sldId id="425" r:id="rId3"/>
    <p:sldId id="331" r:id="rId4"/>
    <p:sldId id="391" r:id="rId5"/>
    <p:sldId id="294" r:id="rId6"/>
    <p:sldId id="392" r:id="rId7"/>
    <p:sldId id="393" r:id="rId8"/>
    <p:sldId id="394" r:id="rId9"/>
    <p:sldId id="395" r:id="rId10"/>
    <p:sldId id="396" r:id="rId11"/>
    <p:sldId id="263" r:id="rId12"/>
    <p:sldId id="358" r:id="rId13"/>
    <p:sldId id="366" r:id="rId14"/>
    <p:sldId id="264" r:id="rId15"/>
    <p:sldId id="291" r:id="rId16"/>
    <p:sldId id="397" r:id="rId17"/>
    <p:sldId id="288" r:id="rId18"/>
    <p:sldId id="398" r:id="rId19"/>
    <p:sldId id="290" r:id="rId20"/>
    <p:sldId id="267" r:id="rId21"/>
    <p:sldId id="332" r:id="rId22"/>
    <p:sldId id="399" r:id="rId23"/>
    <p:sldId id="280" r:id="rId24"/>
    <p:sldId id="400" r:id="rId25"/>
    <p:sldId id="401" r:id="rId26"/>
    <p:sldId id="402" r:id="rId27"/>
    <p:sldId id="403" r:id="rId28"/>
    <p:sldId id="404" r:id="rId29"/>
    <p:sldId id="318" r:id="rId30"/>
    <p:sldId id="405" r:id="rId31"/>
    <p:sldId id="406" r:id="rId32"/>
    <p:sldId id="373" r:id="rId33"/>
    <p:sldId id="407" r:id="rId34"/>
    <p:sldId id="408" r:id="rId35"/>
    <p:sldId id="409" r:id="rId36"/>
    <p:sldId id="410" r:id="rId37"/>
    <p:sldId id="427" r:id="rId38"/>
    <p:sldId id="428" r:id="rId39"/>
    <p:sldId id="429" r:id="rId40"/>
    <p:sldId id="430" r:id="rId41"/>
    <p:sldId id="412" r:id="rId42"/>
    <p:sldId id="302" r:id="rId43"/>
    <p:sldId id="413" r:id="rId44"/>
    <p:sldId id="305" r:id="rId45"/>
    <p:sldId id="414" r:id="rId46"/>
    <p:sldId id="307" r:id="rId47"/>
    <p:sldId id="415" r:id="rId48"/>
    <p:sldId id="310" r:id="rId49"/>
    <p:sldId id="311" r:id="rId50"/>
    <p:sldId id="312" r:id="rId51"/>
    <p:sldId id="321" r:id="rId52"/>
    <p:sldId id="314" r:id="rId53"/>
    <p:sldId id="416" r:id="rId54"/>
    <p:sldId id="417" r:id="rId55"/>
    <p:sldId id="418" r:id="rId56"/>
    <p:sldId id="419" r:id="rId57"/>
    <p:sldId id="379" r:id="rId58"/>
    <p:sldId id="420" r:id="rId59"/>
    <p:sldId id="421" r:id="rId60"/>
    <p:sldId id="381" r:id="rId61"/>
    <p:sldId id="388" r:id="rId62"/>
    <p:sldId id="382" r:id="rId63"/>
    <p:sldId id="390" r:id="rId64"/>
    <p:sldId id="389" r:id="rId65"/>
    <p:sldId id="378" r:id="rId66"/>
    <p:sldId id="376" r:id="rId67"/>
    <p:sldId id="377" r:id="rId68"/>
    <p:sldId id="423" r:id="rId69"/>
    <p:sldId id="426" r:id="rId70"/>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929F9F4-4A8F-4326-A1B4-22849713DDAB}" styleName="Koyu Stil 1 - Vurgu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30" autoAdjust="0"/>
    <p:restoredTop sz="98273" autoAdjust="0"/>
  </p:normalViewPr>
  <p:slideViewPr>
    <p:cSldViewPr>
      <p:cViewPr varScale="1">
        <p:scale>
          <a:sx n="72" d="100"/>
          <a:sy n="72" d="100"/>
        </p:scale>
        <p:origin x="-1218" y="-102"/>
      </p:cViewPr>
      <p:guideLst>
        <p:guide orient="horz" pos="2160"/>
        <p:guide pos="2880"/>
      </p:guideLst>
    </p:cSldViewPr>
  </p:slideViewPr>
  <p:notesTextViewPr>
    <p:cViewPr>
      <p:scale>
        <a:sx n="1" d="1"/>
        <a:sy n="1" d="1"/>
      </p:scale>
      <p:origin x="0" y="0"/>
    </p:cViewPr>
  </p:notesTextViewPr>
  <p:sorterViewPr>
    <p:cViewPr>
      <p:scale>
        <a:sx n="100" d="100"/>
        <a:sy n="100" d="100"/>
      </p:scale>
      <p:origin x="0" y="1212"/>
    </p:cViewPr>
  </p:sorterViewPr>
  <p:notesViewPr>
    <p:cSldViewPr>
      <p:cViewPr varScale="1">
        <p:scale>
          <a:sx n="52" d="100"/>
          <a:sy n="52" d="100"/>
        </p:scale>
        <p:origin x="-289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_rels/data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image" Target="../media/image4.png"/></Relationships>
</file>

<file path=ppt/diagrams/_rels/drawing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17A428-0CB7-4B60-B8CE-22E4C7DA5778}" type="doc">
      <dgm:prSet loTypeId="urn:microsoft.com/office/officeart/2005/8/layout/bList2" loCatId="list" qsTypeId="urn:microsoft.com/office/officeart/2005/8/quickstyle/simple4" qsCatId="simple" csTypeId="urn:microsoft.com/office/officeart/2005/8/colors/accent4_2" csCatId="accent4" phldr="1"/>
      <dgm:spPr/>
      <dgm:t>
        <a:bodyPr/>
        <a:lstStyle/>
        <a:p>
          <a:endParaRPr lang="tr-TR"/>
        </a:p>
      </dgm:t>
    </dgm:pt>
    <dgm:pt modelId="{16800710-A7E9-4B01-952F-3FBA78C14E2F}">
      <dgm:prSet/>
      <dgm:spPr/>
      <dgm:t>
        <a:bodyPr/>
        <a:lstStyle/>
        <a:p>
          <a:pPr rtl="0"/>
          <a:r>
            <a:rPr lang="tr-TR" b="1" dirty="0" smtClean="0"/>
            <a:t>Sigorta Primi Teşvikleri </a:t>
          </a:r>
          <a:endParaRPr lang="tr-TR" dirty="0"/>
        </a:p>
      </dgm:t>
    </dgm:pt>
    <dgm:pt modelId="{39478275-B175-4273-B272-EBAC706F26E1}" type="parTrans" cxnId="{1CC85786-D658-482D-97B0-80E012E86E8E}">
      <dgm:prSet/>
      <dgm:spPr/>
      <dgm:t>
        <a:bodyPr/>
        <a:lstStyle/>
        <a:p>
          <a:endParaRPr lang="tr-TR"/>
        </a:p>
      </dgm:t>
    </dgm:pt>
    <dgm:pt modelId="{3C69B8BC-B727-41D1-873D-76F9DE4434B1}" type="sibTrans" cxnId="{1CC85786-D658-482D-97B0-80E012E86E8E}">
      <dgm:prSet/>
      <dgm:spPr/>
      <dgm:t>
        <a:bodyPr/>
        <a:lstStyle/>
        <a:p>
          <a:endParaRPr lang="tr-TR"/>
        </a:p>
      </dgm:t>
    </dgm:pt>
    <dgm:pt modelId="{30287B53-2D9C-48C2-9C0E-22BE3DF03889}">
      <dgm:prSet/>
      <dgm:spPr/>
      <dgm:t>
        <a:bodyPr/>
        <a:lstStyle/>
        <a:p>
          <a:pPr rtl="0"/>
          <a:r>
            <a:rPr lang="tr-TR" b="1" dirty="0" smtClean="0"/>
            <a:t> 4/b  Beş   Puanlık İndirim</a:t>
          </a:r>
          <a:endParaRPr lang="tr-TR" dirty="0"/>
        </a:p>
      </dgm:t>
    </dgm:pt>
    <dgm:pt modelId="{F4ED722D-2656-45A1-A1D9-2EEF522B26CB}" type="parTrans" cxnId="{76FB5630-B0C6-4B2A-9A2F-8DB43F907480}">
      <dgm:prSet/>
      <dgm:spPr/>
      <dgm:t>
        <a:bodyPr/>
        <a:lstStyle/>
        <a:p>
          <a:endParaRPr lang="tr-TR"/>
        </a:p>
      </dgm:t>
    </dgm:pt>
    <dgm:pt modelId="{DBF11E04-6EBC-4C8E-9F37-E7D2B9CF9462}" type="sibTrans" cxnId="{76FB5630-B0C6-4B2A-9A2F-8DB43F907480}">
      <dgm:prSet/>
      <dgm:spPr/>
      <dgm:t>
        <a:bodyPr/>
        <a:lstStyle/>
        <a:p>
          <a:endParaRPr lang="tr-TR"/>
        </a:p>
      </dgm:t>
    </dgm:pt>
    <dgm:pt modelId="{648ECFCC-8BDA-4764-A0ED-FCA2E50BBA43}">
      <dgm:prSet/>
      <dgm:spPr/>
      <dgm:t>
        <a:bodyPr/>
        <a:lstStyle/>
        <a:p>
          <a:pPr rtl="0"/>
          <a:r>
            <a:rPr lang="tr-TR" b="1" dirty="0" smtClean="0"/>
            <a:t>Üç Aylık Prim Borcu Erteleme ve Asgari Ücret Desteği</a:t>
          </a:r>
          <a:endParaRPr lang="tr-TR" dirty="0"/>
        </a:p>
      </dgm:t>
    </dgm:pt>
    <dgm:pt modelId="{F5A5C23E-8D17-4CCD-BBAD-F2538C0A8B9C}" type="parTrans" cxnId="{E460E7BC-3EC0-4C51-8437-1130F6D1B785}">
      <dgm:prSet/>
      <dgm:spPr/>
      <dgm:t>
        <a:bodyPr/>
        <a:lstStyle/>
        <a:p>
          <a:endParaRPr lang="tr-TR"/>
        </a:p>
      </dgm:t>
    </dgm:pt>
    <dgm:pt modelId="{8CBA9B7F-A853-453B-B7DA-4C241E2BC5A1}" type="sibTrans" cxnId="{E460E7BC-3EC0-4C51-8437-1130F6D1B785}">
      <dgm:prSet/>
      <dgm:spPr/>
      <dgm:t>
        <a:bodyPr/>
        <a:lstStyle/>
        <a:p>
          <a:endParaRPr lang="tr-TR"/>
        </a:p>
      </dgm:t>
    </dgm:pt>
    <dgm:pt modelId="{FA08D212-F61C-4CEB-8684-6A6A579B1CE6}">
      <dgm:prSet/>
      <dgm:spPr/>
      <dgm:t>
        <a:bodyPr/>
        <a:lstStyle/>
        <a:p>
          <a:pPr rtl="0"/>
          <a:r>
            <a:rPr lang="tr-TR" b="1" dirty="0" smtClean="0"/>
            <a:t>İş Sağlığı ve Güvenliği Hizmetlerinin Desteklenmesi</a:t>
          </a:r>
          <a:endParaRPr lang="tr-TR" dirty="0"/>
        </a:p>
      </dgm:t>
    </dgm:pt>
    <dgm:pt modelId="{882C629D-4821-4F45-9857-39658A4DBD78}" type="parTrans" cxnId="{60EA6D16-BD85-4B5D-9E3B-13080ABCF62F}">
      <dgm:prSet/>
      <dgm:spPr/>
      <dgm:t>
        <a:bodyPr/>
        <a:lstStyle/>
        <a:p>
          <a:endParaRPr lang="tr-TR"/>
        </a:p>
      </dgm:t>
    </dgm:pt>
    <dgm:pt modelId="{2CB583E6-AC47-40B8-9F1A-9C4C75321A5C}" type="sibTrans" cxnId="{60EA6D16-BD85-4B5D-9E3B-13080ABCF62F}">
      <dgm:prSet/>
      <dgm:spPr/>
      <dgm:t>
        <a:bodyPr/>
        <a:lstStyle/>
        <a:p>
          <a:endParaRPr lang="tr-TR"/>
        </a:p>
      </dgm:t>
    </dgm:pt>
    <dgm:pt modelId="{ECC8DEC4-8366-43D8-856D-2A1A07DC0BA8}">
      <dgm:prSet/>
      <dgm:spPr/>
      <dgm:t>
        <a:bodyPr/>
        <a:lstStyle/>
        <a:p>
          <a:pPr rtl="0"/>
          <a:r>
            <a:rPr lang="tr-TR" b="1" dirty="0" smtClean="0"/>
            <a:t>Devam Eden Çalışmalar</a:t>
          </a:r>
          <a:endParaRPr lang="tr-TR" dirty="0"/>
        </a:p>
      </dgm:t>
    </dgm:pt>
    <dgm:pt modelId="{27A0B9B5-4497-45B0-B996-CB0F03BEC320}" type="parTrans" cxnId="{DE5BF64B-0BDA-4FB0-B89E-77C80D7D5A00}">
      <dgm:prSet/>
      <dgm:spPr/>
      <dgm:t>
        <a:bodyPr/>
        <a:lstStyle/>
        <a:p>
          <a:endParaRPr lang="tr-TR"/>
        </a:p>
      </dgm:t>
    </dgm:pt>
    <dgm:pt modelId="{AAB1FD50-1021-43F3-8B7E-6E9F17DB1092}" type="sibTrans" cxnId="{DE5BF64B-0BDA-4FB0-B89E-77C80D7D5A00}">
      <dgm:prSet/>
      <dgm:spPr/>
      <dgm:t>
        <a:bodyPr/>
        <a:lstStyle/>
        <a:p>
          <a:endParaRPr lang="tr-TR"/>
        </a:p>
      </dgm:t>
    </dgm:pt>
    <dgm:pt modelId="{534D4D26-1989-46F1-818F-34C093303EFD}">
      <dgm:prSet/>
      <dgm:spPr/>
      <dgm:t>
        <a:bodyPr/>
        <a:lstStyle/>
        <a:p>
          <a:pPr rtl="0"/>
          <a:r>
            <a:rPr lang="tr-TR" b="0" dirty="0" smtClean="0"/>
            <a:t>Sosyal yardım alanların istihdamına ilişkin teşvik</a:t>
          </a:r>
          <a:endParaRPr lang="tr-TR" b="0" dirty="0"/>
        </a:p>
      </dgm:t>
    </dgm:pt>
    <dgm:pt modelId="{984C7576-675F-4C7F-9435-143597FBB212}" type="parTrans" cxnId="{0A2E82AF-2F90-45AF-A75A-205128B2AA92}">
      <dgm:prSet/>
      <dgm:spPr/>
      <dgm:t>
        <a:bodyPr/>
        <a:lstStyle/>
        <a:p>
          <a:endParaRPr lang="tr-TR"/>
        </a:p>
      </dgm:t>
    </dgm:pt>
    <dgm:pt modelId="{4B0B7DC7-14B2-49AB-8481-4265D6D35159}" type="sibTrans" cxnId="{0A2E82AF-2F90-45AF-A75A-205128B2AA92}">
      <dgm:prSet/>
      <dgm:spPr/>
      <dgm:t>
        <a:bodyPr/>
        <a:lstStyle/>
        <a:p>
          <a:endParaRPr lang="tr-TR"/>
        </a:p>
      </dgm:t>
    </dgm:pt>
    <dgm:pt modelId="{9942DF0A-2DB1-4626-A1CB-C061EAD04D9A}">
      <dgm:prSet/>
      <dgm:spPr/>
      <dgm:t>
        <a:bodyPr/>
        <a:lstStyle/>
        <a:p>
          <a:pPr rtl="0"/>
          <a:r>
            <a:rPr lang="tr-TR" b="0" dirty="0" smtClean="0"/>
            <a:t>Sosyal hizmet alanların  istihdamına ilişkin teşvik</a:t>
          </a:r>
          <a:endParaRPr lang="tr-TR" b="0" dirty="0"/>
        </a:p>
      </dgm:t>
    </dgm:pt>
    <dgm:pt modelId="{6A5C64DC-267A-4FC4-BB94-496C7736E935}" type="parTrans" cxnId="{AB73ABBB-3605-4B57-A843-D80476B4AFAC}">
      <dgm:prSet/>
      <dgm:spPr/>
      <dgm:t>
        <a:bodyPr/>
        <a:lstStyle/>
        <a:p>
          <a:endParaRPr lang="tr-TR"/>
        </a:p>
      </dgm:t>
    </dgm:pt>
    <dgm:pt modelId="{F5AD5181-4CC0-435D-9AE8-9AE30E0530CC}" type="sibTrans" cxnId="{AB73ABBB-3605-4B57-A843-D80476B4AFAC}">
      <dgm:prSet/>
      <dgm:spPr/>
      <dgm:t>
        <a:bodyPr/>
        <a:lstStyle/>
        <a:p>
          <a:endParaRPr lang="tr-TR"/>
        </a:p>
      </dgm:t>
    </dgm:pt>
    <dgm:pt modelId="{12BA1F41-FA6E-423D-853B-5A1B9E436A95}">
      <dgm:prSet/>
      <dgm:spPr/>
      <dgm:t>
        <a:bodyPr/>
        <a:lstStyle/>
        <a:p>
          <a:pPr rtl="0"/>
          <a:r>
            <a:rPr lang="tr-TR" b="0" dirty="0" smtClean="0"/>
            <a:t>İşsizlik sigortası primi teşviki</a:t>
          </a:r>
          <a:endParaRPr lang="tr-TR" b="0" dirty="0"/>
        </a:p>
      </dgm:t>
    </dgm:pt>
    <dgm:pt modelId="{F74A7B29-B903-4A02-8D40-E57E90B5C64B}" type="parTrans" cxnId="{80437EDE-1621-4BB2-9C44-C32B0649213D}">
      <dgm:prSet/>
      <dgm:spPr/>
      <dgm:t>
        <a:bodyPr/>
        <a:lstStyle/>
        <a:p>
          <a:endParaRPr lang="tr-TR"/>
        </a:p>
      </dgm:t>
    </dgm:pt>
    <dgm:pt modelId="{7F1CC0B6-7372-4A4C-8E6B-9C3F31E80453}" type="sibTrans" cxnId="{80437EDE-1621-4BB2-9C44-C32B0649213D}">
      <dgm:prSet/>
      <dgm:spPr/>
      <dgm:t>
        <a:bodyPr/>
        <a:lstStyle/>
        <a:p>
          <a:endParaRPr lang="tr-TR"/>
        </a:p>
      </dgm:t>
    </dgm:pt>
    <dgm:pt modelId="{B92233D0-773D-49AB-A082-DAC32B5F7D4F}">
      <dgm:prSet/>
      <dgm:spPr/>
      <dgm:t>
        <a:bodyPr/>
        <a:lstStyle/>
        <a:p>
          <a:r>
            <a:rPr lang="tr-TR" dirty="0" smtClean="0"/>
            <a:t>5510 sayılı Kanun</a:t>
          </a:r>
          <a:endParaRPr lang="tr-TR" dirty="0"/>
        </a:p>
      </dgm:t>
    </dgm:pt>
    <dgm:pt modelId="{55CEF63F-6DF3-4C00-871F-0499CBF475BA}" type="parTrans" cxnId="{894248E6-7A11-479D-A0E3-9543D1B149E8}">
      <dgm:prSet/>
      <dgm:spPr/>
      <dgm:t>
        <a:bodyPr/>
        <a:lstStyle/>
        <a:p>
          <a:endParaRPr lang="tr-TR"/>
        </a:p>
      </dgm:t>
    </dgm:pt>
    <dgm:pt modelId="{5F91E098-B1FA-4187-B2FF-9475C765B67E}" type="sibTrans" cxnId="{894248E6-7A11-479D-A0E3-9543D1B149E8}">
      <dgm:prSet/>
      <dgm:spPr/>
      <dgm:t>
        <a:bodyPr/>
        <a:lstStyle/>
        <a:p>
          <a:endParaRPr lang="tr-TR"/>
        </a:p>
      </dgm:t>
    </dgm:pt>
    <dgm:pt modelId="{C22C5483-1499-401B-8889-26A053396C7B}">
      <dgm:prSet/>
      <dgm:spPr/>
      <dgm:t>
        <a:bodyPr/>
        <a:lstStyle/>
        <a:p>
          <a:r>
            <a:rPr lang="tr-TR" dirty="0" smtClean="0"/>
            <a:t>4447 sayılı Kanun</a:t>
          </a:r>
          <a:endParaRPr lang="tr-TR" dirty="0"/>
        </a:p>
      </dgm:t>
    </dgm:pt>
    <dgm:pt modelId="{0DBE19BA-8620-45A7-A0FB-612BBB7F8F0C}" type="parTrans" cxnId="{C1CBA081-9583-4669-914B-96FA4D21F8EB}">
      <dgm:prSet/>
      <dgm:spPr/>
      <dgm:t>
        <a:bodyPr/>
        <a:lstStyle/>
        <a:p>
          <a:endParaRPr lang="tr-TR"/>
        </a:p>
      </dgm:t>
    </dgm:pt>
    <dgm:pt modelId="{A3CB972C-37E4-454C-8579-BCD061E3D8E9}" type="sibTrans" cxnId="{C1CBA081-9583-4669-914B-96FA4D21F8EB}">
      <dgm:prSet/>
      <dgm:spPr/>
      <dgm:t>
        <a:bodyPr/>
        <a:lstStyle/>
        <a:p>
          <a:endParaRPr lang="tr-TR"/>
        </a:p>
      </dgm:t>
    </dgm:pt>
    <dgm:pt modelId="{734B6B9E-0F82-4015-81E6-4CCADF021E0A}">
      <dgm:prSet/>
      <dgm:spPr/>
      <dgm:t>
        <a:bodyPr/>
        <a:lstStyle/>
        <a:p>
          <a:r>
            <a:rPr lang="tr-TR" dirty="0" smtClean="0"/>
            <a:t>4857 sayılı Kanun</a:t>
          </a:r>
          <a:endParaRPr lang="tr-TR" dirty="0"/>
        </a:p>
      </dgm:t>
    </dgm:pt>
    <dgm:pt modelId="{689FE464-DBB4-4DA5-8A18-F326CCF9A00D}" type="parTrans" cxnId="{F38C00BC-4CCD-47ED-A52F-D1AD284D430A}">
      <dgm:prSet/>
      <dgm:spPr/>
      <dgm:t>
        <a:bodyPr/>
        <a:lstStyle/>
        <a:p>
          <a:endParaRPr lang="tr-TR"/>
        </a:p>
      </dgm:t>
    </dgm:pt>
    <dgm:pt modelId="{E7C8409C-C23C-476A-8FDE-1C6F23939CFF}" type="sibTrans" cxnId="{F38C00BC-4CCD-47ED-A52F-D1AD284D430A}">
      <dgm:prSet/>
      <dgm:spPr/>
      <dgm:t>
        <a:bodyPr/>
        <a:lstStyle/>
        <a:p>
          <a:endParaRPr lang="tr-TR"/>
        </a:p>
      </dgm:t>
    </dgm:pt>
    <dgm:pt modelId="{96001E21-F7D2-4030-8077-BEB024D5D268}">
      <dgm:prSet/>
      <dgm:spPr/>
      <dgm:t>
        <a:bodyPr/>
        <a:lstStyle/>
        <a:p>
          <a:r>
            <a:rPr lang="tr-TR" dirty="0" smtClean="0"/>
            <a:t>5225 sayılı Kanun</a:t>
          </a:r>
          <a:endParaRPr lang="tr-TR" dirty="0"/>
        </a:p>
      </dgm:t>
    </dgm:pt>
    <dgm:pt modelId="{633F737D-BCB5-444D-A645-FA29FC4E0623}" type="parTrans" cxnId="{BC63F8D0-D470-45B1-BB42-5E5D2FD82432}">
      <dgm:prSet/>
      <dgm:spPr/>
      <dgm:t>
        <a:bodyPr/>
        <a:lstStyle/>
        <a:p>
          <a:endParaRPr lang="tr-TR"/>
        </a:p>
      </dgm:t>
    </dgm:pt>
    <dgm:pt modelId="{3FD627AE-B0D1-4801-907B-46911699DB26}" type="sibTrans" cxnId="{BC63F8D0-D470-45B1-BB42-5E5D2FD82432}">
      <dgm:prSet/>
      <dgm:spPr/>
      <dgm:t>
        <a:bodyPr/>
        <a:lstStyle/>
        <a:p>
          <a:endParaRPr lang="tr-TR"/>
        </a:p>
      </dgm:t>
    </dgm:pt>
    <dgm:pt modelId="{CBE151BB-A6E3-4EA9-BF8C-DF76EF24E60C}">
      <dgm:prSet/>
      <dgm:spPr/>
      <dgm:t>
        <a:bodyPr/>
        <a:lstStyle/>
        <a:p>
          <a:r>
            <a:rPr lang="tr-TR" dirty="0" smtClean="0"/>
            <a:t>5746 sayılı Kanun</a:t>
          </a:r>
          <a:endParaRPr lang="tr-TR" dirty="0"/>
        </a:p>
      </dgm:t>
    </dgm:pt>
    <dgm:pt modelId="{A289A15B-D2D5-4A67-8355-37B08827E158}" type="parTrans" cxnId="{BA554D06-7D15-452A-A913-B1C63D13E2AE}">
      <dgm:prSet/>
      <dgm:spPr/>
      <dgm:t>
        <a:bodyPr/>
        <a:lstStyle/>
        <a:p>
          <a:endParaRPr lang="tr-TR"/>
        </a:p>
      </dgm:t>
    </dgm:pt>
    <dgm:pt modelId="{DFD02D47-1965-4F97-971B-2605FDE7FC5D}" type="sibTrans" cxnId="{BA554D06-7D15-452A-A913-B1C63D13E2AE}">
      <dgm:prSet/>
      <dgm:spPr/>
      <dgm:t>
        <a:bodyPr/>
        <a:lstStyle/>
        <a:p>
          <a:endParaRPr lang="tr-TR"/>
        </a:p>
      </dgm:t>
    </dgm:pt>
    <dgm:pt modelId="{C01EACD6-B908-42ED-B587-4C242C55AB5C}">
      <dgm:prSet/>
      <dgm:spPr/>
      <dgm:t>
        <a:bodyPr/>
        <a:lstStyle/>
        <a:p>
          <a:r>
            <a:rPr lang="tr-TR" dirty="0" smtClean="0"/>
            <a:t>5510 sayılı Kanunun  geçici 68. maddesi</a:t>
          </a:r>
          <a:endParaRPr lang="tr-TR" dirty="0"/>
        </a:p>
      </dgm:t>
    </dgm:pt>
    <dgm:pt modelId="{FA411A34-2283-4B95-9C40-D381148BDA08}" type="parTrans" cxnId="{70D60613-9DD9-4D9B-AAC3-065C13A78DF0}">
      <dgm:prSet/>
      <dgm:spPr/>
      <dgm:t>
        <a:bodyPr/>
        <a:lstStyle/>
        <a:p>
          <a:endParaRPr lang="tr-TR"/>
        </a:p>
      </dgm:t>
    </dgm:pt>
    <dgm:pt modelId="{C954335D-38C9-4DC8-99CC-FB2233174F9F}" type="sibTrans" cxnId="{70D60613-9DD9-4D9B-AAC3-065C13A78DF0}">
      <dgm:prSet/>
      <dgm:spPr/>
      <dgm:t>
        <a:bodyPr/>
        <a:lstStyle/>
        <a:p>
          <a:endParaRPr lang="tr-TR"/>
        </a:p>
      </dgm:t>
    </dgm:pt>
    <dgm:pt modelId="{445A4DF9-FADC-4AC9-AC53-EFCA7A08AFC8}">
      <dgm:prSet/>
      <dgm:spPr/>
      <dgm:t>
        <a:bodyPr/>
        <a:lstStyle/>
        <a:p>
          <a:r>
            <a:rPr lang="tr-TR" dirty="0" smtClean="0"/>
            <a:t>2016/ Aralık, 2017/Ocak ve Şubat ayı primlerinin ertelenmesi</a:t>
          </a:r>
          <a:endParaRPr lang="tr-TR" dirty="0"/>
        </a:p>
      </dgm:t>
    </dgm:pt>
    <dgm:pt modelId="{5C396A2C-C2D8-4DA9-BBC0-A7AE9FDB9CCF}" type="parTrans" cxnId="{05DCC420-9684-4635-A3C8-6648B5CC1892}">
      <dgm:prSet/>
      <dgm:spPr/>
      <dgm:t>
        <a:bodyPr/>
        <a:lstStyle/>
        <a:p>
          <a:endParaRPr lang="tr-TR"/>
        </a:p>
      </dgm:t>
    </dgm:pt>
    <dgm:pt modelId="{4D34A68C-E06B-4870-AC53-E9F3666AFDAD}" type="sibTrans" cxnId="{05DCC420-9684-4635-A3C8-6648B5CC1892}">
      <dgm:prSet/>
      <dgm:spPr/>
      <dgm:t>
        <a:bodyPr/>
        <a:lstStyle/>
        <a:p>
          <a:endParaRPr lang="tr-TR"/>
        </a:p>
      </dgm:t>
    </dgm:pt>
    <dgm:pt modelId="{413FE986-E26C-4608-B3C7-C796DB1491E0}">
      <dgm:prSet/>
      <dgm:spPr/>
      <dgm:t>
        <a:bodyPr/>
        <a:lstStyle/>
        <a:p>
          <a:r>
            <a:rPr lang="tr-TR" dirty="0" smtClean="0"/>
            <a:t>Çok tehlikeli ve tehlikeli sınıfta yer alan işyerlerinde toplam ondan az sigortalı çalıştırılması halinde iş sağlığı ve güvenliği hizmetlerinin bir kısmının kısa vadeli sigorta kollarından karşılanması</a:t>
          </a:r>
          <a:endParaRPr lang="tr-TR" dirty="0"/>
        </a:p>
      </dgm:t>
    </dgm:pt>
    <dgm:pt modelId="{0591C291-D609-4F67-9963-19BD8C95BA8E}" type="parTrans" cxnId="{58B01C44-8DFD-4658-B2FD-B660D96B8325}">
      <dgm:prSet/>
      <dgm:spPr/>
      <dgm:t>
        <a:bodyPr/>
        <a:lstStyle/>
        <a:p>
          <a:endParaRPr lang="tr-TR"/>
        </a:p>
      </dgm:t>
    </dgm:pt>
    <dgm:pt modelId="{D0D7E5E1-2106-42DA-B688-B7A3B6600316}" type="sibTrans" cxnId="{58B01C44-8DFD-4658-B2FD-B660D96B8325}">
      <dgm:prSet/>
      <dgm:spPr/>
      <dgm:t>
        <a:bodyPr/>
        <a:lstStyle/>
        <a:p>
          <a:endParaRPr lang="tr-TR"/>
        </a:p>
      </dgm:t>
    </dgm:pt>
    <dgm:pt modelId="{2E3E1BB4-1D40-4AB0-894D-D409ED032A02}">
      <dgm:prSet/>
      <dgm:spPr/>
      <dgm:t>
        <a:bodyPr/>
        <a:lstStyle/>
        <a:p>
          <a:r>
            <a:rPr lang="tr-TR" smtClean="0"/>
            <a:t>5510 sayılı Kanunun  geçici 68. maddesi</a:t>
          </a:r>
          <a:endParaRPr lang="tr-TR" dirty="0"/>
        </a:p>
      </dgm:t>
    </dgm:pt>
    <dgm:pt modelId="{90A2866A-455D-46A9-8B88-C28234C485F3}" type="parTrans" cxnId="{6D9EA579-C26F-4D71-9E91-88FBE12B5B39}">
      <dgm:prSet/>
      <dgm:spPr/>
      <dgm:t>
        <a:bodyPr/>
        <a:lstStyle/>
        <a:p>
          <a:endParaRPr lang="tr-TR"/>
        </a:p>
      </dgm:t>
    </dgm:pt>
    <dgm:pt modelId="{E408751F-E099-4D8E-867B-2E1007A1DB14}" type="sibTrans" cxnId="{6D9EA579-C26F-4D71-9E91-88FBE12B5B39}">
      <dgm:prSet/>
      <dgm:spPr/>
      <dgm:t>
        <a:bodyPr/>
        <a:lstStyle/>
        <a:p>
          <a:endParaRPr lang="tr-TR"/>
        </a:p>
      </dgm:t>
    </dgm:pt>
    <dgm:pt modelId="{2B0E3B70-12FB-428A-BB22-494108EC13B3}" type="pres">
      <dgm:prSet presAssocID="{E217A428-0CB7-4B60-B8CE-22E4C7DA5778}" presName="diagram" presStyleCnt="0">
        <dgm:presLayoutVars>
          <dgm:dir/>
          <dgm:animLvl val="lvl"/>
          <dgm:resizeHandles val="exact"/>
        </dgm:presLayoutVars>
      </dgm:prSet>
      <dgm:spPr/>
      <dgm:t>
        <a:bodyPr/>
        <a:lstStyle/>
        <a:p>
          <a:endParaRPr lang="tr-TR"/>
        </a:p>
      </dgm:t>
    </dgm:pt>
    <dgm:pt modelId="{6A316FFA-578F-4D66-BA47-B3D9FA66CF0C}" type="pres">
      <dgm:prSet presAssocID="{16800710-A7E9-4B01-952F-3FBA78C14E2F}" presName="compNode" presStyleCnt="0"/>
      <dgm:spPr/>
    </dgm:pt>
    <dgm:pt modelId="{17C431FF-3F10-407F-872B-31A276CE200E}" type="pres">
      <dgm:prSet presAssocID="{16800710-A7E9-4B01-952F-3FBA78C14E2F}" presName="childRect" presStyleLbl="bgAcc1" presStyleIdx="0" presStyleCnt="5" custScaleX="108376" custScaleY="115479">
        <dgm:presLayoutVars>
          <dgm:bulletEnabled val="1"/>
        </dgm:presLayoutVars>
      </dgm:prSet>
      <dgm:spPr/>
      <dgm:t>
        <a:bodyPr/>
        <a:lstStyle/>
        <a:p>
          <a:endParaRPr lang="tr-TR"/>
        </a:p>
      </dgm:t>
    </dgm:pt>
    <dgm:pt modelId="{FBEC8F83-E3C9-44B9-A8D5-48E46C50B751}" type="pres">
      <dgm:prSet presAssocID="{16800710-A7E9-4B01-952F-3FBA78C14E2F}" presName="parentText" presStyleLbl="node1" presStyleIdx="0" presStyleCnt="0">
        <dgm:presLayoutVars>
          <dgm:chMax val="0"/>
          <dgm:bulletEnabled val="1"/>
        </dgm:presLayoutVars>
      </dgm:prSet>
      <dgm:spPr/>
      <dgm:t>
        <a:bodyPr/>
        <a:lstStyle/>
        <a:p>
          <a:endParaRPr lang="tr-TR"/>
        </a:p>
      </dgm:t>
    </dgm:pt>
    <dgm:pt modelId="{2506B007-8C6E-4742-83CD-0039C38CA4CE}" type="pres">
      <dgm:prSet presAssocID="{16800710-A7E9-4B01-952F-3FBA78C14E2F}" presName="parentRect" presStyleLbl="alignNode1" presStyleIdx="0" presStyleCnt="5" custLinFactNeighborX="-2839" custLinFactNeighborY="21495"/>
      <dgm:spPr/>
      <dgm:t>
        <a:bodyPr/>
        <a:lstStyle/>
        <a:p>
          <a:endParaRPr lang="tr-TR"/>
        </a:p>
      </dgm:t>
    </dgm:pt>
    <dgm:pt modelId="{5B72C7DD-C471-466D-A861-A0641F7AC5FD}" type="pres">
      <dgm:prSet presAssocID="{16800710-A7E9-4B01-952F-3FBA78C14E2F}" presName="adorn" presStyleLbl="fgAccFollowNode1" presStyleIdx="0" presStyleCnt="5" custScaleX="126209" custScaleY="104956"/>
      <dgm:spPr>
        <a:blipFill rotWithShape="1">
          <a:blip xmlns:r="http://schemas.openxmlformats.org/officeDocument/2006/relationships" r:embed="rId1"/>
          <a:stretch>
            <a:fillRect/>
          </a:stretch>
        </a:blipFill>
      </dgm:spPr>
      <dgm:t>
        <a:bodyPr/>
        <a:lstStyle/>
        <a:p>
          <a:endParaRPr lang="tr-TR"/>
        </a:p>
      </dgm:t>
    </dgm:pt>
    <dgm:pt modelId="{EC1D81F2-AFAB-4594-AABB-621B4859D727}" type="pres">
      <dgm:prSet presAssocID="{3C69B8BC-B727-41D1-873D-76F9DE4434B1}" presName="sibTrans" presStyleLbl="sibTrans2D1" presStyleIdx="0" presStyleCnt="0"/>
      <dgm:spPr/>
      <dgm:t>
        <a:bodyPr/>
        <a:lstStyle/>
        <a:p>
          <a:endParaRPr lang="tr-TR"/>
        </a:p>
      </dgm:t>
    </dgm:pt>
    <dgm:pt modelId="{FFAF95AE-BA5A-48CF-9C6C-2A66E1B0E919}" type="pres">
      <dgm:prSet presAssocID="{30287B53-2D9C-48C2-9C0E-22BE3DF03889}" presName="compNode" presStyleCnt="0"/>
      <dgm:spPr/>
    </dgm:pt>
    <dgm:pt modelId="{E6C33FDF-2FDA-45A7-B891-4832B8AFABC1}" type="pres">
      <dgm:prSet presAssocID="{30287B53-2D9C-48C2-9C0E-22BE3DF03889}" presName="childRect" presStyleLbl="bgAcc1" presStyleIdx="1" presStyleCnt="5" custScaleY="116797">
        <dgm:presLayoutVars>
          <dgm:bulletEnabled val="1"/>
        </dgm:presLayoutVars>
      </dgm:prSet>
      <dgm:spPr/>
      <dgm:t>
        <a:bodyPr/>
        <a:lstStyle/>
        <a:p>
          <a:endParaRPr lang="tr-TR"/>
        </a:p>
      </dgm:t>
    </dgm:pt>
    <dgm:pt modelId="{71F1CC14-43E1-4FD6-A885-3B966BABAFB7}" type="pres">
      <dgm:prSet presAssocID="{30287B53-2D9C-48C2-9C0E-22BE3DF03889}" presName="parentText" presStyleLbl="node1" presStyleIdx="0" presStyleCnt="0">
        <dgm:presLayoutVars>
          <dgm:chMax val="0"/>
          <dgm:bulletEnabled val="1"/>
        </dgm:presLayoutVars>
      </dgm:prSet>
      <dgm:spPr/>
      <dgm:t>
        <a:bodyPr/>
        <a:lstStyle/>
        <a:p>
          <a:endParaRPr lang="tr-TR"/>
        </a:p>
      </dgm:t>
    </dgm:pt>
    <dgm:pt modelId="{6E521DB3-3648-4425-83E8-A64E2094C4ED}" type="pres">
      <dgm:prSet presAssocID="{30287B53-2D9C-48C2-9C0E-22BE3DF03889}" presName="parentRect" presStyleLbl="alignNode1" presStyleIdx="1" presStyleCnt="5" custLinFactNeighborX="159" custLinFactNeighborY="19417"/>
      <dgm:spPr/>
      <dgm:t>
        <a:bodyPr/>
        <a:lstStyle/>
        <a:p>
          <a:endParaRPr lang="tr-TR"/>
        </a:p>
      </dgm:t>
    </dgm:pt>
    <dgm:pt modelId="{2551917D-708F-49B3-AC73-55FC61076DE0}" type="pres">
      <dgm:prSet presAssocID="{30287B53-2D9C-48C2-9C0E-22BE3DF03889}" presName="adorn" presStyleLbl="fgAccFollowNode1" presStyleIdx="1" presStyleCnt="5"/>
      <dgm:spPr>
        <a:blipFill rotWithShape="1">
          <a:blip xmlns:r="http://schemas.openxmlformats.org/officeDocument/2006/relationships" r:embed="rId2"/>
          <a:stretch>
            <a:fillRect/>
          </a:stretch>
        </a:blipFill>
      </dgm:spPr>
    </dgm:pt>
    <dgm:pt modelId="{0BA483A3-2FBD-4587-B86D-B40EE97FD499}" type="pres">
      <dgm:prSet presAssocID="{DBF11E04-6EBC-4C8E-9F37-E7D2B9CF9462}" presName="sibTrans" presStyleLbl="sibTrans2D1" presStyleIdx="0" presStyleCnt="0"/>
      <dgm:spPr/>
      <dgm:t>
        <a:bodyPr/>
        <a:lstStyle/>
        <a:p>
          <a:endParaRPr lang="tr-TR"/>
        </a:p>
      </dgm:t>
    </dgm:pt>
    <dgm:pt modelId="{3BF6691F-69CB-4F4A-86A9-E44CC4703789}" type="pres">
      <dgm:prSet presAssocID="{648ECFCC-8BDA-4764-A0ED-FCA2E50BBA43}" presName="compNode" presStyleCnt="0"/>
      <dgm:spPr/>
    </dgm:pt>
    <dgm:pt modelId="{F00E08C7-D816-4947-A4A8-E1BCD7B1AAD8}" type="pres">
      <dgm:prSet presAssocID="{648ECFCC-8BDA-4764-A0ED-FCA2E50BBA43}" presName="childRect" presStyleLbl="bgAcc1" presStyleIdx="2" presStyleCnt="5" custScaleX="110057" custScaleY="121601" custLinFactNeighborX="2327" custLinFactNeighborY="-239">
        <dgm:presLayoutVars>
          <dgm:bulletEnabled val="1"/>
        </dgm:presLayoutVars>
      </dgm:prSet>
      <dgm:spPr/>
      <dgm:t>
        <a:bodyPr/>
        <a:lstStyle/>
        <a:p>
          <a:endParaRPr lang="tr-TR"/>
        </a:p>
      </dgm:t>
    </dgm:pt>
    <dgm:pt modelId="{B5EC8EED-3A71-4FDF-AC0B-1DA5869354EA}" type="pres">
      <dgm:prSet presAssocID="{648ECFCC-8BDA-4764-A0ED-FCA2E50BBA43}" presName="parentText" presStyleLbl="node1" presStyleIdx="0" presStyleCnt="0">
        <dgm:presLayoutVars>
          <dgm:chMax val="0"/>
          <dgm:bulletEnabled val="1"/>
        </dgm:presLayoutVars>
      </dgm:prSet>
      <dgm:spPr/>
      <dgm:t>
        <a:bodyPr/>
        <a:lstStyle/>
        <a:p>
          <a:endParaRPr lang="tr-TR"/>
        </a:p>
      </dgm:t>
    </dgm:pt>
    <dgm:pt modelId="{C90400A5-9D99-4E64-9F95-AA83131EB42A}" type="pres">
      <dgm:prSet presAssocID="{648ECFCC-8BDA-4764-A0ED-FCA2E50BBA43}" presName="parentRect" presStyleLbl="alignNode1" presStyleIdx="2" presStyleCnt="5" custScaleX="110838" custLinFactNeighborX="2671" custLinFactNeighborY="19417"/>
      <dgm:spPr/>
      <dgm:t>
        <a:bodyPr/>
        <a:lstStyle/>
        <a:p>
          <a:endParaRPr lang="tr-TR"/>
        </a:p>
      </dgm:t>
    </dgm:pt>
    <dgm:pt modelId="{7C6B4B5C-0B0A-45B4-A32A-3534ACDF28F1}" type="pres">
      <dgm:prSet presAssocID="{648ECFCC-8BDA-4764-A0ED-FCA2E50BBA43}" presName="adorn" presStyleLbl="fgAccFollowNode1" presStyleIdx="2" presStyleCnt="5"/>
      <dgm:spPr>
        <a:blipFill rotWithShape="1">
          <a:blip xmlns:r="http://schemas.openxmlformats.org/officeDocument/2006/relationships" r:embed="rId2"/>
          <a:stretch>
            <a:fillRect/>
          </a:stretch>
        </a:blipFill>
      </dgm:spPr>
    </dgm:pt>
    <dgm:pt modelId="{2D6E7158-005D-44AA-9311-A35991E98D4E}" type="pres">
      <dgm:prSet presAssocID="{8CBA9B7F-A853-453B-B7DA-4C241E2BC5A1}" presName="sibTrans" presStyleLbl="sibTrans2D1" presStyleIdx="0" presStyleCnt="0"/>
      <dgm:spPr/>
      <dgm:t>
        <a:bodyPr/>
        <a:lstStyle/>
        <a:p>
          <a:endParaRPr lang="tr-TR"/>
        </a:p>
      </dgm:t>
    </dgm:pt>
    <dgm:pt modelId="{E174FC7E-DD95-4A81-BA86-D2302886A5D0}" type="pres">
      <dgm:prSet presAssocID="{FA08D212-F61C-4CEB-8684-6A6A579B1CE6}" presName="compNode" presStyleCnt="0"/>
      <dgm:spPr/>
    </dgm:pt>
    <dgm:pt modelId="{A9D77970-6DFD-4579-8096-6D83C93AC501}" type="pres">
      <dgm:prSet presAssocID="{FA08D212-F61C-4CEB-8684-6A6A579B1CE6}" presName="childRect" presStyleLbl="bgAcc1" presStyleIdx="3" presStyleCnt="5">
        <dgm:presLayoutVars>
          <dgm:bulletEnabled val="1"/>
        </dgm:presLayoutVars>
      </dgm:prSet>
      <dgm:spPr/>
      <dgm:t>
        <a:bodyPr/>
        <a:lstStyle/>
        <a:p>
          <a:endParaRPr lang="tr-TR"/>
        </a:p>
      </dgm:t>
    </dgm:pt>
    <dgm:pt modelId="{7296039F-7BD1-4F5B-9990-B9177A74850E}" type="pres">
      <dgm:prSet presAssocID="{FA08D212-F61C-4CEB-8684-6A6A579B1CE6}" presName="parentText" presStyleLbl="node1" presStyleIdx="0" presStyleCnt="0">
        <dgm:presLayoutVars>
          <dgm:chMax val="0"/>
          <dgm:bulletEnabled val="1"/>
        </dgm:presLayoutVars>
      </dgm:prSet>
      <dgm:spPr/>
      <dgm:t>
        <a:bodyPr/>
        <a:lstStyle/>
        <a:p>
          <a:endParaRPr lang="tr-TR"/>
        </a:p>
      </dgm:t>
    </dgm:pt>
    <dgm:pt modelId="{2EED7D99-DF90-48B5-881B-127B9DE0A4A4}" type="pres">
      <dgm:prSet presAssocID="{FA08D212-F61C-4CEB-8684-6A6A579B1CE6}" presName="parentRect" presStyleLbl="alignNode1" presStyleIdx="3" presStyleCnt="5"/>
      <dgm:spPr/>
      <dgm:t>
        <a:bodyPr/>
        <a:lstStyle/>
        <a:p>
          <a:endParaRPr lang="tr-TR"/>
        </a:p>
      </dgm:t>
    </dgm:pt>
    <dgm:pt modelId="{F5A6B844-07D0-4EE6-8381-2B6D450A0B40}" type="pres">
      <dgm:prSet presAssocID="{FA08D212-F61C-4CEB-8684-6A6A579B1CE6}" presName="adorn" presStyleLbl="fgAccFollowNode1" presStyleIdx="3" presStyleCnt="5"/>
      <dgm:spPr>
        <a:blipFill rotWithShape="1">
          <a:blip xmlns:r="http://schemas.openxmlformats.org/officeDocument/2006/relationships" r:embed="rId2"/>
          <a:stretch>
            <a:fillRect/>
          </a:stretch>
        </a:blipFill>
      </dgm:spPr>
    </dgm:pt>
    <dgm:pt modelId="{036EFDB2-6C95-457A-AAD1-BC94A547A78E}" type="pres">
      <dgm:prSet presAssocID="{2CB583E6-AC47-40B8-9F1A-9C4C75321A5C}" presName="sibTrans" presStyleLbl="sibTrans2D1" presStyleIdx="0" presStyleCnt="0"/>
      <dgm:spPr/>
      <dgm:t>
        <a:bodyPr/>
        <a:lstStyle/>
        <a:p>
          <a:endParaRPr lang="tr-TR"/>
        </a:p>
      </dgm:t>
    </dgm:pt>
    <dgm:pt modelId="{18B51C6A-0872-45A1-B12D-AA0BC005773C}" type="pres">
      <dgm:prSet presAssocID="{ECC8DEC4-8366-43D8-856D-2A1A07DC0BA8}" presName="compNode" presStyleCnt="0"/>
      <dgm:spPr/>
    </dgm:pt>
    <dgm:pt modelId="{EE1B1ACE-9202-4EFB-924D-CAF8088D1788}" type="pres">
      <dgm:prSet presAssocID="{ECC8DEC4-8366-43D8-856D-2A1A07DC0BA8}" presName="childRect" presStyleLbl="bgAcc1" presStyleIdx="4" presStyleCnt="5">
        <dgm:presLayoutVars>
          <dgm:bulletEnabled val="1"/>
        </dgm:presLayoutVars>
      </dgm:prSet>
      <dgm:spPr/>
      <dgm:t>
        <a:bodyPr/>
        <a:lstStyle/>
        <a:p>
          <a:endParaRPr lang="tr-TR"/>
        </a:p>
      </dgm:t>
    </dgm:pt>
    <dgm:pt modelId="{0D4E31A4-924C-4EB0-BC8B-940AFAAF6F5B}" type="pres">
      <dgm:prSet presAssocID="{ECC8DEC4-8366-43D8-856D-2A1A07DC0BA8}" presName="parentText" presStyleLbl="node1" presStyleIdx="0" presStyleCnt="0">
        <dgm:presLayoutVars>
          <dgm:chMax val="0"/>
          <dgm:bulletEnabled val="1"/>
        </dgm:presLayoutVars>
      </dgm:prSet>
      <dgm:spPr/>
      <dgm:t>
        <a:bodyPr/>
        <a:lstStyle/>
        <a:p>
          <a:endParaRPr lang="tr-TR"/>
        </a:p>
      </dgm:t>
    </dgm:pt>
    <dgm:pt modelId="{DB6B7584-3F72-474D-8A6C-B9C25E8C2F4D}" type="pres">
      <dgm:prSet presAssocID="{ECC8DEC4-8366-43D8-856D-2A1A07DC0BA8}" presName="parentRect" presStyleLbl="alignNode1" presStyleIdx="4" presStyleCnt="5"/>
      <dgm:spPr/>
      <dgm:t>
        <a:bodyPr/>
        <a:lstStyle/>
        <a:p>
          <a:endParaRPr lang="tr-TR"/>
        </a:p>
      </dgm:t>
    </dgm:pt>
    <dgm:pt modelId="{DABDEB93-6862-49F7-91AF-4C55DF2AFF43}" type="pres">
      <dgm:prSet presAssocID="{ECC8DEC4-8366-43D8-856D-2A1A07DC0BA8}" presName="adorn" presStyleLbl="fgAccFollowNode1" presStyleIdx="4" presStyleCnt="5"/>
      <dgm:spPr>
        <a:blipFill rotWithShape="1">
          <a:blip xmlns:r="http://schemas.openxmlformats.org/officeDocument/2006/relationships" r:embed="rId2"/>
          <a:stretch>
            <a:fillRect/>
          </a:stretch>
        </a:blipFill>
      </dgm:spPr>
    </dgm:pt>
  </dgm:ptLst>
  <dgm:cxnLst>
    <dgm:cxn modelId="{C1CBA081-9583-4669-914B-96FA4D21F8EB}" srcId="{16800710-A7E9-4B01-952F-3FBA78C14E2F}" destId="{C22C5483-1499-401B-8889-26A053396C7B}" srcOrd="1" destOrd="0" parTransId="{0DBE19BA-8620-45A7-A0FB-612BBB7F8F0C}" sibTransId="{A3CB972C-37E4-454C-8579-BCD061E3D8E9}"/>
    <dgm:cxn modelId="{BA554D06-7D15-452A-A913-B1C63D13E2AE}" srcId="{16800710-A7E9-4B01-952F-3FBA78C14E2F}" destId="{CBE151BB-A6E3-4EA9-BF8C-DF76EF24E60C}" srcOrd="4" destOrd="0" parTransId="{A289A15B-D2D5-4A67-8355-37B08827E158}" sibTransId="{DFD02D47-1965-4F97-971B-2605FDE7FC5D}"/>
    <dgm:cxn modelId="{AB73ABBB-3605-4B57-A843-D80476B4AFAC}" srcId="{ECC8DEC4-8366-43D8-856D-2A1A07DC0BA8}" destId="{9942DF0A-2DB1-4626-A1CB-C061EAD04D9A}" srcOrd="1" destOrd="0" parTransId="{6A5C64DC-267A-4FC4-BB94-496C7736E935}" sibTransId="{F5AD5181-4CC0-435D-9AE8-9AE30E0530CC}"/>
    <dgm:cxn modelId="{1CC85786-D658-482D-97B0-80E012E86E8E}" srcId="{E217A428-0CB7-4B60-B8CE-22E4C7DA5778}" destId="{16800710-A7E9-4B01-952F-3FBA78C14E2F}" srcOrd="0" destOrd="0" parTransId="{39478275-B175-4273-B272-EBAC706F26E1}" sibTransId="{3C69B8BC-B727-41D1-873D-76F9DE4434B1}"/>
    <dgm:cxn modelId="{3B07B8EF-0B1D-4BAB-989B-9EFA36B36DC1}" type="presOf" srcId="{C01EACD6-B908-42ED-B587-4C242C55AB5C}" destId="{E6C33FDF-2FDA-45A7-B891-4832B8AFABC1}" srcOrd="0" destOrd="0" presId="urn:microsoft.com/office/officeart/2005/8/layout/bList2"/>
    <dgm:cxn modelId="{046FAE85-E67F-4F40-89B4-01D6A73C9BA5}" type="presOf" srcId="{648ECFCC-8BDA-4764-A0ED-FCA2E50BBA43}" destId="{B5EC8EED-3A71-4FDF-AC0B-1DA5869354EA}" srcOrd="0" destOrd="0" presId="urn:microsoft.com/office/officeart/2005/8/layout/bList2"/>
    <dgm:cxn modelId="{0A2E82AF-2F90-45AF-A75A-205128B2AA92}" srcId="{ECC8DEC4-8366-43D8-856D-2A1A07DC0BA8}" destId="{534D4D26-1989-46F1-818F-34C093303EFD}" srcOrd="0" destOrd="0" parTransId="{984C7576-675F-4C7F-9435-143597FBB212}" sibTransId="{4B0B7DC7-14B2-49AB-8481-4265D6D35159}"/>
    <dgm:cxn modelId="{5B0A4A58-6E75-403F-BFEB-4FC94353EE0C}" type="presOf" srcId="{C22C5483-1499-401B-8889-26A053396C7B}" destId="{17C431FF-3F10-407F-872B-31A276CE200E}" srcOrd="0" destOrd="1" presId="urn:microsoft.com/office/officeart/2005/8/layout/bList2"/>
    <dgm:cxn modelId="{94B84DB1-B72C-4BBD-91B2-EEA00BE17280}" type="presOf" srcId="{3C69B8BC-B727-41D1-873D-76F9DE4434B1}" destId="{EC1D81F2-AFAB-4594-AABB-621B4859D727}" srcOrd="0" destOrd="0" presId="urn:microsoft.com/office/officeart/2005/8/layout/bList2"/>
    <dgm:cxn modelId="{60EA6D16-BD85-4B5D-9E3B-13080ABCF62F}" srcId="{E217A428-0CB7-4B60-B8CE-22E4C7DA5778}" destId="{FA08D212-F61C-4CEB-8684-6A6A579B1CE6}" srcOrd="3" destOrd="0" parTransId="{882C629D-4821-4F45-9857-39658A4DBD78}" sibTransId="{2CB583E6-AC47-40B8-9F1A-9C4C75321A5C}"/>
    <dgm:cxn modelId="{6C343048-7E1F-4E1C-A022-E828E678FDB3}" type="presOf" srcId="{16800710-A7E9-4B01-952F-3FBA78C14E2F}" destId="{2506B007-8C6E-4742-83CD-0039C38CA4CE}" srcOrd="1" destOrd="0" presId="urn:microsoft.com/office/officeart/2005/8/layout/bList2"/>
    <dgm:cxn modelId="{ACFCBC16-8184-4925-A5B0-8233225F0171}" type="presOf" srcId="{FA08D212-F61C-4CEB-8684-6A6A579B1CE6}" destId="{2EED7D99-DF90-48B5-881B-127B9DE0A4A4}" srcOrd="1" destOrd="0" presId="urn:microsoft.com/office/officeart/2005/8/layout/bList2"/>
    <dgm:cxn modelId="{CAC804FE-0742-4DFB-A308-2BCD1209D39A}" type="presOf" srcId="{648ECFCC-8BDA-4764-A0ED-FCA2E50BBA43}" destId="{C90400A5-9D99-4E64-9F95-AA83131EB42A}" srcOrd="1" destOrd="0" presId="urn:microsoft.com/office/officeart/2005/8/layout/bList2"/>
    <dgm:cxn modelId="{05DCC420-9684-4635-A3C8-6648B5CC1892}" srcId="{648ECFCC-8BDA-4764-A0ED-FCA2E50BBA43}" destId="{445A4DF9-FADC-4AC9-AC53-EFCA7A08AFC8}" srcOrd="0" destOrd="0" parTransId="{5C396A2C-C2D8-4DA9-BBC0-A7AE9FDB9CCF}" sibTransId="{4D34A68C-E06B-4870-AC53-E9F3666AFDAD}"/>
    <dgm:cxn modelId="{5B2CBA97-381B-4F48-B5BE-351E5820ECBF}" type="presOf" srcId="{413FE986-E26C-4608-B3C7-C796DB1491E0}" destId="{A9D77970-6DFD-4579-8096-6D83C93AC501}" srcOrd="0" destOrd="0" presId="urn:microsoft.com/office/officeart/2005/8/layout/bList2"/>
    <dgm:cxn modelId="{5DAF4637-5BBC-4D64-97AC-BE7F18550787}" type="presOf" srcId="{16800710-A7E9-4B01-952F-3FBA78C14E2F}" destId="{FBEC8F83-E3C9-44B9-A8D5-48E46C50B751}" srcOrd="0" destOrd="0" presId="urn:microsoft.com/office/officeart/2005/8/layout/bList2"/>
    <dgm:cxn modelId="{059A83D6-E952-405C-BCED-3D6FF122A0DE}" type="presOf" srcId="{ECC8DEC4-8366-43D8-856D-2A1A07DC0BA8}" destId="{0D4E31A4-924C-4EB0-BC8B-940AFAAF6F5B}" srcOrd="0" destOrd="0" presId="urn:microsoft.com/office/officeart/2005/8/layout/bList2"/>
    <dgm:cxn modelId="{93D358BF-D7C5-4A20-8D27-56E79D3D46D3}" type="presOf" srcId="{E217A428-0CB7-4B60-B8CE-22E4C7DA5778}" destId="{2B0E3B70-12FB-428A-BB22-494108EC13B3}" srcOrd="0" destOrd="0" presId="urn:microsoft.com/office/officeart/2005/8/layout/bList2"/>
    <dgm:cxn modelId="{9C91A9FE-74E4-48E4-B961-F7301D4057B9}" type="presOf" srcId="{9942DF0A-2DB1-4626-A1CB-C061EAD04D9A}" destId="{EE1B1ACE-9202-4EFB-924D-CAF8088D1788}" srcOrd="0" destOrd="1" presId="urn:microsoft.com/office/officeart/2005/8/layout/bList2"/>
    <dgm:cxn modelId="{58B01C44-8DFD-4658-B2FD-B660D96B8325}" srcId="{FA08D212-F61C-4CEB-8684-6A6A579B1CE6}" destId="{413FE986-E26C-4608-B3C7-C796DB1491E0}" srcOrd="0" destOrd="0" parTransId="{0591C291-D609-4F67-9963-19BD8C95BA8E}" sibTransId="{D0D7E5E1-2106-42DA-B688-B7A3B6600316}"/>
    <dgm:cxn modelId="{C33E2D94-E658-4445-82F6-F0656F33083E}" type="presOf" srcId="{DBF11E04-6EBC-4C8E-9F37-E7D2B9CF9462}" destId="{0BA483A3-2FBD-4587-B86D-B40EE97FD499}" srcOrd="0" destOrd="0" presId="urn:microsoft.com/office/officeart/2005/8/layout/bList2"/>
    <dgm:cxn modelId="{4999BC89-854E-4E21-9956-DFAA0B20DB0D}" type="presOf" srcId="{B92233D0-773D-49AB-A082-DAC32B5F7D4F}" destId="{17C431FF-3F10-407F-872B-31A276CE200E}" srcOrd="0" destOrd="0" presId="urn:microsoft.com/office/officeart/2005/8/layout/bList2"/>
    <dgm:cxn modelId="{D201A206-E3E7-4028-81DD-6D3A44238BF6}" type="presOf" srcId="{ECC8DEC4-8366-43D8-856D-2A1A07DC0BA8}" destId="{DB6B7584-3F72-474D-8A6C-B9C25E8C2F4D}" srcOrd="1" destOrd="0" presId="urn:microsoft.com/office/officeart/2005/8/layout/bList2"/>
    <dgm:cxn modelId="{6D9EA579-C26F-4D71-9E91-88FBE12B5B39}" srcId="{648ECFCC-8BDA-4764-A0ED-FCA2E50BBA43}" destId="{2E3E1BB4-1D40-4AB0-894D-D409ED032A02}" srcOrd="1" destOrd="0" parTransId="{90A2866A-455D-46A9-8B88-C28234C485F3}" sibTransId="{E408751F-E099-4D8E-867B-2E1007A1DB14}"/>
    <dgm:cxn modelId="{9A8429D0-36B0-4A6A-A5E0-525268BD74DD}" type="presOf" srcId="{30287B53-2D9C-48C2-9C0E-22BE3DF03889}" destId="{71F1CC14-43E1-4FD6-A885-3B966BABAFB7}" srcOrd="0" destOrd="0" presId="urn:microsoft.com/office/officeart/2005/8/layout/bList2"/>
    <dgm:cxn modelId="{C8CFF1E3-4F47-4814-B729-E9338D9625E3}" type="presOf" srcId="{30287B53-2D9C-48C2-9C0E-22BE3DF03889}" destId="{6E521DB3-3648-4425-83E8-A64E2094C4ED}" srcOrd="1" destOrd="0" presId="urn:microsoft.com/office/officeart/2005/8/layout/bList2"/>
    <dgm:cxn modelId="{0CFA0655-74C9-4BB8-A054-09A247A344AA}" type="presOf" srcId="{734B6B9E-0F82-4015-81E6-4CCADF021E0A}" destId="{17C431FF-3F10-407F-872B-31A276CE200E}" srcOrd="0" destOrd="2" presId="urn:microsoft.com/office/officeart/2005/8/layout/bList2"/>
    <dgm:cxn modelId="{70D60613-9DD9-4D9B-AAC3-065C13A78DF0}" srcId="{30287B53-2D9C-48C2-9C0E-22BE3DF03889}" destId="{C01EACD6-B908-42ED-B587-4C242C55AB5C}" srcOrd="0" destOrd="0" parTransId="{FA411A34-2283-4B95-9C40-D381148BDA08}" sibTransId="{C954335D-38C9-4DC8-99CC-FB2233174F9F}"/>
    <dgm:cxn modelId="{2DAF3B69-5666-48CF-A8F9-7835DAFE84F3}" type="presOf" srcId="{96001E21-F7D2-4030-8077-BEB024D5D268}" destId="{17C431FF-3F10-407F-872B-31A276CE200E}" srcOrd="0" destOrd="3" presId="urn:microsoft.com/office/officeart/2005/8/layout/bList2"/>
    <dgm:cxn modelId="{76FB5630-B0C6-4B2A-9A2F-8DB43F907480}" srcId="{E217A428-0CB7-4B60-B8CE-22E4C7DA5778}" destId="{30287B53-2D9C-48C2-9C0E-22BE3DF03889}" srcOrd="1" destOrd="0" parTransId="{F4ED722D-2656-45A1-A1D9-2EEF522B26CB}" sibTransId="{DBF11E04-6EBC-4C8E-9F37-E7D2B9CF9462}"/>
    <dgm:cxn modelId="{BC63F8D0-D470-45B1-BB42-5E5D2FD82432}" srcId="{16800710-A7E9-4B01-952F-3FBA78C14E2F}" destId="{96001E21-F7D2-4030-8077-BEB024D5D268}" srcOrd="3" destOrd="0" parTransId="{633F737D-BCB5-444D-A645-FA29FC4E0623}" sibTransId="{3FD627AE-B0D1-4801-907B-46911699DB26}"/>
    <dgm:cxn modelId="{F38C00BC-4CCD-47ED-A52F-D1AD284D430A}" srcId="{16800710-A7E9-4B01-952F-3FBA78C14E2F}" destId="{734B6B9E-0F82-4015-81E6-4CCADF021E0A}" srcOrd="2" destOrd="0" parTransId="{689FE464-DBB4-4DA5-8A18-F326CCF9A00D}" sibTransId="{E7C8409C-C23C-476A-8FDE-1C6F23939CFF}"/>
    <dgm:cxn modelId="{80437EDE-1621-4BB2-9C44-C32B0649213D}" srcId="{ECC8DEC4-8366-43D8-856D-2A1A07DC0BA8}" destId="{12BA1F41-FA6E-423D-853B-5A1B9E436A95}" srcOrd="2" destOrd="0" parTransId="{F74A7B29-B903-4A02-8D40-E57E90B5C64B}" sibTransId="{7F1CC0B6-7372-4A4C-8E6B-9C3F31E80453}"/>
    <dgm:cxn modelId="{A3C259A0-8121-48BE-B607-1FC59EDD474B}" type="presOf" srcId="{445A4DF9-FADC-4AC9-AC53-EFCA7A08AFC8}" destId="{F00E08C7-D816-4947-A4A8-E1BCD7B1AAD8}" srcOrd="0" destOrd="0" presId="urn:microsoft.com/office/officeart/2005/8/layout/bList2"/>
    <dgm:cxn modelId="{A51B0FC9-01A3-4BB3-B9BD-6A7C6B1BB985}" type="presOf" srcId="{534D4D26-1989-46F1-818F-34C093303EFD}" destId="{EE1B1ACE-9202-4EFB-924D-CAF8088D1788}" srcOrd="0" destOrd="0" presId="urn:microsoft.com/office/officeart/2005/8/layout/bList2"/>
    <dgm:cxn modelId="{DE5BF64B-0BDA-4FB0-B89E-77C80D7D5A00}" srcId="{E217A428-0CB7-4B60-B8CE-22E4C7DA5778}" destId="{ECC8DEC4-8366-43D8-856D-2A1A07DC0BA8}" srcOrd="4" destOrd="0" parTransId="{27A0B9B5-4497-45B0-B996-CB0F03BEC320}" sibTransId="{AAB1FD50-1021-43F3-8B7E-6E9F17DB1092}"/>
    <dgm:cxn modelId="{6D7F029B-6DF1-4AB1-BC41-2DA6A271B710}" type="presOf" srcId="{2E3E1BB4-1D40-4AB0-894D-D409ED032A02}" destId="{F00E08C7-D816-4947-A4A8-E1BCD7B1AAD8}" srcOrd="0" destOrd="1" presId="urn:microsoft.com/office/officeart/2005/8/layout/bList2"/>
    <dgm:cxn modelId="{C3DEE055-C9C0-4215-8B6E-37CD7C68CB13}" type="presOf" srcId="{CBE151BB-A6E3-4EA9-BF8C-DF76EF24E60C}" destId="{17C431FF-3F10-407F-872B-31A276CE200E}" srcOrd="0" destOrd="4" presId="urn:microsoft.com/office/officeart/2005/8/layout/bList2"/>
    <dgm:cxn modelId="{8301B52C-9E7A-4386-8DFA-931720C93AB0}" type="presOf" srcId="{8CBA9B7F-A853-453B-B7DA-4C241E2BC5A1}" destId="{2D6E7158-005D-44AA-9311-A35991E98D4E}" srcOrd="0" destOrd="0" presId="urn:microsoft.com/office/officeart/2005/8/layout/bList2"/>
    <dgm:cxn modelId="{894248E6-7A11-479D-A0E3-9543D1B149E8}" srcId="{16800710-A7E9-4B01-952F-3FBA78C14E2F}" destId="{B92233D0-773D-49AB-A082-DAC32B5F7D4F}" srcOrd="0" destOrd="0" parTransId="{55CEF63F-6DF3-4C00-871F-0499CBF475BA}" sibTransId="{5F91E098-B1FA-4187-B2FF-9475C765B67E}"/>
    <dgm:cxn modelId="{E460E7BC-3EC0-4C51-8437-1130F6D1B785}" srcId="{E217A428-0CB7-4B60-B8CE-22E4C7DA5778}" destId="{648ECFCC-8BDA-4764-A0ED-FCA2E50BBA43}" srcOrd="2" destOrd="0" parTransId="{F5A5C23E-8D17-4CCD-BBAD-F2538C0A8B9C}" sibTransId="{8CBA9B7F-A853-453B-B7DA-4C241E2BC5A1}"/>
    <dgm:cxn modelId="{7A3FB56D-EEF5-46DA-878D-CEBFD160AE05}" type="presOf" srcId="{2CB583E6-AC47-40B8-9F1A-9C4C75321A5C}" destId="{036EFDB2-6C95-457A-AAD1-BC94A547A78E}" srcOrd="0" destOrd="0" presId="urn:microsoft.com/office/officeart/2005/8/layout/bList2"/>
    <dgm:cxn modelId="{459E040D-732A-40EC-82E5-53AFC128FFD9}" type="presOf" srcId="{FA08D212-F61C-4CEB-8684-6A6A579B1CE6}" destId="{7296039F-7BD1-4F5B-9990-B9177A74850E}" srcOrd="0" destOrd="0" presId="urn:microsoft.com/office/officeart/2005/8/layout/bList2"/>
    <dgm:cxn modelId="{EADE951E-7A6A-4E78-BD63-B27D62B0B3A2}" type="presOf" srcId="{12BA1F41-FA6E-423D-853B-5A1B9E436A95}" destId="{EE1B1ACE-9202-4EFB-924D-CAF8088D1788}" srcOrd="0" destOrd="2" presId="urn:microsoft.com/office/officeart/2005/8/layout/bList2"/>
    <dgm:cxn modelId="{4B0C0655-2B82-4717-B98D-9A7E3562A21B}" type="presParOf" srcId="{2B0E3B70-12FB-428A-BB22-494108EC13B3}" destId="{6A316FFA-578F-4D66-BA47-B3D9FA66CF0C}" srcOrd="0" destOrd="0" presId="urn:microsoft.com/office/officeart/2005/8/layout/bList2"/>
    <dgm:cxn modelId="{61754ACA-B46A-4F91-BC58-3BB0328E0341}" type="presParOf" srcId="{6A316FFA-578F-4D66-BA47-B3D9FA66CF0C}" destId="{17C431FF-3F10-407F-872B-31A276CE200E}" srcOrd="0" destOrd="0" presId="urn:microsoft.com/office/officeart/2005/8/layout/bList2"/>
    <dgm:cxn modelId="{4E538305-ABFB-42EE-8DF8-D5AF3D9C045E}" type="presParOf" srcId="{6A316FFA-578F-4D66-BA47-B3D9FA66CF0C}" destId="{FBEC8F83-E3C9-44B9-A8D5-48E46C50B751}" srcOrd="1" destOrd="0" presId="urn:microsoft.com/office/officeart/2005/8/layout/bList2"/>
    <dgm:cxn modelId="{9DBF6C0C-EB9A-49AF-88DD-1F743A379AEF}" type="presParOf" srcId="{6A316FFA-578F-4D66-BA47-B3D9FA66CF0C}" destId="{2506B007-8C6E-4742-83CD-0039C38CA4CE}" srcOrd="2" destOrd="0" presId="urn:microsoft.com/office/officeart/2005/8/layout/bList2"/>
    <dgm:cxn modelId="{F8F93117-7F09-449A-A485-D8AF30E84B5D}" type="presParOf" srcId="{6A316FFA-578F-4D66-BA47-B3D9FA66CF0C}" destId="{5B72C7DD-C471-466D-A861-A0641F7AC5FD}" srcOrd="3" destOrd="0" presId="urn:microsoft.com/office/officeart/2005/8/layout/bList2"/>
    <dgm:cxn modelId="{4AFC9DB1-DC66-4874-A03F-D7396166BB97}" type="presParOf" srcId="{2B0E3B70-12FB-428A-BB22-494108EC13B3}" destId="{EC1D81F2-AFAB-4594-AABB-621B4859D727}" srcOrd="1" destOrd="0" presId="urn:microsoft.com/office/officeart/2005/8/layout/bList2"/>
    <dgm:cxn modelId="{6AFC67AC-0BF5-48DB-8173-B867FD905B57}" type="presParOf" srcId="{2B0E3B70-12FB-428A-BB22-494108EC13B3}" destId="{FFAF95AE-BA5A-48CF-9C6C-2A66E1B0E919}" srcOrd="2" destOrd="0" presId="urn:microsoft.com/office/officeart/2005/8/layout/bList2"/>
    <dgm:cxn modelId="{AA6CB074-2981-49E1-99AC-AE013AAA389D}" type="presParOf" srcId="{FFAF95AE-BA5A-48CF-9C6C-2A66E1B0E919}" destId="{E6C33FDF-2FDA-45A7-B891-4832B8AFABC1}" srcOrd="0" destOrd="0" presId="urn:microsoft.com/office/officeart/2005/8/layout/bList2"/>
    <dgm:cxn modelId="{74C19030-ED2B-4005-9EC9-3CBB31C2837C}" type="presParOf" srcId="{FFAF95AE-BA5A-48CF-9C6C-2A66E1B0E919}" destId="{71F1CC14-43E1-4FD6-A885-3B966BABAFB7}" srcOrd="1" destOrd="0" presId="urn:microsoft.com/office/officeart/2005/8/layout/bList2"/>
    <dgm:cxn modelId="{C4404825-05EC-4354-82E4-EC1B3746366B}" type="presParOf" srcId="{FFAF95AE-BA5A-48CF-9C6C-2A66E1B0E919}" destId="{6E521DB3-3648-4425-83E8-A64E2094C4ED}" srcOrd="2" destOrd="0" presId="urn:microsoft.com/office/officeart/2005/8/layout/bList2"/>
    <dgm:cxn modelId="{FE6A3CD8-53A8-46F2-8B72-7339BDDE5CEC}" type="presParOf" srcId="{FFAF95AE-BA5A-48CF-9C6C-2A66E1B0E919}" destId="{2551917D-708F-49B3-AC73-55FC61076DE0}" srcOrd="3" destOrd="0" presId="urn:microsoft.com/office/officeart/2005/8/layout/bList2"/>
    <dgm:cxn modelId="{CC97EFCC-9C98-490B-BB92-253096D225DA}" type="presParOf" srcId="{2B0E3B70-12FB-428A-BB22-494108EC13B3}" destId="{0BA483A3-2FBD-4587-B86D-B40EE97FD499}" srcOrd="3" destOrd="0" presId="urn:microsoft.com/office/officeart/2005/8/layout/bList2"/>
    <dgm:cxn modelId="{F1BC4EB4-8B86-4A2D-9DF1-9A1F3194D433}" type="presParOf" srcId="{2B0E3B70-12FB-428A-BB22-494108EC13B3}" destId="{3BF6691F-69CB-4F4A-86A9-E44CC4703789}" srcOrd="4" destOrd="0" presId="urn:microsoft.com/office/officeart/2005/8/layout/bList2"/>
    <dgm:cxn modelId="{79768871-4FED-4769-977A-EA398692FA39}" type="presParOf" srcId="{3BF6691F-69CB-4F4A-86A9-E44CC4703789}" destId="{F00E08C7-D816-4947-A4A8-E1BCD7B1AAD8}" srcOrd="0" destOrd="0" presId="urn:microsoft.com/office/officeart/2005/8/layout/bList2"/>
    <dgm:cxn modelId="{96E9EA49-3A7E-4064-A8BA-2409822EE9CB}" type="presParOf" srcId="{3BF6691F-69CB-4F4A-86A9-E44CC4703789}" destId="{B5EC8EED-3A71-4FDF-AC0B-1DA5869354EA}" srcOrd="1" destOrd="0" presId="urn:microsoft.com/office/officeart/2005/8/layout/bList2"/>
    <dgm:cxn modelId="{3CC56B39-5526-41CC-A3EA-13580A4F04F0}" type="presParOf" srcId="{3BF6691F-69CB-4F4A-86A9-E44CC4703789}" destId="{C90400A5-9D99-4E64-9F95-AA83131EB42A}" srcOrd="2" destOrd="0" presId="urn:microsoft.com/office/officeart/2005/8/layout/bList2"/>
    <dgm:cxn modelId="{7FFE01D6-9FA2-4C71-A8AD-147F615F5544}" type="presParOf" srcId="{3BF6691F-69CB-4F4A-86A9-E44CC4703789}" destId="{7C6B4B5C-0B0A-45B4-A32A-3534ACDF28F1}" srcOrd="3" destOrd="0" presId="urn:microsoft.com/office/officeart/2005/8/layout/bList2"/>
    <dgm:cxn modelId="{0071D5D9-0F37-4CE1-ACB6-978A7B661355}" type="presParOf" srcId="{2B0E3B70-12FB-428A-BB22-494108EC13B3}" destId="{2D6E7158-005D-44AA-9311-A35991E98D4E}" srcOrd="5" destOrd="0" presId="urn:microsoft.com/office/officeart/2005/8/layout/bList2"/>
    <dgm:cxn modelId="{C17D7FA5-7819-41EC-94D5-203E72833765}" type="presParOf" srcId="{2B0E3B70-12FB-428A-BB22-494108EC13B3}" destId="{E174FC7E-DD95-4A81-BA86-D2302886A5D0}" srcOrd="6" destOrd="0" presId="urn:microsoft.com/office/officeart/2005/8/layout/bList2"/>
    <dgm:cxn modelId="{5F642A53-586E-4FFF-A03E-9360CA5F9901}" type="presParOf" srcId="{E174FC7E-DD95-4A81-BA86-D2302886A5D0}" destId="{A9D77970-6DFD-4579-8096-6D83C93AC501}" srcOrd="0" destOrd="0" presId="urn:microsoft.com/office/officeart/2005/8/layout/bList2"/>
    <dgm:cxn modelId="{95CEA14D-C1E0-424A-A3A9-2768EEADA0F7}" type="presParOf" srcId="{E174FC7E-DD95-4A81-BA86-D2302886A5D0}" destId="{7296039F-7BD1-4F5B-9990-B9177A74850E}" srcOrd="1" destOrd="0" presId="urn:microsoft.com/office/officeart/2005/8/layout/bList2"/>
    <dgm:cxn modelId="{BCFB0852-4F33-4600-A28E-5717A8A13BDF}" type="presParOf" srcId="{E174FC7E-DD95-4A81-BA86-D2302886A5D0}" destId="{2EED7D99-DF90-48B5-881B-127B9DE0A4A4}" srcOrd="2" destOrd="0" presId="urn:microsoft.com/office/officeart/2005/8/layout/bList2"/>
    <dgm:cxn modelId="{A7404A39-D78D-4A1F-981B-66A8D5B44DC9}" type="presParOf" srcId="{E174FC7E-DD95-4A81-BA86-D2302886A5D0}" destId="{F5A6B844-07D0-4EE6-8381-2B6D450A0B40}" srcOrd="3" destOrd="0" presId="urn:microsoft.com/office/officeart/2005/8/layout/bList2"/>
    <dgm:cxn modelId="{E17B45CE-0ABD-4FCC-B2CA-73236D080359}" type="presParOf" srcId="{2B0E3B70-12FB-428A-BB22-494108EC13B3}" destId="{036EFDB2-6C95-457A-AAD1-BC94A547A78E}" srcOrd="7" destOrd="0" presId="urn:microsoft.com/office/officeart/2005/8/layout/bList2"/>
    <dgm:cxn modelId="{16E8B89C-6306-4742-B6F5-24EE994466BA}" type="presParOf" srcId="{2B0E3B70-12FB-428A-BB22-494108EC13B3}" destId="{18B51C6A-0872-45A1-B12D-AA0BC005773C}" srcOrd="8" destOrd="0" presId="urn:microsoft.com/office/officeart/2005/8/layout/bList2"/>
    <dgm:cxn modelId="{3289D70E-C0A0-453F-BF2B-73CB754D3BCD}" type="presParOf" srcId="{18B51C6A-0872-45A1-B12D-AA0BC005773C}" destId="{EE1B1ACE-9202-4EFB-924D-CAF8088D1788}" srcOrd="0" destOrd="0" presId="urn:microsoft.com/office/officeart/2005/8/layout/bList2"/>
    <dgm:cxn modelId="{BE745F84-BDB4-4092-8B25-0C65A87E05C1}" type="presParOf" srcId="{18B51C6A-0872-45A1-B12D-AA0BC005773C}" destId="{0D4E31A4-924C-4EB0-BC8B-940AFAAF6F5B}" srcOrd="1" destOrd="0" presId="urn:microsoft.com/office/officeart/2005/8/layout/bList2"/>
    <dgm:cxn modelId="{4F27BF7A-38BF-458C-AC23-BEFC27F3C82B}" type="presParOf" srcId="{18B51C6A-0872-45A1-B12D-AA0BC005773C}" destId="{DB6B7584-3F72-474D-8A6C-B9C25E8C2F4D}" srcOrd="2" destOrd="0" presId="urn:microsoft.com/office/officeart/2005/8/layout/bList2"/>
    <dgm:cxn modelId="{C1A5A801-4A79-4543-8FAA-F52EF30A808F}" type="presParOf" srcId="{18B51C6A-0872-45A1-B12D-AA0BC005773C}" destId="{DABDEB93-6862-49F7-91AF-4C55DF2AFF43}"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B76E7E-E764-4240-A1E5-FEC15EE42F68}" type="doc">
      <dgm:prSet loTypeId="urn:microsoft.com/office/officeart/2008/layout/SquareAccentList" loCatId="list" qsTypeId="urn:microsoft.com/office/officeart/2005/8/quickstyle/simple1" qsCatId="simple" csTypeId="urn:microsoft.com/office/officeart/2005/8/colors/accent1_2" csCatId="accent1" phldr="1"/>
      <dgm:spPr/>
      <dgm:t>
        <a:bodyPr/>
        <a:lstStyle/>
        <a:p>
          <a:endParaRPr lang="tr-TR"/>
        </a:p>
      </dgm:t>
    </dgm:pt>
    <dgm:pt modelId="{D7C8BE56-10E0-4B77-8E27-9150E4AB419B}">
      <dgm:prSet phldrT="[Metin]" custT="1"/>
      <dgm:spPr/>
      <dgm:t>
        <a:bodyPr/>
        <a:lstStyle/>
        <a:p>
          <a:r>
            <a:rPr lang="tr-TR" sz="2800" b="1" dirty="0" smtClean="0"/>
            <a:t>5510 sayılı Kanun</a:t>
          </a:r>
          <a:endParaRPr lang="tr-TR" sz="2800" b="1" dirty="0"/>
        </a:p>
      </dgm:t>
    </dgm:pt>
    <dgm:pt modelId="{19F67526-B8B0-43A1-9B58-6B7A400AC196}" type="parTrans" cxnId="{8485F4FB-8E02-4097-8196-C08D5C00A3A4}">
      <dgm:prSet/>
      <dgm:spPr/>
      <dgm:t>
        <a:bodyPr/>
        <a:lstStyle/>
        <a:p>
          <a:endParaRPr lang="tr-TR"/>
        </a:p>
      </dgm:t>
    </dgm:pt>
    <dgm:pt modelId="{8F4D137C-B7D9-4D70-811E-3F807905930C}" type="sibTrans" cxnId="{8485F4FB-8E02-4097-8196-C08D5C00A3A4}">
      <dgm:prSet/>
      <dgm:spPr/>
      <dgm:t>
        <a:bodyPr/>
        <a:lstStyle/>
        <a:p>
          <a:endParaRPr lang="tr-TR"/>
        </a:p>
      </dgm:t>
    </dgm:pt>
    <dgm:pt modelId="{6FF99743-78F8-4319-8B07-C18860C82474}">
      <dgm:prSet phldrT="[Metin]" custT="1"/>
      <dgm:spPr/>
      <dgm:t>
        <a:bodyPr/>
        <a:lstStyle/>
        <a:p>
          <a:r>
            <a:rPr lang="tr-TR" altLang="tr-TR" sz="1600" b="1" dirty="0" smtClean="0">
              <a:solidFill>
                <a:srgbClr val="0070C0"/>
              </a:solidFill>
              <a:latin typeface="Times New Roman" pitchFamily="18" charset="0"/>
              <a:cs typeface="Times New Roman" pitchFamily="18" charset="0"/>
            </a:rPr>
            <a:t>1- Malullük, yaşlılık ve ölüm sigortası işveren hissesinden 5 puanlık indirim</a:t>
          </a:r>
          <a:endParaRPr lang="tr-TR" sz="1600" dirty="0"/>
        </a:p>
      </dgm:t>
    </dgm:pt>
    <dgm:pt modelId="{01A7E002-A793-49F3-ACA8-2C5621946D78}" type="parTrans" cxnId="{15305876-2E6C-4E60-BFE8-F536A4976167}">
      <dgm:prSet/>
      <dgm:spPr/>
      <dgm:t>
        <a:bodyPr/>
        <a:lstStyle/>
        <a:p>
          <a:endParaRPr lang="tr-TR"/>
        </a:p>
      </dgm:t>
    </dgm:pt>
    <dgm:pt modelId="{6FCD4D7A-4BAC-44F6-8E53-9FB2EF5FA30C}" type="sibTrans" cxnId="{15305876-2E6C-4E60-BFE8-F536A4976167}">
      <dgm:prSet/>
      <dgm:spPr/>
      <dgm:t>
        <a:bodyPr/>
        <a:lstStyle/>
        <a:p>
          <a:endParaRPr lang="tr-TR"/>
        </a:p>
      </dgm:t>
    </dgm:pt>
    <dgm:pt modelId="{612016BE-B3BD-4C3A-A6F5-7269F9D85798}">
      <dgm:prSet phldrT="[Metin]" custT="1"/>
      <dgm:spPr/>
      <dgm:t>
        <a:bodyPr/>
        <a:lstStyle/>
        <a:p>
          <a:r>
            <a:rPr lang="tr-TR" altLang="tr-TR" sz="1600" b="1" dirty="0" smtClean="0">
              <a:solidFill>
                <a:srgbClr val="0070C0"/>
              </a:solidFill>
              <a:latin typeface="Times New Roman" pitchFamily="18" charset="0"/>
              <a:cs typeface="Times New Roman" pitchFamily="18" charset="0"/>
            </a:rPr>
            <a:t>2- Yurtdışına götürülen/gönderilen sigortalılar için uygulanacak 5 puan indirim</a:t>
          </a:r>
          <a:endParaRPr lang="tr-TR" sz="1600" dirty="0"/>
        </a:p>
      </dgm:t>
    </dgm:pt>
    <dgm:pt modelId="{52C9735B-6743-49C4-99B7-CE7B32CAD619}" type="parTrans" cxnId="{71B443C5-787F-498A-BC01-FE3D71C18443}">
      <dgm:prSet/>
      <dgm:spPr/>
      <dgm:t>
        <a:bodyPr/>
        <a:lstStyle/>
        <a:p>
          <a:endParaRPr lang="tr-TR"/>
        </a:p>
      </dgm:t>
    </dgm:pt>
    <dgm:pt modelId="{E26AD2F2-F24E-4E10-A9BF-6B13A61FF744}" type="sibTrans" cxnId="{71B443C5-787F-498A-BC01-FE3D71C18443}">
      <dgm:prSet/>
      <dgm:spPr/>
      <dgm:t>
        <a:bodyPr/>
        <a:lstStyle/>
        <a:p>
          <a:endParaRPr lang="tr-TR"/>
        </a:p>
      </dgm:t>
    </dgm:pt>
    <dgm:pt modelId="{88DE738F-2615-4F61-BA13-39D4B1CD2597}">
      <dgm:prSet phldrT="[Metin]" custT="1"/>
      <dgm:spPr/>
      <dgm:t>
        <a:bodyPr/>
        <a:lstStyle/>
        <a:p>
          <a:r>
            <a:rPr lang="tr-TR" altLang="tr-TR" sz="1600" b="1" dirty="0" smtClean="0">
              <a:solidFill>
                <a:srgbClr val="0070C0"/>
              </a:solidFill>
              <a:latin typeface="Times New Roman" pitchFamily="18" charset="0"/>
              <a:cs typeface="Times New Roman" pitchFamily="18" charset="0"/>
            </a:rPr>
            <a:t>3- İlave 6 puanlık indirim</a:t>
          </a:r>
          <a:endParaRPr lang="tr-TR" sz="1600" dirty="0"/>
        </a:p>
      </dgm:t>
    </dgm:pt>
    <dgm:pt modelId="{35CE4913-F176-41A0-A517-415D8A3F2AD1}" type="parTrans" cxnId="{15195698-01D6-4D48-B7E8-A9C01816EFA7}">
      <dgm:prSet/>
      <dgm:spPr/>
      <dgm:t>
        <a:bodyPr/>
        <a:lstStyle/>
        <a:p>
          <a:endParaRPr lang="tr-TR"/>
        </a:p>
      </dgm:t>
    </dgm:pt>
    <dgm:pt modelId="{7F98FB1B-235D-4B6B-8FF3-6DDCC701B7C2}" type="sibTrans" cxnId="{15195698-01D6-4D48-B7E8-A9C01816EFA7}">
      <dgm:prSet/>
      <dgm:spPr/>
      <dgm:t>
        <a:bodyPr/>
        <a:lstStyle/>
        <a:p>
          <a:endParaRPr lang="tr-TR"/>
        </a:p>
      </dgm:t>
    </dgm:pt>
    <dgm:pt modelId="{EEDB7FF6-B423-4B4A-8143-D7ADF08B8F29}">
      <dgm:prSet phldrT="[Metin]" custT="1"/>
      <dgm:spPr/>
      <dgm:t>
        <a:bodyPr/>
        <a:lstStyle/>
        <a:p>
          <a:r>
            <a:rPr lang="tr-TR" sz="2800" b="1" dirty="0" smtClean="0"/>
            <a:t>Diğer Kanunlar</a:t>
          </a:r>
          <a:endParaRPr lang="tr-TR" sz="2800" b="1" dirty="0"/>
        </a:p>
      </dgm:t>
    </dgm:pt>
    <dgm:pt modelId="{EFE79559-3DAE-44A4-AC69-787CA4F2A597}" type="parTrans" cxnId="{C711B59C-FCA0-4A30-8950-D311B584F930}">
      <dgm:prSet/>
      <dgm:spPr/>
      <dgm:t>
        <a:bodyPr/>
        <a:lstStyle/>
        <a:p>
          <a:endParaRPr lang="tr-TR"/>
        </a:p>
      </dgm:t>
    </dgm:pt>
    <dgm:pt modelId="{A82B38E0-D7A8-42FE-A060-FD057FF2997A}" type="sibTrans" cxnId="{C711B59C-FCA0-4A30-8950-D311B584F930}">
      <dgm:prSet/>
      <dgm:spPr/>
      <dgm:t>
        <a:bodyPr/>
        <a:lstStyle/>
        <a:p>
          <a:endParaRPr lang="tr-TR"/>
        </a:p>
      </dgm:t>
    </dgm:pt>
    <dgm:pt modelId="{270D6032-5E40-45E3-B25B-143431DA396F}">
      <dgm:prSet phldrT="[Metin]" custT="1"/>
      <dgm:spPr/>
      <dgm:t>
        <a:bodyPr/>
        <a:lstStyle/>
        <a:p>
          <a:r>
            <a:rPr lang="tr-TR" altLang="tr-TR" sz="1600" b="1" dirty="0" smtClean="0">
              <a:solidFill>
                <a:srgbClr val="0070C0"/>
              </a:solidFill>
              <a:latin typeface="Times New Roman" pitchFamily="18" charset="0"/>
              <a:cs typeface="Times New Roman" pitchFamily="18" charset="0"/>
            </a:rPr>
            <a:t>5- Genç ve kadın istihdamı ile mesleki belgesi olan sigortalıların istihdamı halinde uygulanan teşvik </a:t>
          </a:r>
          <a:endParaRPr lang="tr-TR" sz="1600" dirty="0"/>
        </a:p>
      </dgm:t>
    </dgm:pt>
    <dgm:pt modelId="{469A077E-945D-4ABD-9ED9-C0EEBD78968F}" type="parTrans" cxnId="{43850DBB-4A4D-4869-A567-A5FFE57EBA49}">
      <dgm:prSet/>
      <dgm:spPr/>
      <dgm:t>
        <a:bodyPr/>
        <a:lstStyle/>
        <a:p>
          <a:endParaRPr lang="tr-TR"/>
        </a:p>
      </dgm:t>
    </dgm:pt>
    <dgm:pt modelId="{A31E1043-B030-49C6-8B6D-A1F185511F75}" type="sibTrans" cxnId="{43850DBB-4A4D-4869-A567-A5FFE57EBA49}">
      <dgm:prSet/>
      <dgm:spPr/>
      <dgm:t>
        <a:bodyPr/>
        <a:lstStyle/>
        <a:p>
          <a:endParaRPr lang="tr-TR"/>
        </a:p>
      </dgm:t>
    </dgm:pt>
    <dgm:pt modelId="{B9B9744B-A307-47EB-A24A-6B682C8B0A11}">
      <dgm:prSet phldrT="[Metin]"/>
      <dgm:spPr/>
      <dgm:t>
        <a:bodyPr/>
        <a:lstStyle/>
        <a:p>
          <a:r>
            <a:rPr lang="tr-TR" altLang="tr-TR" b="1" dirty="0" smtClean="0">
              <a:solidFill>
                <a:srgbClr val="0070C0"/>
              </a:solidFill>
              <a:latin typeface="+mn-lt"/>
              <a:cs typeface="Times New Roman" pitchFamily="18" charset="0"/>
            </a:rPr>
            <a:t>6- İşbaşı eğitim programını bitirenlerin istihdamı halinde sağlanan teşvik </a:t>
          </a:r>
          <a:endParaRPr lang="tr-TR" dirty="0">
            <a:latin typeface="+mn-lt"/>
          </a:endParaRPr>
        </a:p>
      </dgm:t>
    </dgm:pt>
    <dgm:pt modelId="{D6455993-9FED-402F-99F7-F6A93B6C9611}" type="parTrans" cxnId="{79B484C5-D5B4-4E3B-807A-41C68EDBEA50}">
      <dgm:prSet/>
      <dgm:spPr/>
      <dgm:t>
        <a:bodyPr/>
        <a:lstStyle/>
        <a:p>
          <a:endParaRPr lang="tr-TR"/>
        </a:p>
      </dgm:t>
    </dgm:pt>
    <dgm:pt modelId="{D2E05953-9817-4644-92EB-8363AE9EE747}" type="sibTrans" cxnId="{79B484C5-D5B4-4E3B-807A-41C68EDBEA50}">
      <dgm:prSet/>
      <dgm:spPr/>
      <dgm:t>
        <a:bodyPr/>
        <a:lstStyle/>
        <a:p>
          <a:endParaRPr lang="tr-TR"/>
        </a:p>
      </dgm:t>
    </dgm:pt>
    <dgm:pt modelId="{C8CF96FB-1EB0-4D4D-850D-F1223F1FDC88}">
      <dgm:prSet phldrT="[Metin]" custT="1"/>
      <dgm:spPr/>
      <dgm:t>
        <a:bodyPr/>
        <a:lstStyle/>
        <a:p>
          <a:r>
            <a:rPr lang="tr-TR" altLang="tr-TR" sz="1600" b="1" dirty="0" smtClean="0">
              <a:solidFill>
                <a:srgbClr val="0070C0"/>
              </a:solidFill>
              <a:latin typeface="Times New Roman" pitchFamily="18" charset="0"/>
              <a:cs typeface="Times New Roman" pitchFamily="18" charset="0"/>
            </a:rPr>
            <a:t>8- Engelli sigortalıların istihdamı halinde sağlanan teşvik</a:t>
          </a:r>
          <a:endParaRPr lang="tr-TR" sz="1600" dirty="0"/>
        </a:p>
      </dgm:t>
    </dgm:pt>
    <dgm:pt modelId="{48EB4302-AF9E-4A09-BB60-E73C644E3E16}" type="parTrans" cxnId="{1B15AFD9-8C23-44A4-9FF8-23D82CDD8B2D}">
      <dgm:prSet/>
      <dgm:spPr/>
      <dgm:t>
        <a:bodyPr/>
        <a:lstStyle/>
        <a:p>
          <a:endParaRPr lang="tr-TR"/>
        </a:p>
      </dgm:t>
    </dgm:pt>
    <dgm:pt modelId="{CB19B637-9E26-4D08-95EA-A6CBE589E093}" type="sibTrans" cxnId="{1B15AFD9-8C23-44A4-9FF8-23D82CDD8B2D}">
      <dgm:prSet/>
      <dgm:spPr/>
      <dgm:t>
        <a:bodyPr/>
        <a:lstStyle/>
        <a:p>
          <a:endParaRPr lang="tr-TR"/>
        </a:p>
      </dgm:t>
    </dgm:pt>
    <dgm:pt modelId="{02E02AD0-0ADD-4042-852D-73B7EED7369D}">
      <dgm:prSet phldrT="[Metin]" custT="1"/>
      <dgm:spPr/>
      <dgm:t>
        <a:bodyPr/>
        <a:lstStyle/>
        <a:p>
          <a:r>
            <a:rPr lang="tr-TR" altLang="tr-TR" sz="1600" b="1" dirty="0" smtClean="0">
              <a:solidFill>
                <a:srgbClr val="0070C0"/>
              </a:solidFill>
              <a:latin typeface="Times New Roman" pitchFamily="18" charset="0"/>
              <a:cs typeface="Times New Roman" pitchFamily="18" charset="0"/>
            </a:rPr>
            <a:t>4- Yatırımlarda Devlet Yardımları Hakkında Kararlar uyarınca uygulanan teşvik</a:t>
          </a:r>
          <a:endParaRPr lang="tr-TR" sz="1600" dirty="0"/>
        </a:p>
      </dgm:t>
    </dgm:pt>
    <dgm:pt modelId="{CCFCC379-0FE2-4386-BE5A-CF33BF532A53}" type="parTrans" cxnId="{1CFA07E3-18AC-430F-8480-89DD90FD9A6D}">
      <dgm:prSet/>
      <dgm:spPr/>
      <dgm:t>
        <a:bodyPr/>
        <a:lstStyle/>
        <a:p>
          <a:endParaRPr lang="tr-TR"/>
        </a:p>
      </dgm:t>
    </dgm:pt>
    <dgm:pt modelId="{2F468B75-1A08-43C5-B109-3B39156AC47B}" type="sibTrans" cxnId="{1CFA07E3-18AC-430F-8480-89DD90FD9A6D}">
      <dgm:prSet/>
      <dgm:spPr/>
      <dgm:t>
        <a:bodyPr/>
        <a:lstStyle/>
        <a:p>
          <a:endParaRPr lang="tr-TR"/>
        </a:p>
      </dgm:t>
    </dgm:pt>
    <dgm:pt modelId="{18F0869B-837A-4C01-9923-810E121ADFF3}">
      <dgm:prSet phldrT="[Metin]" custT="1"/>
      <dgm:spPr/>
      <dgm:t>
        <a:bodyPr/>
        <a:lstStyle/>
        <a:p>
          <a:r>
            <a:rPr lang="tr-TR" altLang="tr-TR" sz="1600" b="1" dirty="0" smtClean="0">
              <a:solidFill>
                <a:srgbClr val="0070C0"/>
              </a:solidFill>
              <a:latin typeface="Times New Roman" pitchFamily="18" charset="0"/>
              <a:cs typeface="Times New Roman" pitchFamily="18" charset="0"/>
            </a:rPr>
            <a:t>9-Araştırma ve geliştirme faaliyetlerinin desteklenmesi hakkında teşvik</a:t>
          </a:r>
          <a:endParaRPr lang="tr-TR" sz="1600" dirty="0"/>
        </a:p>
      </dgm:t>
    </dgm:pt>
    <dgm:pt modelId="{88263AF1-18CC-4FF6-95AE-A1FB31161FB6}" type="parTrans" cxnId="{E4613BF3-BF1A-4204-8FFE-40DBF739AFA3}">
      <dgm:prSet/>
      <dgm:spPr/>
      <dgm:t>
        <a:bodyPr/>
        <a:lstStyle/>
        <a:p>
          <a:endParaRPr lang="tr-TR"/>
        </a:p>
      </dgm:t>
    </dgm:pt>
    <dgm:pt modelId="{00963C1F-BE37-4357-8927-0D954555727E}" type="sibTrans" cxnId="{E4613BF3-BF1A-4204-8FFE-40DBF739AFA3}">
      <dgm:prSet/>
      <dgm:spPr/>
      <dgm:t>
        <a:bodyPr/>
        <a:lstStyle/>
        <a:p>
          <a:endParaRPr lang="tr-TR"/>
        </a:p>
      </dgm:t>
    </dgm:pt>
    <dgm:pt modelId="{5C4437C3-7E70-4E38-B151-3DF461A8BABE}">
      <dgm:prSet phldrT="[Metin]" custT="1"/>
      <dgm:spPr/>
      <dgm:t>
        <a:bodyPr/>
        <a:lstStyle/>
        <a:p>
          <a:r>
            <a:rPr lang="tr-TR" sz="1400" b="1" dirty="0" smtClean="0">
              <a:latin typeface="Times New Roman" panose="02020603050405020304" pitchFamily="18" charset="0"/>
              <a:cs typeface="Times New Roman" panose="02020603050405020304" pitchFamily="18" charset="0"/>
            </a:rPr>
            <a:t>11- </a:t>
          </a:r>
          <a:r>
            <a:rPr lang="tr-TR" sz="1600" b="1" dirty="0" smtClean="0">
              <a:latin typeface="Times New Roman" panose="02020603050405020304" pitchFamily="18" charset="0"/>
              <a:cs typeface="Times New Roman" panose="02020603050405020304" pitchFamily="18" charset="0"/>
            </a:rPr>
            <a:t>İşsizlik ödeneği alan sigortalıların istihdamı halinde sağlanan teşvik</a:t>
          </a:r>
          <a:endParaRPr lang="tr-TR" sz="1600" b="1" dirty="0">
            <a:latin typeface="Times New Roman" panose="02020603050405020304" pitchFamily="18" charset="0"/>
            <a:cs typeface="Times New Roman" panose="02020603050405020304" pitchFamily="18" charset="0"/>
          </a:endParaRPr>
        </a:p>
      </dgm:t>
    </dgm:pt>
    <dgm:pt modelId="{DA41E555-E4B9-4ECB-A7F8-98EF2A1E20B6}" type="parTrans" cxnId="{6C149218-DD56-4A6F-B284-C66F60EED01F}">
      <dgm:prSet/>
      <dgm:spPr/>
      <dgm:t>
        <a:bodyPr/>
        <a:lstStyle/>
        <a:p>
          <a:endParaRPr lang="tr-TR"/>
        </a:p>
      </dgm:t>
    </dgm:pt>
    <dgm:pt modelId="{3FAF17B4-B96C-4549-B23E-86B12F1252D5}" type="sibTrans" cxnId="{6C149218-DD56-4A6F-B284-C66F60EED01F}">
      <dgm:prSet/>
      <dgm:spPr/>
      <dgm:t>
        <a:bodyPr/>
        <a:lstStyle/>
        <a:p>
          <a:endParaRPr lang="tr-TR"/>
        </a:p>
      </dgm:t>
    </dgm:pt>
    <dgm:pt modelId="{948D7BA5-A486-46A2-8C66-D9A0BBA55A40}">
      <dgm:prSet phldrT="[Metin]"/>
      <dgm:spPr/>
      <dgm:t>
        <a:bodyPr/>
        <a:lstStyle/>
        <a:p>
          <a:r>
            <a:rPr lang="tr-TR" b="1" dirty="0" smtClean="0"/>
            <a:t>7- 1/2/2017 ila 31/12/2017 tarihleri arasında sigortalı  istihdam eden işverenlere uygulanacak  teşvik</a:t>
          </a:r>
          <a:endParaRPr lang="tr-TR" dirty="0"/>
        </a:p>
      </dgm:t>
    </dgm:pt>
    <dgm:pt modelId="{7ECD8CD0-B34D-4533-9815-835588FAAA50}" type="parTrans" cxnId="{09B64EEE-7E9C-41EC-A19E-A504525DE092}">
      <dgm:prSet/>
      <dgm:spPr/>
      <dgm:t>
        <a:bodyPr/>
        <a:lstStyle/>
        <a:p>
          <a:endParaRPr lang="tr-TR"/>
        </a:p>
      </dgm:t>
    </dgm:pt>
    <dgm:pt modelId="{EAA0F89A-708E-4342-99D9-E472ACB17CA7}" type="sibTrans" cxnId="{09B64EEE-7E9C-41EC-A19E-A504525DE092}">
      <dgm:prSet/>
      <dgm:spPr/>
      <dgm:t>
        <a:bodyPr/>
        <a:lstStyle/>
        <a:p>
          <a:endParaRPr lang="tr-TR"/>
        </a:p>
      </dgm:t>
    </dgm:pt>
    <dgm:pt modelId="{7A5FD7B2-86AD-4871-9D5E-25DC3A310CDB}" type="pres">
      <dgm:prSet presAssocID="{2EB76E7E-E764-4240-A1E5-FEC15EE42F68}" presName="layout" presStyleCnt="0">
        <dgm:presLayoutVars>
          <dgm:chMax/>
          <dgm:chPref/>
          <dgm:dir/>
          <dgm:resizeHandles/>
        </dgm:presLayoutVars>
      </dgm:prSet>
      <dgm:spPr/>
      <dgm:t>
        <a:bodyPr/>
        <a:lstStyle/>
        <a:p>
          <a:endParaRPr lang="tr-TR"/>
        </a:p>
      </dgm:t>
    </dgm:pt>
    <dgm:pt modelId="{D5FBD01C-B6BD-4886-834E-154FEA1B1DF9}" type="pres">
      <dgm:prSet presAssocID="{D7C8BE56-10E0-4B77-8E27-9150E4AB419B}" presName="root" presStyleCnt="0">
        <dgm:presLayoutVars>
          <dgm:chMax/>
          <dgm:chPref/>
        </dgm:presLayoutVars>
      </dgm:prSet>
      <dgm:spPr/>
    </dgm:pt>
    <dgm:pt modelId="{60A906DC-D54E-4F80-B7CE-0243979685DD}" type="pres">
      <dgm:prSet presAssocID="{D7C8BE56-10E0-4B77-8E27-9150E4AB419B}" presName="rootComposite" presStyleCnt="0">
        <dgm:presLayoutVars/>
      </dgm:prSet>
      <dgm:spPr/>
    </dgm:pt>
    <dgm:pt modelId="{736A90DD-6FD2-4257-B652-4A0751F88439}" type="pres">
      <dgm:prSet presAssocID="{D7C8BE56-10E0-4B77-8E27-9150E4AB419B}" presName="ParentAccent" presStyleLbl="alignNode1" presStyleIdx="0" presStyleCnt="2" custScaleY="22307" custLinFactNeighborX="-21" custLinFactNeighborY="-80895"/>
      <dgm:spPr>
        <a:solidFill>
          <a:srgbClr val="FF0000"/>
        </a:solidFill>
      </dgm:spPr>
    </dgm:pt>
    <dgm:pt modelId="{4D4EB252-C0F9-4446-9A61-E9FE2B851390}" type="pres">
      <dgm:prSet presAssocID="{D7C8BE56-10E0-4B77-8E27-9150E4AB419B}" presName="ParentSmallAccent" presStyleLbl="fgAcc1" presStyleIdx="0" presStyleCnt="2"/>
      <dgm:spPr>
        <a:solidFill>
          <a:srgbClr val="FF0000">
            <a:alpha val="90000"/>
          </a:srgbClr>
        </a:solidFill>
      </dgm:spPr>
    </dgm:pt>
    <dgm:pt modelId="{2543B421-B5FB-4AD6-BAB4-6CC658BE5E42}" type="pres">
      <dgm:prSet presAssocID="{D7C8BE56-10E0-4B77-8E27-9150E4AB419B}" presName="Parent" presStyleLbl="revTx" presStyleIdx="0" presStyleCnt="12">
        <dgm:presLayoutVars>
          <dgm:chMax/>
          <dgm:chPref val="4"/>
          <dgm:bulletEnabled val="1"/>
        </dgm:presLayoutVars>
      </dgm:prSet>
      <dgm:spPr/>
      <dgm:t>
        <a:bodyPr/>
        <a:lstStyle/>
        <a:p>
          <a:endParaRPr lang="tr-TR"/>
        </a:p>
      </dgm:t>
    </dgm:pt>
    <dgm:pt modelId="{61254264-5A49-4B58-AD67-C1EAC88A5542}" type="pres">
      <dgm:prSet presAssocID="{D7C8BE56-10E0-4B77-8E27-9150E4AB419B}" presName="childShape" presStyleCnt="0">
        <dgm:presLayoutVars>
          <dgm:chMax val="0"/>
          <dgm:chPref val="0"/>
        </dgm:presLayoutVars>
      </dgm:prSet>
      <dgm:spPr/>
    </dgm:pt>
    <dgm:pt modelId="{D269498D-2DE3-40A4-AA9B-D1D6D610E5E4}" type="pres">
      <dgm:prSet presAssocID="{6FF99743-78F8-4319-8B07-C18860C82474}" presName="childComposite" presStyleCnt="0">
        <dgm:presLayoutVars>
          <dgm:chMax val="0"/>
          <dgm:chPref val="0"/>
        </dgm:presLayoutVars>
      </dgm:prSet>
      <dgm:spPr/>
    </dgm:pt>
    <dgm:pt modelId="{94B7A4C6-4202-4AB8-9AD0-FCC364321338}" type="pres">
      <dgm:prSet presAssocID="{6FF99743-78F8-4319-8B07-C18860C82474}" presName="ChildAccent" presStyleLbl="solidFgAcc1" presStyleIdx="0" presStyleCnt="10"/>
      <dgm:spPr>
        <a:solidFill>
          <a:srgbClr val="FF0000"/>
        </a:solidFill>
      </dgm:spPr>
      <dgm:t>
        <a:bodyPr/>
        <a:lstStyle/>
        <a:p>
          <a:endParaRPr lang="tr-TR"/>
        </a:p>
      </dgm:t>
    </dgm:pt>
    <dgm:pt modelId="{51C17258-D6DC-444B-88F9-914C5AD1ADD7}" type="pres">
      <dgm:prSet presAssocID="{6FF99743-78F8-4319-8B07-C18860C82474}" presName="Child" presStyleLbl="revTx" presStyleIdx="1" presStyleCnt="12">
        <dgm:presLayoutVars>
          <dgm:chMax val="0"/>
          <dgm:chPref val="0"/>
          <dgm:bulletEnabled val="1"/>
        </dgm:presLayoutVars>
      </dgm:prSet>
      <dgm:spPr/>
      <dgm:t>
        <a:bodyPr/>
        <a:lstStyle/>
        <a:p>
          <a:endParaRPr lang="tr-TR"/>
        </a:p>
      </dgm:t>
    </dgm:pt>
    <dgm:pt modelId="{714B4774-AAB4-43AE-9D5A-30EB1240343B}" type="pres">
      <dgm:prSet presAssocID="{612016BE-B3BD-4C3A-A6F5-7269F9D85798}" presName="childComposite" presStyleCnt="0">
        <dgm:presLayoutVars>
          <dgm:chMax val="0"/>
          <dgm:chPref val="0"/>
        </dgm:presLayoutVars>
      </dgm:prSet>
      <dgm:spPr/>
    </dgm:pt>
    <dgm:pt modelId="{81441F50-DDC2-4FB2-9A59-C68C6D1BF116}" type="pres">
      <dgm:prSet presAssocID="{612016BE-B3BD-4C3A-A6F5-7269F9D85798}" presName="ChildAccent" presStyleLbl="solidFgAcc1" presStyleIdx="1" presStyleCnt="10"/>
      <dgm:spPr>
        <a:solidFill>
          <a:srgbClr val="FF0000"/>
        </a:solidFill>
      </dgm:spPr>
    </dgm:pt>
    <dgm:pt modelId="{D3D6302C-F4A9-47FA-915F-860BE20CD0EA}" type="pres">
      <dgm:prSet presAssocID="{612016BE-B3BD-4C3A-A6F5-7269F9D85798}" presName="Child" presStyleLbl="revTx" presStyleIdx="2" presStyleCnt="12" custLinFactNeighborX="186" custLinFactNeighborY="15440">
        <dgm:presLayoutVars>
          <dgm:chMax val="0"/>
          <dgm:chPref val="0"/>
          <dgm:bulletEnabled val="1"/>
        </dgm:presLayoutVars>
      </dgm:prSet>
      <dgm:spPr/>
      <dgm:t>
        <a:bodyPr/>
        <a:lstStyle/>
        <a:p>
          <a:endParaRPr lang="tr-TR"/>
        </a:p>
      </dgm:t>
    </dgm:pt>
    <dgm:pt modelId="{C0E24562-CA87-443A-B833-7BFCE3FAAD01}" type="pres">
      <dgm:prSet presAssocID="{88DE738F-2615-4F61-BA13-39D4B1CD2597}" presName="childComposite" presStyleCnt="0">
        <dgm:presLayoutVars>
          <dgm:chMax val="0"/>
          <dgm:chPref val="0"/>
        </dgm:presLayoutVars>
      </dgm:prSet>
      <dgm:spPr/>
    </dgm:pt>
    <dgm:pt modelId="{B3F30A7A-0DBF-4AE3-A789-D34D8967FBB1}" type="pres">
      <dgm:prSet presAssocID="{88DE738F-2615-4F61-BA13-39D4B1CD2597}" presName="ChildAccent" presStyleLbl="solidFgAcc1" presStyleIdx="2" presStyleCnt="10"/>
      <dgm:spPr>
        <a:solidFill>
          <a:srgbClr val="FF0000"/>
        </a:solidFill>
      </dgm:spPr>
    </dgm:pt>
    <dgm:pt modelId="{F12FA7E2-EE3C-435E-817A-8AE23ACD5DBB}" type="pres">
      <dgm:prSet presAssocID="{88DE738F-2615-4F61-BA13-39D4B1CD2597}" presName="Child" presStyleLbl="revTx" presStyleIdx="3" presStyleCnt="12" custLinFactNeighborX="186" custLinFactNeighborY="20476">
        <dgm:presLayoutVars>
          <dgm:chMax val="0"/>
          <dgm:chPref val="0"/>
          <dgm:bulletEnabled val="1"/>
        </dgm:presLayoutVars>
      </dgm:prSet>
      <dgm:spPr/>
      <dgm:t>
        <a:bodyPr/>
        <a:lstStyle/>
        <a:p>
          <a:endParaRPr lang="tr-TR"/>
        </a:p>
      </dgm:t>
    </dgm:pt>
    <dgm:pt modelId="{2E2C90CB-71BD-4E20-8ABB-1B4CC6E6C9E2}" type="pres">
      <dgm:prSet presAssocID="{02E02AD0-0ADD-4042-852D-73B7EED7369D}" presName="childComposite" presStyleCnt="0">
        <dgm:presLayoutVars>
          <dgm:chMax val="0"/>
          <dgm:chPref val="0"/>
        </dgm:presLayoutVars>
      </dgm:prSet>
      <dgm:spPr/>
    </dgm:pt>
    <dgm:pt modelId="{1449F168-E7D2-456D-9409-6BFE7570BD17}" type="pres">
      <dgm:prSet presAssocID="{02E02AD0-0ADD-4042-852D-73B7EED7369D}" presName="ChildAccent" presStyleLbl="solidFgAcc1" presStyleIdx="3" presStyleCnt="10" custLinFactNeighborX="-292" custLinFactNeighborY="41884"/>
      <dgm:spPr>
        <a:solidFill>
          <a:srgbClr val="FF0000"/>
        </a:solidFill>
      </dgm:spPr>
    </dgm:pt>
    <dgm:pt modelId="{D4C80DD8-715A-445D-93D4-C87ACE629A3D}" type="pres">
      <dgm:prSet presAssocID="{02E02AD0-0ADD-4042-852D-73B7EED7369D}" presName="Child" presStyleLbl="revTx" presStyleIdx="4" presStyleCnt="12" custLinFactNeighborX="186" custLinFactNeighborY="36015">
        <dgm:presLayoutVars>
          <dgm:chMax val="0"/>
          <dgm:chPref val="0"/>
          <dgm:bulletEnabled val="1"/>
        </dgm:presLayoutVars>
      </dgm:prSet>
      <dgm:spPr/>
      <dgm:t>
        <a:bodyPr/>
        <a:lstStyle/>
        <a:p>
          <a:endParaRPr lang="tr-TR"/>
        </a:p>
      </dgm:t>
    </dgm:pt>
    <dgm:pt modelId="{DBAA9E27-BBD2-475C-BDC7-49BDF53B4384}" type="pres">
      <dgm:prSet presAssocID="{EEDB7FF6-B423-4B4A-8143-D7ADF08B8F29}" presName="root" presStyleCnt="0">
        <dgm:presLayoutVars>
          <dgm:chMax/>
          <dgm:chPref/>
        </dgm:presLayoutVars>
      </dgm:prSet>
      <dgm:spPr/>
    </dgm:pt>
    <dgm:pt modelId="{1A19E2FC-4A24-42DF-8872-946FA3C26E4F}" type="pres">
      <dgm:prSet presAssocID="{EEDB7FF6-B423-4B4A-8143-D7ADF08B8F29}" presName="rootComposite" presStyleCnt="0">
        <dgm:presLayoutVars/>
      </dgm:prSet>
      <dgm:spPr/>
    </dgm:pt>
    <dgm:pt modelId="{BB7E5D5C-A234-4E53-BCA6-04F4BF680FA9}" type="pres">
      <dgm:prSet presAssocID="{EEDB7FF6-B423-4B4A-8143-D7ADF08B8F29}" presName="ParentAccent" presStyleLbl="alignNode1" presStyleIdx="1" presStyleCnt="2" custFlipVert="0" custScaleY="31212" custLinFactNeighborY="-76441"/>
      <dgm:spPr>
        <a:solidFill>
          <a:srgbClr val="92D050"/>
        </a:solidFill>
      </dgm:spPr>
    </dgm:pt>
    <dgm:pt modelId="{F23CF9D2-E7B2-476C-8711-7AF67A060BED}" type="pres">
      <dgm:prSet presAssocID="{EEDB7FF6-B423-4B4A-8143-D7ADF08B8F29}" presName="ParentSmallAccent" presStyleLbl="fgAcc1" presStyleIdx="1" presStyleCnt="2"/>
      <dgm:spPr>
        <a:solidFill>
          <a:srgbClr val="92D050">
            <a:alpha val="90000"/>
          </a:srgbClr>
        </a:solidFill>
      </dgm:spPr>
    </dgm:pt>
    <dgm:pt modelId="{58B3781E-4F58-434F-A975-B0F92FBC3A9A}" type="pres">
      <dgm:prSet presAssocID="{EEDB7FF6-B423-4B4A-8143-D7ADF08B8F29}" presName="Parent" presStyleLbl="revTx" presStyleIdx="5" presStyleCnt="12">
        <dgm:presLayoutVars>
          <dgm:chMax/>
          <dgm:chPref val="4"/>
          <dgm:bulletEnabled val="1"/>
        </dgm:presLayoutVars>
      </dgm:prSet>
      <dgm:spPr/>
      <dgm:t>
        <a:bodyPr/>
        <a:lstStyle/>
        <a:p>
          <a:endParaRPr lang="tr-TR"/>
        </a:p>
      </dgm:t>
    </dgm:pt>
    <dgm:pt modelId="{7C275C72-49F2-440E-9D22-7E8AEC2A1283}" type="pres">
      <dgm:prSet presAssocID="{EEDB7FF6-B423-4B4A-8143-D7ADF08B8F29}" presName="childShape" presStyleCnt="0">
        <dgm:presLayoutVars>
          <dgm:chMax val="0"/>
          <dgm:chPref val="0"/>
        </dgm:presLayoutVars>
      </dgm:prSet>
      <dgm:spPr/>
    </dgm:pt>
    <dgm:pt modelId="{CD8BBAD0-5CD9-49C8-9773-E0007142612A}" type="pres">
      <dgm:prSet presAssocID="{270D6032-5E40-45E3-B25B-143431DA396F}" presName="childComposite" presStyleCnt="0">
        <dgm:presLayoutVars>
          <dgm:chMax val="0"/>
          <dgm:chPref val="0"/>
        </dgm:presLayoutVars>
      </dgm:prSet>
      <dgm:spPr/>
    </dgm:pt>
    <dgm:pt modelId="{129F1309-49CE-4AEE-BC00-9EE660B378D8}" type="pres">
      <dgm:prSet presAssocID="{270D6032-5E40-45E3-B25B-143431DA396F}" presName="ChildAccent" presStyleLbl="solidFgAcc1" presStyleIdx="4" presStyleCnt="10"/>
      <dgm:spPr>
        <a:solidFill>
          <a:srgbClr val="92D050"/>
        </a:solidFill>
      </dgm:spPr>
    </dgm:pt>
    <dgm:pt modelId="{197922DC-9864-45E2-9331-9A5E539791BF}" type="pres">
      <dgm:prSet presAssocID="{270D6032-5E40-45E3-B25B-143431DA396F}" presName="Child" presStyleLbl="revTx" presStyleIdx="6" presStyleCnt="12" custLinFactNeighborY="-79091">
        <dgm:presLayoutVars>
          <dgm:chMax val="0"/>
          <dgm:chPref val="0"/>
          <dgm:bulletEnabled val="1"/>
        </dgm:presLayoutVars>
      </dgm:prSet>
      <dgm:spPr/>
      <dgm:t>
        <a:bodyPr/>
        <a:lstStyle/>
        <a:p>
          <a:endParaRPr lang="tr-TR"/>
        </a:p>
      </dgm:t>
    </dgm:pt>
    <dgm:pt modelId="{8E4633AF-C362-4156-9142-B013230DE28F}" type="pres">
      <dgm:prSet presAssocID="{B9B9744B-A307-47EB-A24A-6B682C8B0A11}" presName="childComposite" presStyleCnt="0">
        <dgm:presLayoutVars>
          <dgm:chMax val="0"/>
          <dgm:chPref val="0"/>
        </dgm:presLayoutVars>
      </dgm:prSet>
      <dgm:spPr/>
    </dgm:pt>
    <dgm:pt modelId="{1A174715-7F3F-4DA3-B315-0DC710C978F3}" type="pres">
      <dgm:prSet presAssocID="{B9B9744B-A307-47EB-A24A-6B682C8B0A11}" presName="ChildAccent" presStyleLbl="solidFgAcc1" presStyleIdx="5" presStyleCnt="10"/>
      <dgm:spPr>
        <a:solidFill>
          <a:srgbClr val="92D050"/>
        </a:solidFill>
      </dgm:spPr>
    </dgm:pt>
    <dgm:pt modelId="{0F765D30-E4CA-454F-87E4-44CCDE0403A6}" type="pres">
      <dgm:prSet presAssocID="{B9B9744B-A307-47EB-A24A-6B682C8B0A11}" presName="Child" presStyleLbl="revTx" presStyleIdx="7" presStyleCnt="12" custLinFactNeighborY="-89595">
        <dgm:presLayoutVars>
          <dgm:chMax val="0"/>
          <dgm:chPref val="0"/>
          <dgm:bulletEnabled val="1"/>
        </dgm:presLayoutVars>
      </dgm:prSet>
      <dgm:spPr/>
      <dgm:t>
        <a:bodyPr/>
        <a:lstStyle/>
        <a:p>
          <a:endParaRPr lang="tr-TR"/>
        </a:p>
      </dgm:t>
    </dgm:pt>
    <dgm:pt modelId="{010DB6FF-9CE3-4474-AAE5-39C15DAC21A2}" type="pres">
      <dgm:prSet presAssocID="{948D7BA5-A486-46A2-8C66-D9A0BBA55A40}" presName="childComposite" presStyleCnt="0">
        <dgm:presLayoutVars>
          <dgm:chMax val="0"/>
          <dgm:chPref val="0"/>
        </dgm:presLayoutVars>
      </dgm:prSet>
      <dgm:spPr/>
    </dgm:pt>
    <dgm:pt modelId="{EBED9A05-46B2-4724-88A3-9771072AE326}" type="pres">
      <dgm:prSet presAssocID="{948D7BA5-A486-46A2-8C66-D9A0BBA55A40}" presName="ChildAccent" presStyleLbl="solidFgAcc1" presStyleIdx="6" presStyleCnt="10"/>
      <dgm:spPr/>
    </dgm:pt>
    <dgm:pt modelId="{8876938A-BA6F-4CFD-B999-01FEFA74BB37}" type="pres">
      <dgm:prSet presAssocID="{948D7BA5-A486-46A2-8C66-D9A0BBA55A40}" presName="Child" presStyleLbl="revTx" presStyleIdx="8" presStyleCnt="12" custLinFactNeighborY="-89965">
        <dgm:presLayoutVars>
          <dgm:chMax val="0"/>
          <dgm:chPref val="0"/>
          <dgm:bulletEnabled val="1"/>
        </dgm:presLayoutVars>
      </dgm:prSet>
      <dgm:spPr/>
      <dgm:t>
        <a:bodyPr/>
        <a:lstStyle/>
        <a:p>
          <a:endParaRPr lang="tr-TR"/>
        </a:p>
      </dgm:t>
    </dgm:pt>
    <dgm:pt modelId="{170C1D47-CAEC-44B0-83BB-96779A702187}" type="pres">
      <dgm:prSet presAssocID="{C8CF96FB-1EB0-4D4D-850D-F1223F1FDC88}" presName="childComposite" presStyleCnt="0">
        <dgm:presLayoutVars>
          <dgm:chMax val="0"/>
          <dgm:chPref val="0"/>
        </dgm:presLayoutVars>
      </dgm:prSet>
      <dgm:spPr/>
    </dgm:pt>
    <dgm:pt modelId="{C34C5337-72A6-4199-8EC6-18C47A1699DC}" type="pres">
      <dgm:prSet presAssocID="{C8CF96FB-1EB0-4D4D-850D-F1223F1FDC88}" presName="ChildAccent" presStyleLbl="solidFgAcc1" presStyleIdx="7" presStyleCnt="10"/>
      <dgm:spPr>
        <a:solidFill>
          <a:srgbClr val="92D050"/>
        </a:solidFill>
      </dgm:spPr>
    </dgm:pt>
    <dgm:pt modelId="{7F534FA6-7C11-40DB-8248-83067FB8CAA1}" type="pres">
      <dgm:prSet presAssocID="{C8CF96FB-1EB0-4D4D-850D-F1223F1FDC88}" presName="Child" presStyleLbl="revTx" presStyleIdx="9" presStyleCnt="12" custLinFactY="-4621" custLinFactNeighborY="-100000">
        <dgm:presLayoutVars>
          <dgm:chMax val="0"/>
          <dgm:chPref val="0"/>
          <dgm:bulletEnabled val="1"/>
        </dgm:presLayoutVars>
      </dgm:prSet>
      <dgm:spPr/>
      <dgm:t>
        <a:bodyPr/>
        <a:lstStyle/>
        <a:p>
          <a:endParaRPr lang="tr-TR"/>
        </a:p>
      </dgm:t>
    </dgm:pt>
    <dgm:pt modelId="{71F059C1-950B-44DF-B9C8-CAA4E8D3E15F}" type="pres">
      <dgm:prSet presAssocID="{18F0869B-837A-4C01-9923-810E121ADFF3}" presName="childComposite" presStyleCnt="0">
        <dgm:presLayoutVars>
          <dgm:chMax val="0"/>
          <dgm:chPref val="0"/>
        </dgm:presLayoutVars>
      </dgm:prSet>
      <dgm:spPr/>
    </dgm:pt>
    <dgm:pt modelId="{E6555291-DFC4-42BD-AB92-5DE9260DFA5A}" type="pres">
      <dgm:prSet presAssocID="{18F0869B-837A-4C01-9923-810E121ADFF3}" presName="ChildAccent" presStyleLbl="solidFgAcc1" presStyleIdx="8" presStyleCnt="10"/>
      <dgm:spPr>
        <a:solidFill>
          <a:srgbClr val="92D050"/>
        </a:solidFill>
      </dgm:spPr>
    </dgm:pt>
    <dgm:pt modelId="{56110449-F019-4F53-A6DC-B96C76B15744}" type="pres">
      <dgm:prSet presAssocID="{18F0869B-837A-4C01-9923-810E121ADFF3}" presName="Child" presStyleLbl="revTx" presStyleIdx="10" presStyleCnt="12" custLinFactNeighborY="-87273">
        <dgm:presLayoutVars>
          <dgm:chMax val="0"/>
          <dgm:chPref val="0"/>
          <dgm:bulletEnabled val="1"/>
        </dgm:presLayoutVars>
      </dgm:prSet>
      <dgm:spPr/>
      <dgm:t>
        <a:bodyPr/>
        <a:lstStyle/>
        <a:p>
          <a:endParaRPr lang="tr-TR"/>
        </a:p>
      </dgm:t>
    </dgm:pt>
    <dgm:pt modelId="{5666F16B-998F-4760-9494-AD290B8D24BE}" type="pres">
      <dgm:prSet presAssocID="{5C4437C3-7E70-4E38-B151-3DF461A8BABE}" presName="childComposite" presStyleCnt="0">
        <dgm:presLayoutVars>
          <dgm:chMax val="0"/>
          <dgm:chPref val="0"/>
        </dgm:presLayoutVars>
      </dgm:prSet>
      <dgm:spPr/>
    </dgm:pt>
    <dgm:pt modelId="{F3179098-87E5-4BCB-8BE2-89F3DA270779}" type="pres">
      <dgm:prSet presAssocID="{5C4437C3-7E70-4E38-B151-3DF461A8BABE}" presName="ChildAccent" presStyleLbl="solidFgAcc1" presStyleIdx="9" presStyleCnt="10"/>
      <dgm:spPr>
        <a:solidFill>
          <a:srgbClr val="92D050"/>
        </a:solidFill>
      </dgm:spPr>
      <dgm:t>
        <a:bodyPr/>
        <a:lstStyle/>
        <a:p>
          <a:endParaRPr lang="tr-TR"/>
        </a:p>
      </dgm:t>
    </dgm:pt>
    <dgm:pt modelId="{484D1373-BF6A-45E9-8968-85EE2E151557}" type="pres">
      <dgm:prSet presAssocID="{5C4437C3-7E70-4E38-B151-3DF461A8BABE}" presName="Child" presStyleLbl="revTx" presStyleIdx="11" presStyleCnt="12">
        <dgm:presLayoutVars>
          <dgm:chMax val="0"/>
          <dgm:chPref val="0"/>
          <dgm:bulletEnabled val="1"/>
        </dgm:presLayoutVars>
      </dgm:prSet>
      <dgm:spPr/>
      <dgm:t>
        <a:bodyPr/>
        <a:lstStyle/>
        <a:p>
          <a:endParaRPr lang="tr-TR"/>
        </a:p>
      </dgm:t>
    </dgm:pt>
  </dgm:ptLst>
  <dgm:cxnLst>
    <dgm:cxn modelId="{A9B5B10C-197B-4EED-BD1B-98587375907C}" type="presOf" srcId="{EEDB7FF6-B423-4B4A-8143-D7ADF08B8F29}" destId="{58B3781E-4F58-434F-A975-B0F92FBC3A9A}" srcOrd="0" destOrd="0" presId="urn:microsoft.com/office/officeart/2008/layout/SquareAccentList"/>
    <dgm:cxn modelId="{C711B59C-FCA0-4A30-8950-D311B584F930}" srcId="{2EB76E7E-E764-4240-A1E5-FEC15EE42F68}" destId="{EEDB7FF6-B423-4B4A-8143-D7ADF08B8F29}" srcOrd="1" destOrd="0" parTransId="{EFE79559-3DAE-44A4-AC69-787CA4F2A597}" sibTransId="{A82B38E0-D7A8-42FE-A060-FD057FF2997A}"/>
    <dgm:cxn modelId="{B1204D6C-00FC-4403-BD9A-43767C1C3DD1}" type="presOf" srcId="{D7C8BE56-10E0-4B77-8E27-9150E4AB419B}" destId="{2543B421-B5FB-4AD6-BAB4-6CC658BE5E42}" srcOrd="0" destOrd="0" presId="urn:microsoft.com/office/officeart/2008/layout/SquareAccentList"/>
    <dgm:cxn modelId="{15305876-2E6C-4E60-BFE8-F536A4976167}" srcId="{D7C8BE56-10E0-4B77-8E27-9150E4AB419B}" destId="{6FF99743-78F8-4319-8B07-C18860C82474}" srcOrd="0" destOrd="0" parTransId="{01A7E002-A793-49F3-ACA8-2C5621946D78}" sibTransId="{6FCD4D7A-4BAC-44F6-8E53-9FB2EF5FA30C}"/>
    <dgm:cxn modelId="{79B484C5-D5B4-4E3B-807A-41C68EDBEA50}" srcId="{EEDB7FF6-B423-4B4A-8143-D7ADF08B8F29}" destId="{B9B9744B-A307-47EB-A24A-6B682C8B0A11}" srcOrd="1" destOrd="0" parTransId="{D6455993-9FED-402F-99F7-F6A93B6C9611}" sibTransId="{D2E05953-9817-4644-92EB-8363AE9EE747}"/>
    <dgm:cxn modelId="{B3EA358D-D4E9-4C22-954B-5C466B583A3B}" type="presOf" srcId="{2EB76E7E-E764-4240-A1E5-FEC15EE42F68}" destId="{7A5FD7B2-86AD-4871-9D5E-25DC3A310CDB}" srcOrd="0" destOrd="0" presId="urn:microsoft.com/office/officeart/2008/layout/SquareAccentList"/>
    <dgm:cxn modelId="{71B443C5-787F-498A-BC01-FE3D71C18443}" srcId="{D7C8BE56-10E0-4B77-8E27-9150E4AB419B}" destId="{612016BE-B3BD-4C3A-A6F5-7269F9D85798}" srcOrd="1" destOrd="0" parTransId="{52C9735B-6743-49C4-99B7-CE7B32CAD619}" sibTransId="{E26AD2F2-F24E-4E10-A9BF-6B13A61FF744}"/>
    <dgm:cxn modelId="{BA127889-608C-45AC-BD06-63B66EEE132D}" type="presOf" srcId="{88DE738F-2615-4F61-BA13-39D4B1CD2597}" destId="{F12FA7E2-EE3C-435E-817A-8AE23ACD5DBB}" srcOrd="0" destOrd="0" presId="urn:microsoft.com/office/officeart/2008/layout/SquareAccentList"/>
    <dgm:cxn modelId="{15195698-01D6-4D48-B7E8-A9C01816EFA7}" srcId="{D7C8BE56-10E0-4B77-8E27-9150E4AB419B}" destId="{88DE738F-2615-4F61-BA13-39D4B1CD2597}" srcOrd="2" destOrd="0" parTransId="{35CE4913-F176-41A0-A517-415D8A3F2AD1}" sibTransId="{7F98FB1B-235D-4B6B-8FF3-6DDCC701B7C2}"/>
    <dgm:cxn modelId="{8E03B10B-B918-468E-8C84-FB9CD4091D03}" type="presOf" srcId="{612016BE-B3BD-4C3A-A6F5-7269F9D85798}" destId="{D3D6302C-F4A9-47FA-915F-860BE20CD0EA}" srcOrd="0" destOrd="0" presId="urn:microsoft.com/office/officeart/2008/layout/SquareAccentList"/>
    <dgm:cxn modelId="{BF99691D-0F6B-49A4-882A-C53824A2DE16}" type="presOf" srcId="{02E02AD0-0ADD-4042-852D-73B7EED7369D}" destId="{D4C80DD8-715A-445D-93D4-C87ACE629A3D}" srcOrd="0" destOrd="0" presId="urn:microsoft.com/office/officeart/2008/layout/SquareAccentList"/>
    <dgm:cxn modelId="{E4613BF3-BF1A-4204-8FFE-40DBF739AFA3}" srcId="{EEDB7FF6-B423-4B4A-8143-D7ADF08B8F29}" destId="{18F0869B-837A-4C01-9923-810E121ADFF3}" srcOrd="4" destOrd="0" parTransId="{88263AF1-18CC-4FF6-95AE-A1FB31161FB6}" sibTransId="{00963C1F-BE37-4357-8927-0D954555727E}"/>
    <dgm:cxn modelId="{F32CA55D-A218-41B5-B32B-2790C50724B9}" type="presOf" srcId="{6FF99743-78F8-4319-8B07-C18860C82474}" destId="{51C17258-D6DC-444B-88F9-914C5AD1ADD7}" srcOrd="0" destOrd="0" presId="urn:microsoft.com/office/officeart/2008/layout/SquareAccentList"/>
    <dgm:cxn modelId="{09B64EEE-7E9C-41EC-A19E-A504525DE092}" srcId="{EEDB7FF6-B423-4B4A-8143-D7ADF08B8F29}" destId="{948D7BA5-A486-46A2-8C66-D9A0BBA55A40}" srcOrd="2" destOrd="0" parTransId="{7ECD8CD0-B34D-4533-9815-835588FAAA50}" sibTransId="{EAA0F89A-708E-4342-99D9-E472ACB17CA7}"/>
    <dgm:cxn modelId="{781BCF07-FA81-4BC5-91FC-BB7D63AA70C8}" type="presOf" srcId="{270D6032-5E40-45E3-B25B-143431DA396F}" destId="{197922DC-9864-45E2-9331-9A5E539791BF}" srcOrd="0" destOrd="0" presId="urn:microsoft.com/office/officeart/2008/layout/SquareAccentList"/>
    <dgm:cxn modelId="{4C07036B-BAFA-49C1-9141-C8CBE146341E}" type="presOf" srcId="{B9B9744B-A307-47EB-A24A-6B682C8B0A11}" destId="{0F765D30-E4CA-454F-87E4-44CCDE0403A6}" srcOrd="0" destOrd="0" presId="urn:microsoft.com/office/officeart/2008/layout/SquareAccentList"/>
    <dgm:cxn modelId="{8485F4FB-8E02-4097-8196-C08D5C00A3A4}" srcId="{2EB76E7E-E764-4240-A1E5-FEC15EE42F68}" destId="{D7C8BE56-10E0-4B77-8E27-9150E4AB419B}" srcOrd="0" destOrd="0" parTransId="{19F67526-B8B0-43A1-9B58-6B7A400AC196}" sibTransId="{8F4D137C-B7D9-4D70-811E-3F807905930C}"/>
    <dgm:cxn modelId="{CC580900-3BAF-4831-870A-5586A405F721}" type="presOf" srcId="{948D7BA5-A486-46A2-8C66-D9A0BBA55A40}" destId="{8876938A-BA6F-4CFD-B999-01FEFA74BB37}" srcOrd="0" destOrd="0" presId="urn:microsoft.com/office/officeart/2008/layout/SquareAccentList"/>
    <dgm:cxn modelId="{6C149218-DD56-4A6F-B284-C66F60EED01F}" srcId="{EEDB7FF6-B423-4B4A-8143-D7ADF08B8F29}" destId="{5C4437C3-7E70-4E38-B151-3DF461A8BABE}" srcOrd="5" destOrd="0" parTransId="{DA41E555-E4B9-4ECB-A7F8-98EF2A1E20B6}" sibTransId="{3FAF17B4-B96C-4549-B23E-86B12F1252D5}"/>
    <dgm:cxn modelId="{82A2E4C0-FD40-4AF9-BE67-A363CD92529E}" type="presOf" srcId="{5C4437C3-7E70-4E38-B151-3DF461A8BABE}" destId="{484D1373-BF6A-45E9-8968-85EE2E151557}" srcOrd="0" destOrd="0" presId="urn:microsoft.com/office/officeart/2008/layout/SquareAccentList"/>
    <dgm:cxn modelId="{92527DF2-A1D5-4181-88CA-8C2F045881FC}" type="presOf" srcId="{C8CF96FB-1EB0-4D4D-850D-F1223F1FDC88}" destId="{7F534FA6-7C11-40DB-8248-83067FB8CAA1}" srcOrd="0" destOrd="0" presId="urn:microsoft.com/office/officeart/2008/layout/SquareAccentList"/>
    <dgm:cxn modelId="{43850DBB-4A4D-4869-A567-A5FFE57EBA49}" srcId="{EEDB7FF6-B423-4B4A-8143-D7ADF08B8F29}" destId="{270D6032-5E40-45E3-B25B-143431DA396F}" srcOrd="0" destOrd="0" parTransId="{469A077E-945D-4ABD-9ED9-C0EEBD78968F}" sibTransId="{A31E1043-B030-49C6-8B6D-A1F185511F75}"/>
    <dgm:cxn modelId="{1CFA07E3-18AC-430F-8480-89DD90FD9A6D}" srcId="{D7C8BE56-10E0-4B77-8E27-9150E4AB419B}" destId="{02E02AD0-0ADD-4042-852D-73B7EED7369D}" srcOrd="3" destOrd="0" parTransId="{CCFCC379-0FE2-4386-BE5A-CF33BF532A53}" sibTransId="{2F468B75-1A08-43C5-B109-3B39156AC47B}"/>
    <dgm:cxn modelId="{C871FA5F-36B1-43BE-B97D-87B1E0C76B91}" type="presOf" srcId="{18F0869B-837A-4C01-9923-810E121ADFF3}" destId="{56110449-F019-4F53-A6DC-B96C76B15744}" srcOrd="0" destOrd="0" presId="urn:microsoft.com/office/officeart/2008/layout/SquareAccentList"/>
    <dgm:cxn modelId="{1B15AFD9-8C23-44A4-9FF8-23D82CDD8B2D}" srcId="{EEDB7FF6-B423-4B4A-8143-D7ADF08B8F29}" destId="{C8CF96FB-1EB0-4D4D-850D-F1223F1FDC88}" srcOrd="3" destOrd="0" parTransId="{48EB4302-AF9E-4A09-BB60-E73C644E3E16}" sibTransId="{CB19B637-9E26-4D08-95EA-A6CBE589E093}"/>
    <dgm:cxn modelId="{FE7DB9AD-37DF-4A74-A9A6-A3CFF0A79E23}" type="presParOf" srcId="{7A5FD7B2-86AD-4871-9D5E-25DC3A310CDB}" destId="{D5FBD01C-B6BD-4886-834E-154FEA1B1DF9}" srcOrd="0" destOrd="0" presId="urn:microsoft.com/office/officeart/2008/layout/SquareAccentList"/>
    <dgm:cxn modelId="{2E621B99-071A-45A1-AEB7-382187AD565A}" type="presParOf" srcId="{D5FBD01C-B6BD-4886-834E-154FEA1B1DF9}" destId="{60A906DC-D54E-4F80-B7CE-0243979685DD}" srcOrd="0" destOrd="0" presId="urn:microsoft.com/office/officeart/2008/layout/SquareAccentList"/>
    <dgm:cxn modelId="{0D6234B1-F597-4FF4-94EC-9C8A09743F10}" type="presParOf" srcId="{60A906DC-D54E-4F80-B7CE-0243979685DD}" destId="{736A90DD-6FD2-4257-B652-4A0751F88439}" srcOrd="0" destOrd="0" presId="urn:microsoft.com/office/officeart/2008/layout/SquareAccentList"/>
    <dgm:cxn modelId="{1E8A0E37-B4A9-492C-9F05-053A00CA5E7D}" type="presParOf" srcId="{60A906DC-D54E-4F80-B7CE-0243979685DD}" destId="{4D4EB252-C0F9-4446-9A61-E9FE2B851390}" srcOrd="1" destOrd="0" presId="urn:microsoft.com/office/officeart/2008/layout/SquareAccentList"/>
    <dgm:cxn modelId="{891B12D7-5BEF-4982-9BAB-625388400004}" type="presParOf" srcId="{60A906DC-D54E-4F80-B7CE-0243979685DD}" destId="{2543B421-B5FB-4AD6-BAB4-6CC658BE5E42}" srcOrd="2" destOrd="0" presId="urn:microsoft.com/office/officeart/2008/layout/SquareAccentList"/>
    <dgm:cxn modelId="{C609F5AA-F80D-4721-ADC7-09403A689275}" type="presParOf" srcId="{D5FBD01C-B6BD-4886-834E-154FEA1B1DF9}" destId="{61254264-5A49-4B58-AD67-C1EAC88A5542}" srcOrd="1" destOrd="0" presId="urn:microsoft.com/office/officeart/2008/layout/SquareAccentList"/>
    <dgm:cxn modelId="{1AA0ADF4-53CE-4080-AD17-AC04835D5919}" type="presParOf" srcId="{61254264-5A49-4B58-AD67-C1EAC88A5542}" destId="{D269498D-2DE3-40A4-AA9B-D1D6D610E5E4}" srcOrd="0" destOrd="0" presId="urn:microsoft.com/office/officeart/2008/layout/SquareAccentList"/>
    <dgm:cxn modelId="{CEE66ECE-05F6-4DAC-B3C6-8FCCAB69CE31}" type="presParOf" srcId="{D269498D-2DE3-40A4-AA9B-D1D6D610E5E4}" destId="{94B7A4C6-4202-4AB8-9AD0-FCC364321338}" srcOrd="0" destOrd="0" presId="urn:microsoft.com/office/officeart/2008/layout/SquareAccentList"/>
    <dgm:cxn modelId="{D3BC5D89-8DA2-48B6-9BC4-4D8D5C9A5D38}" type="presParOf" srcId="{D269498D-2DE3-40A4-AA9B-D1D6D610E5E4}" destId="{51C17258-D6DC-444B-88F9-914C5AD1ADD7}" srcOrd="1" destOrd="0" presId="urn:microsoft.com/office/officeart/2008/layout/SquareAccentList"/>
    <dgm:cxn modelId="{FF96DAF1-3004-4E36-8A02-D4652D1FE021}" type="presParOf" srcId="{61254264-5A49-4B58-AD67-C1EAC88A5542}" destId="{714B4774-AAB4-43AE-9D5A-30EB1240343B}" srcOrd="1" destOrd="0" presId="urn:microsoft.com/office/officeart/2008/layout/SquareAccentList"/>
    <dgm:cxn modelId="{0D49EB19-2475-42FD-813E-021B1A4046A3}" type="presParOf" srcId="{714B4774-AAB4-43AE-9D5A-30EB1240343B}" destId="{81441F50-DDC2-4FB2-9A59-C68C6D1BF116}" srcOrd="0" destOrd="0" presId="urn:microsoft.com/office/officeart/2008/layout/SquareAccentList"/>
    <dgm:cxn modelId="{C530FEB7-A29E-4F95-B57C-ACEBC7E40C7E}" type="presParOf" srcId="{714B4774-AAB4-43AE-9D5A-30EB1240343B}" destId="{D3D6302C-F4A9-47FA-915F-860BE20CD0EA}" srcOrd="1" destOrd="0" presId="urn:microsoft.com/office/officeart/2008/layout/SquareAccentList"/>
    <dgm:cxn modelId="{87D7AA84-E581-433B-9242-889781E449ED}" type="presParOf" srcId="{61254264-5A49-4B58-AD67-C1EAC88A5542}" destId="{C0E24562-CA87-443A-B833-7BFCE3FAAD01}" srcOrd="2" destOrd="0" presId="urn:microsoft.com/office/officeart/2008/layout/SquareAccentList"/>
    <dgm:cxn modelId="{31397D87-DC5C-4DF1-A4D2-08BF09C51E7E}" type="presParOf" srcId="{C0E24562-CA87-443A-B833-7BFCE3FAAD01}" destId="{B3F30A7A-0DBF-4AE3-A789-D34D8967FBB1}" srcOrd="0" destOrd="0" presId="urn:microsoft.com/office/officeart/2008/layout/SquareAccentList"/>
    <dgm:cxn modelId="{8FB180F6-A1D3-4D4C-BAC3-305399C49F7A}" type="presParOf" srcId="{C0E24562-CA87-443A-B833-7BFCE3FAAD01}" destId="{F12FA7E2-EE3C-435E-817A-8AE23ACD5DBB}" srcOrd="1" destOrd="0" presId="urn:microsoft.com/office/officeart/2008/layout/SquareAccentList"/>
    <dgm:cxn modelId="{8132BA5A-BEB3-4F4F-A9BE-192361AEF84B}" type="presParOf" srcId="{61254264-5A49-4B58-AD67-C1EAC88A5542}" destId="{2E2C90CB-71BD-4E20-8ABB-1B4CC6E6C9E2}" srcOrd="3" destOrd="0" presId="urn:microsoft.com/office/officeart/2008/layout/SquareAccentList"/>
    <dgm:cxn modelId="{46D7D8F8-5E80-485B-A16F-120E19CA4F85}" type="presParOf" srcId="{2E2C90CB-71BD-4E20-8ABB-1B4CC6E6C9E2}" destId="{1449F168-E7D2-456D-9409-6BFE7570BD17}" srcOrd="0" destOrd="0" presId="urn:microsoft.com/office/officeart/2008/layout/SquareAccentList"/>
    <dgm:cxn modelId="{20C0A67E-ADEC-4DC4-8369-7E7B3DC27D4D}" type="presParOf" srcId="{2E2C90CB-71BD-4E20-8ABB-1B4CC6E6C9E2}" destId="{D4C80DD8-715A-445D-93D4-C87ACE629A3D}" srcOrd="1" destOrd="0" presId="urn:microsoft.com/office/officeart/2008/layout/SquareAccentList"/>
    <dgm:cxn modelId="{80E814FC-2F72-414B-B138-509B9447C3C0}" type="presParOf" srcId="{7A5FD7B2-86AD-4871-9D5E-25DC3A310CDB}" destId="{DBAA9E27-BBD2-475C-BDC7-49BDF53B4384}" srcOrd="1" destOrd="0" presId="urn:microsoft.com/office/officeart/2008/layout/SquareAccentList"/>
    <dgm:cxn modelId="{B5F496ED-DDCC-49DC-A2B4-84D34EE4B630}" type="presParOf" srcId="{DBAA9E27-BBD2-475C-BDC7-49BDF53B4384}" destId="{1A19E2FC-4A24-42DF-8872-946FA3C26E4F}" srcOrd="0" destOrd="0" presId="urn:microsoft.com/office/officeart/2008/layout/SquareAccentList"/>
    <dgm:cxn modelId="{C6BA4BFB-79C9-49BD-B518-18A019E88980}" type="presParOf" srcId="{1A19E2FC-4A24-42DF-8872-946FA3C26E4F}" destId="{BB7E5D5C-A234-4E53-BCA6-04F4BF680FA9}" srcOrd="0" destOrd="0" presId="urn:microsoft.com/office/officeart/2008/layout/SquareAccentList"/>
    <dgm:cxn modelId="{CB975936-1E08-46E8-B824-F649CA46F23D}" type="presParOf" srcId="{1A19E2FC-4A24-42DF-8872-946FA3C26E4F}" destId="{F23CF9D2-E7B2-476C-8711-7AF67A060BED}" srcOrd="1" destOrd="0" presId="urn:microsoft.com/office/officeart/2008/layout/SquareAccentList"/>
    <dgm:cxn modelId="{103D7AC0-3607-4B39-9337-42447CBD24F1}" type="presParOf" srcId="{1A19E2FC-4A24-42DF-8872-946FA3C26E4F}" destId="{58B3781E-4F58-434F-A975-B0F92FBC3A9A}" srcOrd="2" destOrd="0" presId="urn:microsoft.com/office/officeart/2008/layout/SquareAccentList"/>
    <dgm:cxn modelId="{B9FAE6E7-860D-4CC4-9EF4-26D107D57048}" type="presParOf" srcId="{DBAA9E27-BBD2-475C-BDC7-49BDF53B4384}" destId="{7C275C72-49F2-440E-9D22-7E8AEC2A1283}" srcOrd="1" destOrd="0" presId="urn:microsoft.com/office/officeart/2008/layout/SquareAccentList"/>
    <dgm:cxn modelId="{0FEFAD4B-48FA-40E7-9AB8-4A8E9EEA81A3}" type="presParOf" srcId="{7C275C72-49F2-440E-9D22-7E8AEC2A1283}" destId="{CD8BBAD0-5CD9-49C8-9773-E0007142612A}" srcOrd="0" destOrd="0" presId="urn:microsoft.com/office/officeart/2008/layout/SquareAccentList"/>
    <dgm:cxn modelId="{59F823AC-09E5-4BB9-8C64-DA985BF70B34}" type="presParOf" srcId="{CD8BBAD0-5CD9-49C8-9773-E0007142612A}" destId="{129F1309-49CE-4AEE-BC00-9EE660B378D8}" srcOrd="0" destOrd="0" presId="urn:microsoft.com/office/officeart/2008/layout/SquareAccentList"/>
    <dgm:cxn modelId="{E051936B-B7DD-448F-A084-88EFA9215717}" type="presParOf" srcId="{CD8BBAD0-5CD9-49C8-9773-E0007142612A}" destId="{197922DC-9864-45E2-9331-9A5E539791BF}" srcOrd="1" destOrd="0" presId="urn:microsoft.com/office/officeart/2008/layout/SquareAccentList"/>
    <dgm:cxn modelId="{707A7C61-930C-4B0F-AF37-BB6C8FDAB7D7}" type="presParOf" srcId="{7C275C72-49F2-440E-9D22-7E8AEC2A1283}" destId="{8E4633AF-C362-4156-9142-B013230DE28F}" srcOrd="1" destOrd="0" presId="urn:microsoft.com/office/officeart/2008/layout/SquareAccentList"/>
    <dgm:cxn modelId="{7E3F2B89-19DE-4461-A9D3-DFB06386CE33}" type="presParOf" srcId="{8E4633AF-C362-4156-9142-B013230DE28F}" destId="{1A174715-7F3F-4DA3-B315-0DC710C978F3}" srcOrd="0" destOrd="0" presId="urn:microsoft.com/office/officeart/2008/layout/SquareAccentList"/>
    <dgm:cxn modelId="{A01FD8DA-7D59-45A0-9BF2-24CB68820DC9}" type="presParOf" srcId="{8E4633AF-C362-4156-9142-B013230DE28F}" destId="{0F765D30-E4CA-454F-87E4-44CCDE0403A6}" srcOrd="1" destOrd="0" presId="urn:microsoft.com/office/officeart/2008/layout/SquareAccentList"/>
    <dgm:cxn modelId="{6B4F1F88-A0A3-48B6-A987-F9A574CD9D66}" type="presParOf" srcId="{7C275C72-49F2-440E-9D22-7E8AEC2A1283}" destId="{010DB6FF-9CE3-4474-AAE5-39C15DAC21A2}" srcOrd="2" destOrd="0" presId="urn:microsoft.com/office/officeart/2008/layout/SquareAccentList"/>
    <dgm:cxn modelId="{C5ED4D60-8B60-44D1-9E56-C0ADFB58AC80}" type="presParOf" srcId="{010DB6FF-9CE3-4474-AAE5-39C15DAC21A2}" destId="{EBED9A05-46B2-4724-88A3-9771072AE326}" srcOrd="0" destOrd="0" presId="urn:microsoft.com/office/officeart/2008/layout/SquareAccentList"/>
    <dgm:cxn modelId="{A182AA25-2178-4225-A908-2B19B0482A64}" type="presParOf" srcId="{010DB6FF-9CE3-4474-AAE5-39C15DAC21A2}" destId="{8876938A-BA6F-4CFD-B999-01FEFA74BB37}" srcOrd="1" destOrd="0" presId="urn:microsoft.com/office/officeart/2008/layout/SquareAccentList"/>
    <dgm:cxn modelId="{B1D35B25-486F-4F62-861F-CCE4C569EE61}" type="presParOf" srcId="{7C275C72-49F2-440E-9D22-7E8AEC2A1283}" destId="{170C1D47-CAEC-44B0-83BB-96779A702187}" srcOrd="3" destOrd="0" presId="urn:microsoft.com/office/officeart/2008/layout/SquareAccentList"/>
    <dgm:cxn modelId="{48A757F2-AA65-41A2-B417-545273F795B7}" type="presParOf" srcId="{170C1D47-CAEC-44B0-83BB-96779A702187}" destId="{C34C5337-72A6-4199-8EC6-18C47A1699DC}" srcOrd="0" destOrd="0" presId="urn:microsoft.com/office/officeart/2008/layout/SquareAccentList"/>
    <dgm:cxn modelId="{7E70049D-B0A4-4ED2-B1AD-D537A972D3FC}" type="presParOf" srcId="{170C1D47-CAEC-44B0-83BB-96779A702187}" destId="{7F534FA6-7C11-40DB-8248-83067FB8CAA1}" srcOrd="1" destOrd="0" presId="urn:microsoft.com/office/officeart/2008/layout/SquareAccentList"/>
    <dgm:cxn modelId="{BE1BB4F1-F693-4833-90EF-596998C5D285}" type="presParOf" srcId="{7C275C72-49F2-440E-9D22-7E8AEC2A1283}" destId="{71F059C1-950B-44DF-B9C8-CAA4E8D3E15F}" srcOrd="4" destOrd="0" presId="urn:microsoft.com/office/officeart/2008/layout/SquareAccentList"/>
    <dgm:cxn modelId="{7B8C0646-1E46-4344-A561-5F5860625E28}" type="presParOf" srcId="{71F059C1-950B-44DF-B9C8-CAA4E8D3E15F}" destId="{E6555291-DFC4-42BD-AB92-5DE9260DFA5A}" srcOrd="0" destOrd="0" presId="urn:microsoft.com/office/officeart/2008/layout/SquareAccentList"/>
    <dgm:cxn modelId="{4CAE358F-5626-4D23-AB35-3A8774766B43}" type="presParOf" srcId="{71F059C1-950B-44DF-B9C8-CAA4E8D3E15F}" destId="{56110449-F019-4F53-A6DC-B96C76B15744}" srcOrd="1" destOrd="0" presId="urn:microsoft.com/office/officeart/2008/layout/SquareAccentList"/>
    <dgm:cxn modelId="{ED6FCD25-9ABE-4662-ABCB-BCAF71BDEE18}" type="presParOf" srcId="{7C275C72-49F2-440E-9D22-7E8AEC2A1283}" destId="{5666F16B-998F-4760-9494-AD290B8D24BE}" srcOrd="5" destOrd="0" presId="urn:microsoft.com/office/officeart/2008/layout/SquareAccentList"/>
    <dgm:cxn modelId="{D1F40FAD-BB86-479B-B582-AB112E6C9621}" type="presParOf" srcId="{5666F16B-998F-4760-9494-AD290B8D24BE}" destId="{F3179098-87E5-4BCB-8BE2-89F3DA270779}" srcOrd="0" destOrd="0" presId="urn:microsoft.com/office/officeart/2008/layout/SquareAccentList"/>
    <dgm:cxn modelId="{BDB36254-275B-43A5-B4C2-22E0729949CD}" type="presParOf" srcId="{5666F16B-998F-4760-9494-AD290B8D24BE}" destId="{484D1373-BF6A-45E9-8968-85EE2E151557}" srcOrd="1" destOrd="0" presId="urn:microsoft.com/office/officeart/2008/layout/Squa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78787FB-70D5-4B13-9F06-3DC3FE9F325B}"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tr-TR"/>
        </a:p>
      </dgm:t>
    </dgm:pt>
    <dgm:pt modelId="{AC832570-BB2C-4E56-B0FC-58089DDD2141}">
      <dgm:prSet custT="1"/>
      <dgm:spPr/>
      <dgm:t>
        <a:bodyPr/>
        <a:lstStyle/>
        <a:p>
          <a:pPr rtl="0"/>
          <a:r>
            <a:rPr lang="tr-TR" sz="1800" b="1" dirty="0" smtClean="0"/>
            <a:t>3294 sayılı Sosyal Yardımlaşma ve Dayanışmayı Teşvik  Kanununun Ek 5 inci maddesi</a:t>
          </a:r>
          <a:endParaRPr lang="tr-TR" sz="1800" dirty="0"/>
        </a:p>
      </dgm:t>
    </dgm:pt>
    <dgm:pt modelId="{16C7B49D-F291-4512-907D-BF17E7C8A274}" type="parTrans" cxnId="{5536AD36-448A-45FD-8AD8-17B67A0B8BA1}">
      <dgm:prSet/>
      <dgm:spPr/>
      <dgm:t>
        <a:bodyPr/>
        <a:lstStyle/>
        <a:p>
          <a:endParaRPr lang="tr-TR"/>
        </a:p>
      </dgm:t>
    </dgm:pt>
    <dgm:pt modelId="{840E0B2D-ADBE-4CFF-92E0-766FF8B4154A}" type="sibTrans" cxnId="{5536AD36-448A-45FD-8AD8-17B67A0B8BA1}">
      <dgm:prSet/>
      <dgm:spPr/>
      <dgm:t>
        <a:bodyPr/>
        <a:lstStyle/>
        <a:p>
          <a:endParaRPr lang="tr-TR"/>
        </a:p>
      </dgm:t>
    </dgm:pt>
    <dgm:pt modelId="{449483AC-5401-410A-A3BF-FC274B442762}">
      <dgm:prSet custT="1"/>
      <dgm:spPr/>
      <dgm:t>
        <a:bodyPr/>
        <a:lstStyle/>
        <a:p>
          <a:pPr rtl="0"/>
          <a:r>
            <a:rPr lang="tr-TR" sz="1800" b="1" dirty="0" smtClean="0"/>
            <a:t>4447 sayılı İşsizlik Sigortası Kanunun Ek 4 üncü maddesi</a:t>
          </a:r>
          <a:endParaRPr lang="tr-TR" sz="1800" dirty="0"/>
        </a:p>
      </dgm:t>
    </dgm:pt>
    <dgm:pt modelId="{E0024A7A-2654-41A9-A5CF-BACFD8CDDD06}" type="parTrans" cxnId="{E08F7B58-9745-4602-A6F4-415C4AD862E8}">
      <dgm:prSet/>
      <dgm:spPr/>
      <dgm:t>
        <a:bodyPr/>
        <a:lstStyle/>
        <a:p>
          <a:endParaRPr lang="tr-TR"/>
        </a:p>
      </dgm:t>
    </dgm:pt>
    <dgm:pt modelId="{2299679C-57B4-42DF-8792-93B76B188F3E}" type="sibTrans" cxnId="{E08F7B58-9745-4602-A6F4-415C4AD862E8}">
      <dgm:prSet/>
      <dgm:spPr/>
      <dgm:t>
        <a:bodyPr/>
        <a:lstStyle/>
        <a:p>
          <a:endParaRPr lang="tr-TR"/>
        </a:p>
      </dgm:t>
    </dgm:pt>
    <dgm:pt modelId="{160C0F8C-EFEE-4020-AC4B-B1A18A2BED58}">
      <dgm:prSet custT="1"/>
      <dgm:spPr/>
      <dgm:t>
        <a:bodyPr/>
        <a:lstStyle/>
        <a:p>
          <a:pPr rtl="0"/>
          <a:r>
            <a:rPr lang="tr-TR" sz="1800" b="1" dirty="0" smtClean="0"/>
            <a:t>2828 sayılı Sosyal Hizmetler Kanununun Ek 1 inci maddesi</a:t>
          </a:r>
          <a:endParaRPr lang="tr-TR" sz="1800" b="1" dirty="0"/>
        </a:p>
      </dgm:t>
    </dgm:pt>
    <dgm:pt modelId="{A2B50796-9AD0-4A33-B293-7D8FE921932E}" type="parTrans" cxnId="{A7A7BAAF-99B5-46C8-98BF-922A99D8CC7F}">
      <dgm:prSet/>
      <dgm:spPr/>
      <dgm:t>
        <a:bodyPr/>
        <a:lstStyle/>
        <a:p>
          <a:endParaRPr lang="tr-TR"/>
        </a:p>
      </dgm:t>
    </dgm:pt>
    <dgm:pt modelId="{E44C8DB0-8611-4B6D-A936-20EE903E2F1A}" type="sibTrans" cxnId="{A7A7BAAF-99B5-46C8-98BF-922A99D8CC7F}">
      <dgm:prSet/>
      <dgm:spPr/>
      <dgm:t>
        <a:bodyPr/>
        <a:lstStyle/>
        <a:p>
          <a:endParaRPr lang="tr-TR"/>
        </a:p>
      </dgm:t>
    </dgm:pt>
    <dgm:pt modelId="{30832215-7F1D-4C3D-BF73-04BD74F445C6}" type="pres">
      <dgm:prSet presAssocID="{F78787FB-70D5-4B13-9F06-3DC3FE9F325B}" presName="compositeShape" presStyleCnt="0">
        <dgm:presLayoutVars>
          <dgm:dir/>
          <dgm:resizeHandles/>
        </dgm:presLayoutVars>
      </dgm:prSet>
      <dgm:spPr/>
      <dgm:t>
        <a:bodyPr/>
        <a:lstStyle/>
        <a:p>
          <a:endParaRPr lang="tr-TR"/>
        </a:p>
      </dgm:t>
    </dgm:pt>
    <dgm:pt modelId="{1EB1BFC3-E59F-4B5F-ACDD-6221D709D934}" type="pres">
      <dgm:prSet presAssocID="{F78787FB-70D5-4B13-9F06-3DC3FE9F325B}" presName="pyramid" presStyleLbl="node1" presStyleIdx="0" presStyleCnt="1"/>
      <dgm:spPr>
        <a:solidFill>
          <a:srgbClr val="0066FF"/>
        </a:solidFill>
      </dgm:spPr>
    </dgm:pt>
    <dgm:pt modelId="{E34BF662-2753-4CD8-93FA-970326A4BC76}" type="pres">
      <dgm:prSet presAssocID="{F78787FB-70D5-4B13-9F06-3DC3FE9F325B}" presName="theList" presStyleCnt="0"/>
      <dgm:spPr/>
    </dgm:pt>
    <dgm:pt modelId="{5BEEB867-EC6A-4E0F-935A-2CE8AD2BF6B8}" type="pres">
      <dgm:prSet presAssocID="{AC832570-BB2C-4E56-B0FC-58089DDD2141}" presName="aNode" presStyleLbl="fgAcc1" presStyleIdx="0" presStyleCnt="3" custScaleY="119778">
        <dgm:presLayoutVars>
          <dgm:bulletEnabled val="1"/>
        </dgm:presLayoutVars>
      </dgm:prSet>
      <dgm:spPr/>
      <dgm:t>
        <a:bodyPr/>
        <a:lstStyle/>
        <a:p>
          <a:endParaRPr lang="tr-TR"/>
        </a:p>
      </dgm:t>
    </dgm:pt>
    <dgm:pt modelId="{33FE22EE-D017-43B4-AB10-17DF5AC596DB}" type="pres">
      <dgm:prSet presAssocID="{AC832570-BB2C-4E56-B0FC-58089DDD2141}" presName="aSpace" presStyleCnt="0"/>
      <dgm:spPr/>
    </dgm:pt>
    <dgm:pt modelId="{E976FC71-463C-4891-98C2-49F8F7746846}" type="pres">
      <dgm:prSet presAssocID="{449483AC-5401-410A-A3BF-FC274B442762}" presName="aNode" presStyleLbl="fgAcc1" presStyleIdx="1" presStyleCnt="3">
        <dgm:presLayoutVars>
          <dgm:bulletEnabled val="1"/>
        </dgm:presLayoutVars>
      </dgm:prSet>
      <dgm:spPr/>
      <dgm:t>
        <a:bodyPr/>
        <a:lstStyle/>
        <a:p>
          <a:endParaRPr lang="tr-TR"/>
        </a:p>
      </dgm:t>
    </dgm:pt>
    <dgm:pt modelId="{71EE0DAD-1741-4568-A096-5E139E256938}" type="pres">
      <dgm:prSet presAssocID="{449483AC-5401-410A-A3BF-FC274B442762}" presName="aSpace" presStyleCnt="0"/>
      <dgm:spPr/>
    </dgm:pt>
    <dgm:pt modelId="{FD9898C6-CE66-449A-B68D-F43542152A8D}" type="pres">
      <dgm:prSet presAssocID="{160C0F8C-EFEE-4020-AC4B-B1A18A2BED58}" presName="aNode" presStyleLbl="fgAcc1" presStyleIdx="2" presStyleCnt="3">
        <dgm:presLayoutVars>
          <dgm:bulletEnabled val="1"/>
        </dgm:presLayoutVars>
      </dgm:prSet>
      <dgm:spPr/>
      <dgm:t>
        <a:bodyPr/>
        <a:lstStyle/>
        <a:p>
          <a:endParaRPr lang="tr-TR"/>
        </a:p>
      </dgm:t>
    </dgm:pt>
    <dgm:pt modelId="{7005CBA6-22E9-4C43-A221-CAE9F0B67C15}" type="pres">
      <dgm:prSet presAssocID="{160C0F8C-EFEE-4020-AC4B-B1A18A2BED58}" presName="aSpace" presStyleCnt="0"/>
      <dgm:spPr/>
    </dgm:pt>
  </dgm:ptLst>
  <dgm:cxnLst>
    <dgm:cxn modelId="{A7A7BAAF-99B5-46C8-98BF-922A99D8CC7F}" srcId="{F78787FB-70D5-4B13-9F06-3DC3FE9F325B}" destId="{160C0F8C-EFEE-4020-AC4B-B1A18A2BED58}" srcOrd="2" destOrd="0" parTransId="{A2B50796-9AD0-4A33-B293-7D8FE921932E}" sibTransId="{E44C8DB0-8611-4B6D-A936-20EE903E2F1A}"/>
    <dgm:cxn modelId="{8F519236-11E7-447C-9B17-DC2C717BC733}" type="presOf" srcId="{160C0F8C-EFEE-4020-AC4B-B1A18A2BED58}" destId="{FD9898C6-CE66-449A-B68D-F43542152A8D}" srcOrd="0" destOrd="0" presId="urn:microsoft.com/office/officeart/2005/8/layout/pyramid2"/>
    <dgm:cxn modelId="{5536AD36-448A-45FD-8AD8-17B67A0B8BA1}" srcId="{F78787FB-70D5-4B13-9F06-3DC3FE9F325B}" destId="{AC832570-BB2C-4E56-B0FC-58089DDD2141}" srcOrd="0" destOrd="0" parTransId="{16C7B49D-F291-4512-907D-BF17E7C8A274}" sibTransId="{840E0B2D-ADBE-4CFF-92E0-766FF8B4154A}"/>
    <dgm:cxn modelId="{39E59BA1-063B-4E9C-BB59-833AB4A9BA06}" type="presOf" srcId="{AC832570-BB2C-4E56-B0FC-58089DDD2141}" destId="{5BEEB867-EC6A-4E0F-935A-2CE8AD2BF6B8}" srcOrd="0" destOrd="0" presId="urn:microsoft.com/office/officeart/2005/8/layout/pyramid2"/>
    <dgm:cxn modelId="{E08F7B58-9745-4602-A6F4-415C4AD862E8}" srcId="{F78787FB-70D5-4B13-9F06-3DC3FE9F325B}" destId="{449483AC-5401-410A-A3BF-FC274B442762}" srcOrd="1" destOrd="0" parTransId="{E0024A7A-2654-41A9-A5CF-BACFD8CDDD06}" sibTransId="{2299679C-57B4-42DF-8792-93B76B188F3E}"/>
    <dgm:cxn modelId="{8C410987-DF88-4607-B688-34C586C82E21}" type="presOf" srcId="{F78787FB-70D5-4B13-9F06-3DC3FE9F325B}" destId="{30832215-7F1D-4C3D-BF73-04BD74F445C6}" srcOrd="0" destOrd="0" presId="urn:microsoft.com/office/officeart/2005/8/layout/pyramid2"/>
    <dgm:cxn modelId="{B5279D0B-A706-4B24-99B1-A16343CDCF57}" type="presOf" srcId="{449483AC-5401-410A-A3BF-FC274B442762}" destId="{E976FC71-463C-4891-98C2-49F8F7746846}" srcOrd="0" destOrd="0" presId="urn:microsoft.com/office/officeart/2005/8/layout/pyramid2"/>
    <dgm:cxn modelId="{8D3096A7-C526-4A0A-8BF3-B0963E8CE32C}" type="presParOf" srcId="{30832215-7F1D-4C3D-BF73-04BD74F445C6}" destId="{1EB1BFC3-E59F-4B5F-ACDD-6221D709D934}" srcOrd="0" destOrd="0" presId="urn:microsoft.com/office/officeart/2005/8/layout/pyramid2"/>
    <dgm:cxn modelId="{E89DBF69-EA2C-4CED-8D9B-B23E63B1CD9C}" type="presParOf" srcId="{30832215-7F1D-4C3D-BF73-04BD74F445C6}" destId="{E34BF662-2753-4CD8-93FA-970326A4BC76}" srcOrd="1" destOrd="0" presId="urn:microsoft.com/office/officeart/2005/8/layout/pyramid2"/>
    <dgm:cxn modelId="{2622FACB-0468-4957-AFA6-4D32DEE5E660}" type="presParOf" srcId="{E34BF662-2753-4CD8-93FA-970326A4BC76}" destId="{5BEEB867-EC6A-4E0F-935A-2CE8AD2BF6B8}" srcOrd="0" destOrd="0" presId="urn:microsoft.com/office/officeart/2005/8/layout/pyramid2"/>
    <dgm:cxn modelId="{50C712C5-B355-4359-A4BF-E5FCC006DC19}" type="presParOf" srcId="{E34BF662-2753-4CD8-93FA-970326A4BC76}" destId="{33FE22EE-D017-43B4-AB10-17DF5AC596DB}" srcOrd="1" destOrd="0" presId="urn:microsoft.com/office/officeart/2005/8/layout/pyramid2"/>
    <dgm:cxn modelId="{874497AC-17B5-49D8-82CE-367E64A5349D}" type="presParOf" srcId="{E34BF662-2753-4CD8-93FA-970326A4BC76}" destId="{E976FC71-463C-4891-98C2-49F8F7746846}" srcOrd="2" destOrd="0" presId="urn:microsoft.com/office/officeart/2005/8/layout/pyramid2"/>
    <dgm:cxn modelId="{77F80833-94EB-4F39-BCEC-657710CF6BC2}" type="presParOf" srcId="{E34BF662-2753-4CD8-93FA-970326A4BC76}" destId="{71EE0DAD-1741-4568-A096-5E139E256938}" srcOrd="3" destOrd="0" presId="urn:microsoft.com/office/officeart/2005/8/layout/pyramid2"/>
    <dgm:cxn modelId="{FF3CD5DE-0EB1-40BA-B407-071048D91999}" type="presParOf" srcId="{E34BF662-2753-4CD8-93FA-970326A4BC76}" destId="{FD9898C6-CE66-449A-B68D-F43542152A8D}" srcOrd="4" destOrd="0" presId="urn:microsoft.com/office/officeart/2005/8/layout/pyramid2"/>
    <dgm:cxn modelId="{AD4E5B49-844F-4936-99AE-BDC5126D6B2A}" type="presParOf" srcId="{E34BF662-2753-4CD8-93FA-970326A4BC76}" destId="{7005CBA6-22E9-4C43-A221-CAE9F0B67C15}"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C431FF-3F10-407F-872B-31A276CE200E}">
      <dsp:nvSpPr>
        <dsp:cNvPr id="0" name=""/>
        <dsp:cNvSpPr/>
      </dsp:nvSpPr>
      <dsp:spPr>
        <a:xfrm>
          <a:off x="435539" y="19275"/>
          <a:ext cx="2354202" cy="1872540"/>
        </a:xfrm>
        <a:prstGeom prst="round2SameRect">
          <a:avLst>
            <a:gd name="adj1" fmla="val 8000"/>
            <a:gd name="adj2" fmla="val 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 tIns="45720" rIns="15240" bIns="15240" numCol="1" spcCol="1270" anchor="t" anchorCtr="0">
          <a:noAutofit/>
        </a:bodyPr>
        <a:lstStyle/>
        <a:p>
          <a:pPr marL="114300" lvl="1" indent="-114300" algn="l" defTabSz="533400">
            <a:lnSpc>
              <a:spcPct val="90000"/>
            </a:lnSpc>
            <a:spcBef>
              <a:spcPct val="0"/>
            </a:spcBef>
            <a:spcAft>
              <a:spcPct val="15000"/>
            </a:spcAft>
            <a:buChar char="••"/>
          </a:pPr>
          <a:r>
            <a:rPr lang="tr-TR" sz="1200" kern="1200" dirty="0" smtClean="0"/>
            <a:t>5510 sayılı Kanun</a:t>
          </a:r>
          <a:endParaRPr lang="tr-TR" sz="1200" kern="1200" dirty="0"/>
        </a:p>
        <a:p>
          <a:pPr marL="114300" lvl="1" indent="-114300" algn="l" defTabSz="533400">
            <a:lnSpc>
              <a:spcPct val="90000"/>
            </a:lnSpc>
            <a:spcBef>
              <a:spcPct val="0"/>
            </a:spcBef>
            <a:spcAft>
              <a:spcPct val="15000"/>
            </a:spcAft>
            <a:buChar char="••"/>
          </a:pPr>
          <a:r>
            <a:rPr lang="tr-TR" sz="1200" kern="1200" dirty="0" smtClean="0"/>
            <a:t>4447 sayılı Kanun</a:t>
          </a:r>
          <a:endParaRPr lang="tr-TR" sz="1200" kern="1200" dirty="0"/>
        </a:p>
        <a:p>
          <a:pPr marL="114300" lvl="1" indent="-114300" algn="l" defTabSz="533400">
            <a:lnSpc>
              <a:spcPct val="90000"/>
            </a:lnSpc>
            <a:spcBef>
              <a:spcPct val="0"/>
            </a:spcBef>
            <a:spcAft>
              <a:spcPct val="15000"/>
            </a:spcAft>
            <a:buChar char="••"/>
          </a:pPr>
          <a:r>
            <a:rPr lang="tr-TR" sz="1200" kern="1200" dirty="0" smtClean="0"/>
            <a:t>4857 sayılı Kanun</a:t>
          </a:r>
          <a:endParaRPr lang="tr-TR" sz="1200" kern="1200" dirty="0"/>
        </a:p>
        <a:p>
          <a:pPr marL="114300" lvl="1" indent="-114300" algn="l" defTabSz="533400">
            <a:lnSpc>
              <a:spcPct val="90000"/>
            </a:lnSpc>
            <a:spcBef>
              <a:spcPct val="0"/>
            </a:spcBef>
            <a:spcAft>
              <a:spcPct val="15000"/>
            </a:spcAft>
            <a:buChar char="••"/>
          </a:pPr>
          <a:r>
            <a:rPr lang="tr-TR" sz="1200" kern="1200" dirty="0" smtClean="0"/>
            <a:t>5225 sayılı Kanun</a:t>
          </a:r>
          <a:endParaRPr lang="tr-TR" sz="1200" kern="1200" dirty="0"/>
        </a:p>
        <a:p>
          <a:pPr marL="114300" lvl="1" indent="-114300" algn="l" defTabSz="533400">
            <a:lnSpc>
              <a:spcPct val="90000"/>
            </a:lnSpc>
            <a:spcBef>
              <a:spcPct val="0"/>
            </a:spcBef>
            <a:spcAft>
              <a:spcPct val="15000"/>
            </a:spcAft>
            <a:buChar char="••"/>
          </a:pPr>
          <a:r>
            <a:rPr lang="tr-TR" sz="1200" kern="1200" dirty="0" smtClean="0"/>
            <a:t>5746 sayılı Kanun</a:t>
          </a:r>
          <a:endParaRPr lang="tr-TR" sz="1200" kern="1200" dirty="0"/>
        </a:p>
      </dsp:txBody>
      <dsp:txXfrm>
        <a:off x="479415" y="63151"/>
        <a:ext cx="2266450" cy="1828664"/>
      </dsp:txXfrm>
    </dsp:sp>
    <dsp:sp modelId="{2506B007-8C6E-4742-83CD-0039C38CA4CE}">
      <dsp:nvSpPr>
        <dsp:cNvPr id="0" name=""/>
        <dsp:cNvSpPr/>
      </dsp:nvSpPr>
      <dsp:spPr>
        <a:xfrm>
          <a:off x="464843" y="1916193"/>
          <a:ext cx="2172254" cy="697263"/>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45720" tIns="0" rIns="15240" bIns="0" numCol="1" spcCol="1270" anchor="ctr" anchorCtr="0">
          <a:noAutofit/>
        </a:bodyPr>
        <a:lstStyle/>
        <a:p>
          <a:pPr lvl="0" algn="l" defTabSz="533400" rtl="0">
            <a:lnSpc>
              <a:spcPct val="90000"/>
            </a:lnSpc>
            <a:spcBef>
              <a:spcPct val="0"/>
            </a:spcBef>
            <a:spcAft>
              <a:spcPct val="35000"/>
            </a:spcAft>
          </a:pPr>
          <a:r>
            <a:rPr lang="tr-TR" sz="1200" b="1" kern="1200" dirty="0" smtClean="0"/>
            <a:t>Sigorta Primi Teşvikleri </a:t>
          </a:r>
          <a:endParaRPr lang="tr-TR" sz="1200" kern="1200" dirty="0"/>
        </a:p>
      </dsp:txBody>
      <dsp:txXfrm>
        <a:off x="464843" y="1916193"/>
        <a:ext cx="1529756" cy="697263"/>
      </dsp:txXfrm>
    </dsp:sp>
    <dsp:sp modelId="{5B72C7DD-C471-466D-A861-A0641F7AC5FD}">
      <dsp:nvSpPr>
        <dsp:cNvPr id="0" name=""/>
        <dsp:cNvSpPr/>
      </dsp:nvSpPr>
      <dsp:spPr>
        <a:xfrm>
          <a:off x="2018087" y="1858230"/>
          <a:ext cx="959553" cy="797969"/>
        </a:xfrm>
        <a:prstGeom prst="ellipse">
          <a:avLst/>
        </a:prstGeom>
        <a:blipFill rotWithShape="1">
          <a:blip xmlns:r="http://schemas.openxmlformats.org/officeDocument/2006/relationships" r:embed="rId1"/>
          <a:stretch>
            <a:fillRect/>
          </a:stretch>
        </a:blipFill>
        <a:ln w="9525" cap="flat" cmpd="sng" algn="ctr">
          <a:solidFill>
            <a:schemeClr val="accent4">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6C33FDF-2FDA-45A7-B891-4832B8AFABC1}">
      <dsp:nvSpPr>
        <dsp:cNvPr id="0" name=""/>
        <dsp:cNvSpPr/>
      </dsp:nvSpPr>
      <dsp:spPr>
        <a:xfrm>
          <a:off x="3165998" y="23352"/>
          <a:ext cx="2172254" cy="1893912"/>
        </a:xfrm>
        <a:prstGeom prst="round2SameRect">
          <a:avLst>
            <a:gd name="adj1" fmla="val 8000"/>
            <a:gd name="adj2" fmla="val 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 tIns="45720" rIns="15240" bIns="15240" numCol="1" spcCol="1270" anchor="t" anchorCtr="0">
          <a:noAutofit/>
        </a:bodyPr>
        <a:lstStyle/>
        <a:p>
          <a:pPr marL="114300" lvl="1" indent="-114300" algn="l" defTabSz="533400">
            <a:lnSpc>
              <a:spcPct val="90000"/>
            </a:lnSpc>
            <a:spcBef>
              <a:spcPct val="0"/>
            </a:spcBef>
            <a:spcAft>
              <a:spcPct val="15000"/>
            </a:spcAft>
            <a:buChar char="••"/>
          </a:pPr>
          <a:r>
            <a:rPr lang="tr-TR" sz="1200" kern="1200" dirty="0" smtClean="0"/>
            <a:t>5510 sayılı Kanunun  geçici 68. maddesi</a:t>
          </a:r>
          <a:endParaRPr lang="tr-TR" sz="1200" kern="1200" dirty="0"/>
        </a:p>
      </dsp:txBody>
      <dsp:txXfrm>
        <a:off x="3210375" y="67729"/>
        <a:ext cx="2083500" cy="1849535"/>
      </dsp:txXfrm>
    </dsp:sp>
    <dsp:sp modelId="{6E521DB3-3648-4425-83E8-A64E2094C4ED}">
      <dsp:nvSpPr>
        <dsp:cNvPr id="0" name=""/>
        <dsp:cNvSpPr/>
      </dsp:nvSpPr>
      <dsp:spPr>
        <a:xfrm>
          <a:off x="3169451" y="1916467"/>
          <a:ext cx="2172254" cy="697263"/>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45720" tIns="0" rIns="15240" bIns="0" numCol="1" spcCol="1270" anchor="ctr" anchorCtr="0">
          <a:noAutofit/>
        </a:bodyPr>
        <a:lstStyle/>
        <a:p>
          <a:pPr lvl="0" algn="l" defTabSz="533400" rtl="0">
            <a:lnSpc>
              <a:spcPct val="90000"/>
            </a:lnSpc>
            <a:spcBef>
              <a:spcPct val="0"/>
            </a:spcBef>
            <a:spcAft>
              <a:spcPct val="35000"/>
            </a:spcAft>
          </a:pPr>
          <a:r>
            <a:rPr lang="tr-TR" sz="1200" b="1" kern="1200" dirty="0" smtClean="0"/>
            <a:t> 4/b  Beş   Puanlık İndirim</a:t>
          </a:r>
          <a:endParaRPr lang="tr-TR" sz="1200" kern="1200" dirty="0"/>
        </a:p>
      </dsp:txBody>
      <dsp:txXfrm>
        <a:off x="3169451" y="1916467"/>
        <a:ext cx="1529756" cy="697263"/>
      </dsp:txXfrm>
    </dsp:sp>
    <dsp:sp modelId="{2551917D-708F-49B3-AC73-55FC61076DE0}">
      <dsp:nvSpPr>
        <dsp:cNvPr id="0" name=""/>
        <dsp:cNvSpPr/>
      </dsp:nvSpPr>
      <dsp:spPr>
        <a:xfrm>
          <a:off x="4757204" y="1891833"/>
          <a:ext cx="760289" cy="760289"/>
        </a:xfrm>
        <a:prstGeom prst="ellipse">
          <a:avLst/>
        </a:prstGeom>
        <a:blipFill rotWithShape="1">
          <a:blip xmlns:r="http://schemas.openxmlformats.org/officeDocument/2006/relationships" r:embed="rId2"/>
          <a:stretch>
            <a:fillRect/>
          </a:stretch>
        </a:blipFill>
        <a:ln w="9525" cap="flat" cmpd="sng" algn="ctr">
          <a:solidFill>
            <a:schemeClr val="accent4">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F00E08C7-D816-4947-A4A8-E1BCD7B1AAD8}">
      <dsp:nvSpPr>
        <dsp:cNvPr id="0" name=""/>
        <dsp:cNvSpPr/>
      </dsp:nvSpPr>
      <dsp:spPr>
        <a:xfrm>
          <a:off x="5764881" y="2"/>
          <a:ext cx="2390718" cy="1971811"/>
        </a:xfrm>
        <a:prstGeom prst="round2SameRect">
          <a:avLst>
            <a:gd name="adj1" fmla="val 8000"/>
            <a:gd name="adj2" fmla="val 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 tIns="45720" rIns="15240" bIns="15240" numCol="1" spcCol="1270" anchor="t" anchorCtr="0">
          <a:noAutofit/>
        </a:bodyPr>
        <a:lstStyle/>
        <a:p>
          <a:pPr marL="114300" lvl="1" indent="-114300" algn="l" defTabSz="533400">
            <a:lnSpc>
              <a:spcPct val="90000"/>
            </a:lnSpc>
            <a:spcBef>
              <a:spcPct val="0"/>
            </a:spcBef>
            <a:spcAft>
              <a:spcPct val="15000"/>
            </a:spcAft>
            <a:buChar char="••"/>
          </a:pPr>
          <a:r>
            <a:rPr lang="tr-TR" sz="1200" kern="1200" dirty="0" smtClean="0"/>
            <a:t>2016/ Aralık, 2017/Ocak ve Şubat ayı primlerinin ertelenmesi</a:t>
          </a:r>
          <a:endParaRPr lang="tr-TR" sz="1200" kern="1200" dirty="0"/>
        </a:p>
        <a:p>
          <a:pPr marL="114300" lvl="1" indent="-114300" algn="l" defTabSz="533400">
            <a:lnSpc>
              <a:spcPct val="90000"/>
            </a:lnSpc>
            <a:spcBef>
              <a:spcPct val="0"/>
            </a:spcBef>
            <a:spcAft>
              <a:spcPct val="15000"/>
            </a:spcAft>
            <a:buChar char="••"/>
          </a:pPr>
          <a:r>
            <a:rPr lang="tr-TR" sz="1200" kern="1200" smtClean="0"/>
            <a:t>5510 sayılı Kanunun  geçici 68. maddesi</a:t>
          </a:r>
          <a:endParaRPr lang="tr-TR" sz="1200" kern="1200" dirty="0"/>
        </a:p>
      </dsp:txBody>
      <dsp:txXfrm>
        <a:off x="5811083" y="46204"/>
        <a:ext cx="2298314" cy="1925609"/>
      </dsp:txXfrm>
    </dsp:sp>
    <dsp:sp modelId="{C90400A5-9D99-4E64-9F95-AA83131EB42A}">
      <dsp:nvSpPr>
        <dsp:cNvPr id="0" name=""/>
        <dsp:cNvSpPr/>
      </dsp:nvSpPr>
      <dsp:spPr>
        <a:xfrm>
          <a:off x="5763871" y="1935942"/>
          <a:ext cx="2407683" cy="697263"/>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45720" tIns="0" rIns="15240" bIns="0" numCol="1" spcCol="1270" anchor="ctr" anchorCtr="0">
          <a:noAutofit/>
        </a:bodyPr>
        <a:lstStyle/>
        <a:p>
          <a:pPr lvl="0" algn="l" defTabSz="533400" rtl="0">
            <a:lnSpc>
              <a:spcPct val="90000"/>
            </a:lnSpc>
            <a:spcBef>
              <a:spcPct val="0"/>
            </a:spcBef>
            <a:spcAft>
              <a:spcPct val="35000"/>
            </a:spcAft>
          </a:pPr>
          <a:r>
            <a:rPr lang="tr-TR" sz="1200" b="1" kern="1200" dirty="0" smtClean="0"/>
            <a:t>Üç Aylık Prim Borcu Erteleme ve Asgari Ücret Desteği</a:t>
          </a:r>
          <a:endParaRPr lang="tr-TR" sz="1200" kern="1200" dirty="0"/>
        </a:p>
      </dsp:txBody>
      <dsp:txXfrm>
        <a:off x="5763871" y="1935942"/>
        <a:ext cx="1695551" cy="697263"/>
      </dsp:txXfrm>
    </dsp:sp>
    <dsp:sp modelId="{7C6B4B5C-0B0A-45B4-A32A-3534ACDF28F1}">
      <dsp:nvSpPr>
        <dsp:cNvPr id="0" name=""/>
        <dsp:cNvSpPr/>
      </dsp:nvSpPr>
      <dsp:spPr>
        <a:xfrm>
          <a:off x="7414771" y="1911308"/>
          <a:ext cx="760289" cy="760289"/>
        </a:xfrm>
        <a:prstGeom prst="ellipse">
          <a:avLst/>
        </a:prstGeom>
        <a:blipFill rotWithShape="1">
          <a:blip xmlns:r="http://schemas.openxmlformats.org/officeDocument/2006/relationships" r:embed="rId2"/>
          <a:stretch>
            <a:fillRect/>
          </a:stretch>
        </a:blipFill>
        <a:ln w="9525" cap="flat" cmpd="sng" algn="ctr">
          <a:solidFill>
            <a:schemeClr val="accent4">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A9D77970-6DFD-4579-8096-6D83C93AC501}">
      <dsp:nvSpPr>
        <dsp:cNvPr id="0" name=""/>
        <dsp:cNvSpPr/>
      </dsp:nvSpPr>
      <dsp:spPr>
        <a:xfrm>
          <a:off x="1859625" y="3048153"/>
          <a:ext cx="2172254" cy="1621542"/>
        </a:xfrm>
        <a:prstGeom prst="round2SameRect">
          <a:avLst>
            <a:gd name="adj1" fmla="val 8000"/>
            <a:gd name="adj2" fmla="val 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 tIns="45720" rIns="15240" bIns="15240" numCol="1" spcCol="1270" anchor="t" anchorCtr="0">
          <a:noAutofit/>
        </a:bodyPr>
        <a:lstStyle/>
        <a:p>
          <a:pPr marL="114300" lvl="1" indent="-114300" algn="l" defTabSz="533400">
            <a:lnSpc>
              <a:spcPct val="90000"/>
            </a:lnSpc>
            <a:spcBef>
              <a:spcPct val="0"/>
            </a:spcBef>
            <a:spcAft>
              <a:spcPct val="15000"/>
            </a:spcAft>
            <a:buChar char="••"/>
          </a:pPr>
          <a:r>
            <a:rPr lang="tr-TR" sz="1200" kern="1200" dirty="0" smtClean="0"/>
            <a:t>Çok tehlikeli ve tehlikeli sınıfta yer alan işyerlerinde toplam ondan az sigortalı çalıştırılması halinde iş sağlığı ve güvenliği hizmetlerinin bir kısmının kısa vadeli sigorta kollarından karşılanması</a:t>
          </a:r>
          <a:endParaRPr lang="tr-TR" sz="1200" kern="1200" dirty="0"/>
        </a:p>
      </dsp:txBody>
      <dsp:txXfrm>
        <a:off x="1897620" y="3086148"/>
        <a:ext cx="2096264" cy="1583547"/>
      </dsp:txXfrm>
    </dsp:sp>
    <dsp:sp modelId="{2EED7D99-DF90-48B5-881B-127B9DE0A4A4}">
      <dsp:nvSpPr>
        <dsp:cNvPr id="0" name=""/>
        <dsp:cNvSpPr/>
      </dsp:nvSpPr>
      <dsp:spPr>
        <a:xfrm>
          <a:off x="1859625" y="4669695"/>
          <a:ext cx="2172254" cy="697263"/>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45720" tIns="0" rIns="15240" bIns="0" numCol="1" spcCol="1270" anchor="ctr" anchorCtr="0">
          <a:noAutofit/>
        </a:bodyPr>
        <a:lstStyle/>
        <a:p>
          <a:pPr lvl="0" algn="l" defTabSz="533400" rtl="0">
            <a:lnSpc>
              <a:spcPct val="90000"/>
            </a:lnSpc>
            <a:spcBef>
              <a:spcPct val="0"/>
            </a:spcBef>
            <a:spcAft>
              <a:spcPct val="35000"/>
            </a:spcAft>
          </a:pPr>
          <a:r>
            <a:rPr lang="tr-TR" sz="1200" b="1" kern="1200" dirty="0" smtClean="0"/>
            <a:t>İş Sağlığı ve Güvenliği Hizmetlerinin Desteklenmesi</a:t>
          </a:r>
          <a:endParaRPr lang="tr-TR" sz="1200" kern="1200" dirty="0"/>
        </a:p>
      </dsp:txBody>
      <dsp:txXfrm>
        <a:off x="1859625" y="4669695"/>
        <a:ext cx="1529756" cy="697263"/>
      </dsp:txXfrm>
    </dsp:sp>
    <dsp:sp modelId="{F5A6B844-07D0-4EE6-8381-2B6D450A0B40}">
      <dsp:nvSpPr>
        <dsp:cNvPr id="0" name=""/>
        <dsp:cNvSpPr/>
      </dsp:nvSpPr>
      <dsp:spPr>
        <a:xfrm>
          <a:off x="3450832" y="4780449"/>
          <a:ext cx="760289" cy="760289"/>
        </a:xfrm>
        <a:prstGeom prst="ellipse">
          <a:avLst/>
        </a:prstGeom>
        <a:blipFill rotWithShape="1">
          <a:blip xmlns:r="http://schemas.openxmlformats.org/officeDocument/2006/relationships" r:embed="rId2"/>
          <a:stretch>
            <a:fillRect/>
          </a:stretch>
        </a:blipFill>
        <a:ln w="9525" cap="flat" cmpd="sng" algn="ctr">
          <a:solidFill>
            <a:schemeClr val="accent4">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E1B1ACE-9202-4EFB-924D-CAF8088D1788}">
      <dsp:nvSpPr>
        <dsp:cNvPr id="0" name=""/>
        <dsp:cNvSpPr/>
      </dsp:nvSpPr>
      <dsp:spPr>
        <a:xfrm>
          <a:off x="4399478" y="3048153"/>
          <a:ext cx="2172254" cy="1621542"/>
        </a:xfrm>
        <a:prstGeom prst="round2SameRect">
          <a:avLst>
            <a:gd name="adj1" fmla="val 8000"/>
            <a:gd name="adj2" fmla="val 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 tIns="45720" rIns="15240" bIns="15240" numCol="1" spcCol="1270" anchor="t" anchorCtr="0">
          <a:noAutofit/>
        </a:bodyPr>
        <a:lstStyle/>
        <a:p>
          <a:pPr marL="114300" lvl="1" indent="-114300" algn="l" defTabSz="533400" rtl="0">
            <a:lnSpc>
              <a:spcPct val="90000"/>
            </a:lnSpc>
            <a:spcBef>
              <a:spcPct val="0"/>
            </a:spcBef>
            <a:spcAft>
              <a:spcPct val="15000"/>
            </a:spcAft>
            <a:buChar char="••"/>
          </a:pPr>
          <a:r>
            <a:rPr lang="tr-TR" sz="1200" b="0" kern="1200" dirty="0" smtClean="0"/>
            <a:t>Sosyal yardım alanların istihdamına ilişkin teşvik</a:t>
          </a:r>
          <a:endParaRPr lang="tr-TR" sz="1200" b="0" kern="1200" dirty="0"/>
        </a:p>
        <a:p>
          <a:pPr marL="114300" lvl="1" indent="-114300" algn="l" defTabSz="533400" rtl="0">
            <a:lnSpc>
              <a:spcPct val="90000"/>
            </a:lnSpc>
            <a:spcBef>
              <a:spcPct val="0"/>
            </a:spcBef>
            <a:spcAft>
              <a:spcPct val="15000"/>
            </a:spcAft>
            <a:buChar char="••"/>
          </a:pPr>
          <a:r>
            <a:rPr lang="tr-TR" sz="1200" b="0" kern="1200" dirty="0" smtClean="0"/>
            <a:t>Sosyal hizmet alanların  istihdamına ilişkin teşvik</a:t>
          </a:r>
          <a:endParaRPr lang="tr-TR" sz="1200" b="0" kern="1200" dirty="0"/>
        </a:p>
        <a:p>
          <a:pPr marL="114300" lvl="1" indent="-114300" algn="l" defTabSz="533400" rtl="0">
            <a:lnSpc>
              <a:spcPct val="90000"/>
            </a:lnSpc>
            <a:spcBef>
              <a:spcPct val="0"/>
            </a:spcBef>
            <a:spcAft>
              <a:spcPct val="15000"/>
            </a:spcAft>
            <a:buChar char="••"/>
          </a:pPr>
          <a:r>
            <a:rPr lang="tr-TR" sz="1200" b="0" kern="1200" dirty="0" smtClean="0"/>
            <a:t>İşsizlik sigortası primi teşviki</a:t>
          </a:r>
          <a:endParaRPr lang="tr-TR" sz="1200" b="0" kern="1200" dirty="0"/>
        </a:p>
      </dsp:txBody>
      <dsp:txXfrm>
        <a:off x="4437473" y="3086148"/>
        <a:ext cx="2096264" cy="1583547"/>
      </dsp:txXfrm>
    </dsp:sp>
    <dsp:sp modelId="{DB6B7584-3F72-474D-8A6C-B9C25E8C2F4D}">
      <dsp:nvSpPr>
        <dsp:cNvPr id="0" name=""/>
        <dsp:cNvSpPr/>
      </dsp:nvSpPr>
      <dsp:spPr>
        <a:xfrm>
          <a:off x="4399478" y="4669695"/>
          <a:ext cx="2172254" cy="697263"/>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45720" tIns="0" rIns="15240" bIns="0" numCol="1" spcCol="1270" anchor="ctr" anchorCtr="0">
          <a:noAutofit/>
        </a:bodyPr>
        <a:lstStyle/>
        <a:p>
          <a:pPr lvl="0" algn="l" defTabSz="533400" rtl="0">
            <a:lnSpc>
              <a:spcPct val="90000"/>
            </a:lnSpc>
            <a:spcBef>
              <a:spcPct val="0"/>
            </a:spcBef>
            <a:spcAft>
              <a:spcPct val="35000"/>
            </a:spcAft>
          </a:pPr>
          <a:r>
            <a:rPr lang="tr-TR" sz="1200" b="1" kern="1200" dirty="0" smtClean="0"/>
            <a:t>Devam Eden Çalışmalar</a:t>
          </a:r>
          <a:endParaRPr lang="tr-TR" sz="1200" kern="1200" dirty="0"/>
        </a:p>
      </dsp:txBody>
      <dsp:txXfrm>
        <a:off x="4399478" y="4669695"/>
        <a:ext cx="1529756" cy="697263"/>
      </dsp:txXfrm>
    </dsp:sp>
    <dsp:sp modelId="{DABDEB93-6862-49F7-91AF-4C55DF2AFF43}">
      <dsp:nvSpPr>
        <dsp:cNvPr id="0" name=""/>
        <dsp:cNvSpPr/>
      </dsp:nvSpPr>
      <dsp:spPr>
        <a:xfrm>
          <a:off x="5990684" y="4780449"/>
          <a:ext cx="760289" cy="760289"/>
        </a:xfrm>
        <a:prstGeom prst="ellipse">
          <a:avLst/>
        </a:prstGeom>
        <a:blipFill rotWithShape="1">
          <a:blip xmlns:r="http://schemas.openxmlformats.org/officeDocument/2006/relationships" r:embed="rId2"/>
          <a:stretch>
            <a:fillRect/>
          </a:stretch>
        </a:blipFill>
        <a:ln w="9525" cap="flat" cmpd="sng" algn="ctr">
          <a:solidFill>
            <a:schemeClr val="accent4">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6A90DD-6FD2-4257-B652-4A0751F88439}">
      <dsp:nvSpPr>
        <dsp:cNvPr id="0" name=""/>
        <dsp:cNvSpPr/>
      </dsp:nvSpPr>
      <dsp:spPr>
        <a:xfrm>
          <a:off x="63293" y="638076"/>
          <a:ext cx="3941789" cy="103446"/>
        </a:xfrm>
        <a:prstGeom prst="rect">
          <a:avLst/>
        </a:prstGeom>
        <a:solidFill>
          <a:srgbClr val="FF00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4EB252-C0F9-4446-9A61-E9FE2B851390}">
      <dsp:nvSpPr>
        <dsp:cNvPr id="0" name=""/>
        <dsp:cNvSpPr/>
      </dsp:nvSpPr>
      <dsp:spPr>
        <a:xfrm>
          <a:off x="64121" y="1007233"/>
          <a:ext cx="289578" cy="289578"/>
        </a:xfrm>
        <a:prstGeom prst="rect">
          <a:avLst/>
        </a:prstGeom>
        <a:solidFill>
          <a:srgbClr val="FF00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543B421-B5FB-4AD6-BAB4-6CC658BE5E42}">
      <dsp:nvSpPr>
        <dsp:cNvPr id="0" name=""/>
        <dsp:cNvSpPr/>
      </dsp:nvSpPr>
      <dsp:spPr>
        <a:xfrm>
          <a:off x="64121" y="0"/>
          <a:ext cx="3941789" cy="8330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l" defTabSz="1244600">
            <a:lnSpc>
              <a:spcPct val="90000"/>
            </a:lnSpc>
            <a:spcBef>
              <a:spcPct val="0"/>
            </a:spcBef>
            <a:spcAft>
              <a:spcPct val="35000"/>
            </a:spcAft>
          </a:pPr>
          <a:r>
            <a:rPr lang="tr-TR" sz="2800" b="1" kern="1200" dirty="0" smtClean="0"/>
            <a:t>5510 sayılı Kanun</a:t>
          </a:r>
          <a:endParaRPr lang="tr-TR" sz="2800" b="1" kern="1200" dirty="0"/>
        </a:p>
      </dsp:txBody>
      <dsp:txXfrm>
        <a:off x="64121" y="0"/>
        <a:ext cx="3941789" cy="833072"/>
      </dsp:txXfrm>
    </dsp:sp>
    <dsp:sp modelId="{94B7A4C6-4202-4AB8-9AD0-FCC364321338}">
      <dsp:nvSpPr>
        <dsp:cNvPr id="0" name=""/>
        <dsp:cNvSpPr/>
      </dsp:nvSpPr>
      <dsp:spPr>
        <a:xfrm>
          <a:off x="64121" y="1682231"/>
          <a:ext cx="289570" cy="289570"/>
        </a:xfrm>
        <a:prstGeom prst="rect">
          <a:avLst/>
        </a:prstGeom>
        <a:solidFill>
          <a:srgbClr val="FF00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1C17258-D6DC-444B-88F9-914C5AD1ADD7}">
      <dsp:nvSpPr>
        <dsp:cNvPr id="0" name=""/>
        <dsp:cNvSpPr/>
      </dsp:nvSpPr>
      <dsp:spPr>
        <a:xfrm>
          <a:off x="340046" y="1489521"/>
          <a:ext cx="3665864" cy="6749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tr-TR" altLang="tr-TR" sz="1600" b="1" kern="1200" dirty="0" smtClean="0">
              <a:solidFill>
                <a:srgbClr val="0070C0"/>
              </a:solidFill>
              <a:latin typeface="Times New Roman" pitchFamily="18" charset="0"/>
              <a:cs typeface="Times New Roman" pitchFamily="18" charset="0"/>
            </a:rPr>
            <a:t>1- Malullük, yaşlılık ve ölüm sigortası işveren hissesinden 5 puanlık indirim</a:t>
          </a:r>
          <a:endParaRPr lang="tr-TR" sz="1600" kern="1200" dirty="0"/>
        </a:p>
      </dsp:txBody>
      <dsp:txXfrm>
        <a:off x="340046" y="1489521"/>
        <a:ext cx="3665864" cy="674990"/>
      </dsp:txXfrm>
    </dsp:sp>
    <dsp:sp modelId="{81441F50-DDC2-4FB2-9A59-C68C6D1BF116}">
      <dsp:nvSpPr>
        <dsp:cNvPr id="0" name=""/>
        <dsp:cNvSpPr/>
      </dsp:nvSpPr>
      <dsp:spPr>
        <a:xfrm>
          <a:off x="64121" y="2357222"/>
          <a:ext cx="289570" cy="289570"/>
        </a:xfrm>
        <a:prstGeom prst="rect">
          <a:avLst/>
        </a:prstGeom>
        <a:solidFill>
          <a:srgbClr val="FF00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3D6302C-F4A9-47FA-915F-860BE20CD0EA}">
      <dsp:nvSpPr>
        <dsp:cNvPr id="0" name=""/>
        <dsp:cNvSpPr/>
      </dsp:nvSpPr>
      <dsp:spPr>
        <a:xfrm>
          <a:off x="346865" y="2268731"/>
          <a:ext cx="3665864" cy="6749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tr-TR" altLang="tr-TR" sz="1600" b="1" kern="1200" dirty="0" smtClean="0">
              <a:solidFill>
                <a:srgbClr val="0070C0"/>
              </a:solidFill>
              <a:latin typeface="Times New Roman" pitchFamily="18" charset="0"/>
              <a:cs typeface="Times New Roman" pitchFamily="18" charset="0"/>
            </a:rPr>
            <a:t>2- Yurtdışına götürülen/gönderilen sigortalılar için uygulanacak 5 puan indirim</a:t>
          </a:r>
          <a:endParaRPr lang="tr-TR" sz="1600" kern="1200" dirty="0"/>
        </a:p>
      </dsp:txBody>
      <dsp:txXfrm>
        <a:off x="346865" y="2268731"/>
        <a:ext cx="3665864" cy="674990"/>
      </dsp:txXfrm>
    </dsp:sp>
    <dsp:sp modelId="{B3F30A7A-0DBF-4AE3-A789-D34D8967FBB1}">
      <dsp:nvSpPr>
        <dsp:cNvPr id="0" name=""/>
        <dsp:cNvSpPr/>
      </dsp:nvSpPr>
      <dsp:spPr>
        <a:xfrm>
          <a:off x="64121" y="3032213"/>
          <a:ext cx="289570" cy="289570"/>
        </a:xfrm>
        <a:prstGeom prst="rect">
          <a:avLst/>
        </a:prstGeom>
        <a:solidFill>
          <a:srgbClr val="FF00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12FA7E2-EE3C-435E-817A-8AE23ACD5DBB}">
      <dsp:nvSpPr>
        <dsp:cNvPr id="0" name=""/>
        <dsp:cNvSpPr/>
      </dsp:nvSpPr>
      <dsp:spPr>
        <a:xfrm>
          <a:off x="346865" y="2977714"/>
          <a:ext cx="3665864" cy="6749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tr-TR" altLang="tr-TR" sz="1600" b="1" kern="1200" dirty="0" smtClean="0">
              <a:solidFill>
                <a:srgbClr val="0070C0"/>
              </a:solidFill>
              <a:latin typeface="Times New Roman" pitchFamily="18" charset="0"/>
              <a:cs typeface="Times New Roman" pitchFamily="18" charset="0"/>
            </a:rPr>
            <a:t>3- İlave 6 puanlık indirim</a:t>
          </a:r>
          <a:endParaRPr lang="tr-TR" sz="1600" kern="1200" dirty="0"/>
        </a:p>
      </dsp:txBody>
      <dsp:txXfrm>
        <a:off x="346865" y="2977714"/>
        <a:ext cx="3665864" cy="674990"/>
      </dsp:txXfrm>
    </dsp:sp>
    <dsp:sp modelId="{1449F168-E7D2-456D-9409-6BFE7570BD17}">
      <dsp:nvSpPr>
        <dsp:cNvPr id="0" name=""/>
        <dsp:cNvSpPr/>
      </dsp:nvSpPr>
      <dsp:spPr>
        <a:xfrm>
          <a:off x="63275" y="3828487"/>
          <a:ext cx="289570" cy="289570"/>
        </a:xfrm>
        <a:prstGeom prst="rect">
          <a:avLst/>
        </a:prstGeom>
        <a:solidFill>
          <a:srgbClr val="FF00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4C80DD8-715A-445D-93D4-C87ACE629A3D}">
      <dsp:nvSpPr>
        <dsp:cNvPr id="0" name=""/>
        <dsp:cNvSpPr/>
      </dsp:nvSpPr>
      <dsp:spPr>
        <a:xfrm>
          <a:off x="346865" y="3757591"/>
          <a:ext cx="3665864" cy="6749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tr-TR" altLang="tr-TR" sz="1600" b="1" kern="1200" dirty="0" smtClean="0">
              <a:solidFill>
                <a:srgbClr val="0070C0"/>
              </a:solidFill>
              <a:latin typeface="Times New Roman" pitchFamily="18" charset="0"/>
              <a:cs typeface="Times New Roman" pitchFamily="18" charset="0"/>
            </a:rPr>
            <a:t>4- Yatırımlarda Devlet Yardımları Hakkında Kararlar uyarınca uygulanan teşvik</a:t>
          </a:r>
          <a:endParaRPr lang="tr-TR" sz="1600" kern="1200" dirty="0"/>
        </a:p>
      </dsp:txBody>
      <dsp:txXfrm>
        <a:off x="346865" y="3757591"/>
        <a:ext cx="3665864" cy="674990"/>
      </dsp:txXfrm>
    </dsp:sp>
    <dsp:sp modelId="{BB7E5D5C-A234-4E53-BCA6-04F4BF680FA9}">
      <dsp:nvSpPr>
        <dsp:cNvPr id="0" name=""/>
        <dsp:cNvSpPr/>
      </dsp:nvSpPr>
      <dsp:spPr>
        <a:xfrm>
          <a:off x="4203000" y="638083"/>
          <a:ext cx="3941789" cy="144742"/>
        </a:xfrm>
        <a:prstGeom prst="rect">
          <a:avLst/>
        </a:prstGeom>
        <a:solidFill>
          <a:srgbClr val="92D05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3CF9D2-E7B2-476C-8711-7AF67A060BED}">
      <dsp:nvSpPr>
        <dsp:cNvPr id="0" name=""/>
        <dsp:cNvSpPr/>
      </dsp:nvSpPr>
      <dsp:spPr>
        <a:xfrm>
          <a:off x="4203000" y="1007233"/>
          <a:ext cx="289578" cy="289578"/>
        </a:xfrm>
        <a:prstGeom prst="rect">
          <a:avLst/>
        </a:prstGeom>
        <a:solidFill>
          <a:srgbClr val="92D05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8B3781E-4F58-434F-A975-B0F92FBC3A9A}">
      <dsp:nvSpPr>
        <dsp:cNvPr id="0" name=""/>
        <dsp:cNvSpPr/>
      </dsp:nvSpPr>
      <dsp:spPr>
        <a:xfrm>
          <a:off x="4203000" y="0"/>
          <a:ext cx="3941789" cy="8330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35560" rIns="53340" bIns="35560" numCol="1" spcCol="1270" anchor="ctr" anchorCtr="0">
          <a:noAutofit/>
        </a:bodyPr>
        <a:lstStyle/>
        <a:p>
          <a:pPr lvl="0" algn="l" defTabSz="1244600">
            <a:lnSpc>
              <a:spcPct val="90000"/>
            </a:lnSpc>
            <a:spcBef>
              <a:spcPct val="0"/>
            </a:spcBef>
            <a:spcAft>
              <a:spcPct val="35000"/>
            </a:spcAft>
          </a:pPr>
          <a:r>
            <a:rPr lang="tr-TR" sz="2800" b="1" kern="1200" dirty="0" smtClean="0"/>
            <a:t>Diğer Kanunlar</a:t>
          </a:r>
          <a:endParaRPr lang="tr-TR" sz="2800" b="1" kern="1200" dirty="0"/>
        </a:p>
      </dsp:txBody>
      <dsp:txXfrm>
        <a:off x="4203000" y="0"/>
        <a:ext cx="3941789" cy="833072"/>
      </dsp:txXfrm>
    </dsp:sp>
    <dsp:sp modelId="{129F1309-49CE-4AEE-BC00-9EE660B378D8}">
      <dsp:nvSpPr>
        <dsp:cNvPr id="0" name=""/>
        <dsp:cNvSpPr/>
      </dsp:nvSpPr>
      <dsp:spPr>
        <a:xfrm>
          <a:off x="4203000" y="1682231"/>
          <a:ext cx="289570" cy="289570"/>
        </a:xfrm>
        <a:prstGeom prst="rect">
          <a:avLst/>
        </a:prstGeom>
        <a:solidFill>
          <a:srgbClr val="92D05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97922DC-9864-45E2-9331-9A5E539791BF}">
      <dsp:nvSpPr>
        <dsp:cNvPr id="0" name=""/>
        <dsp:cNvSpPr/>
      </dsp:nvSpPr>
      <dsp:spPr>
        <a:xfrm>
          <a:off x="4478926" y="955665"/>
          <a:ext cx="3665864" cy="6749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tr-TR" altLang="tr-TR" sz="1600" b="1" kern="1200" dirty="0" smtClean="0">
              <a:solidFill>
                <a:srgbClr val="0070C0"/>
              </a:solidFill>
              <a:latin typeface="Times New Roman" pitchFamily="18" charset="0"/>
              <a:cs typeface="Times New Roman" pitchFamily="18" charset="0"/>
            </a:rPr>
            <a:t>5- Genç ve kadın istihdamı ile mesleki belgesi olan sigortalıların istihdamı halinde uygulanan teşvik </a:t>
          </a:r>
          <a:endParaRPr lang="tr-TR" sz="1600" kern="1200" dirty="0"/>
        </a:p>
      </dsp:txBody>
      <dsp:txXfrm>
        <a:off x="4478926" y="955665"/>
        <a:ext cx="3665864" cy="674990"/>
      </dsp:txXfrm>
    </dsp:sp>
    <dsp:sp modelId="{1A174715-7F3F-4DA3-B315-0DC710C978F3}">
      <dsp:nvSpPr>
        <dsp:cNvPr id="0" name=""/>
        <dsp:cNvSpPr/>
      </dsp:nvSpPr>
      <dsp:spPr>
        <a:xfrm>
          <a:off x="4203000" y="2357222"/>
          <a:ext cx="289570" cy="289570"/>
        </a:xfrm>
        <a:prstGeom prst="rect">
          <a:avLst/>
        </a:prstGeom>
        <a:solidFill>
          <a:srgbClr val="92D05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F765D30-E4CA-454F-87E4-44CCDE0403A6}">
      <dsp:nvSpPr>
        <dsp:cNvPr id="0" name=""/>
        <dsp:cNvSpPr/>
      </dsp:nvSpPr>
      <dsp:spPr>
        <a:xfrm>
          <a:off x="4478926" y="1559754"/>
          <a:ext cx="3665864" cy="6749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l" defTabSz="533400">
            <a:lnSpc>
              <a:spcPct val="90000"/>
            </a:lnSpc>
            <a:spcBef>
              <a:spcPct val="0"/>
            </a:spcBef>
            <a:spcAft>
              <a:spcPct val="35000"/>
            </a:spcAft>
          </a:pPr>
          <a:r>
            <a:rPr lang="tr-TR" altLang="tr-TR" sz="1200" b="1" kern="1200" dirty="0" smtClean="0">
              <a:solidFill>
                <a:srgbClr val="0070C0"/>
              </a:solidFill>
              <a:latin typeface="+mn-lt"/>
              <a:cs typeface="Times New Roman" pitchFamily="18" charset="0"/>
            </a:rPr>
            <a:t>6- İşbaşı eğitim programını bitirenlerin istihdamı halinde sağlanan teşvik </a:t>
          </a:r>
          <a:endParaRPr lang="tr-TR" sz="1200" kern="1200" dirty="0">
            <a:latin typeface="+mn-lt"/>
          </a:endParaRPr>
        </a:p>
      </dsp:txBody>
      <dsp:txXfrm>
        <a:off x="4478926" y="1559754"/>
        <a:ext cx="3665864" cy="674990"/>
      </dsp:txXfrm>
    </dsp:sp>
    <dsp:sp modelId="{EBED9A05-46B2-4724-88A3-9771072AE326}">
      <dsp:nvSpPr>
        <dsp:cNvPr id="0" name=""/>
        <dsp:cNvSpPr/>
      </dsp:nvSpPr>
      <dsp:spPr>
        <a:xfrm>
          <a:off x="4203000" y="3032213"/>
          <a:ext cx="289570" cy="289570"/>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876938A-BA6F-4CFD-B999-01FEFA74BB37}">
      <dsp:nvSpPr>
        <dsp:cNvPr id="0" name=""/>
        <dsp:cNvSpPr/>
      </dsp:nvSpPr>
      <dsp:spPr>
        <a:xfrm>
          <a:off x="4478926" y="2232247"/>
          <a:ext cx="3665864" cy="6749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l" defTabSz="533400">
            <a:lnSpc>
              <a:spcPct val="90000"/>
            </a:lnSpc>
            <a:spcBef>
              <a:spcPct val="0"/>
            </a:spcBef>
            <a:spcAft>
              <a:spcPct val="35000"/>
            </a:spcAft>
          </a:pPr>
          <a:r>
            <a:rPr lang="tr-TR" sz="1200" b="1" kern="1200" dirty="0" smtClean="0"/>
            <a:t>7- 1/2/2017 ila 31/12/2017 tarihleri arasında sigortalı  istihdam eden işverenlere uygulanacak  teşvik</a:t>
          </a:r>
          <a:endParaRPr lang="tr-TR" sz="1200" kern="1200" dirty="0"/>
        </a:p>
      </dsp:txBody>
      <dsp:txXfrm>
        <a:off x="4478926" y="2232247"/>
        <a:ext cx="3665864" cy="674990"/>
      </dsp:txXfrm>
    </dsp:sp>
    <dsp:sp modelId="{C34C5337-72A6-4199-8EC6-18C47A1699DC}">
      <dsp:nvSpPr>
        <dsp:cNvPr id="0" name=""/>
        <dsp:cNvSpPr/>
      </dsp:nvSpPr>
      <dsp:spPr>
        <a:xfrm>
          <a:off x="4203000" y="3707203"/>
          <a:ext cx="289570" cy="289570"/>
        </a:xfrm>
        <a:prstGeom prst="rect">
          <a:avLst/>
        </a:prstGeom>
        <a:solidFill>
          <a:srgbClr val="92D05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F534FA6-7C11-40DB-8248-83067FB8CAA1}">
      <dsp:nvSpPr>
        <dsp:cNvPr id="0" name=""/>
        <dsp:cNvSpPr/>
      </dsp:nvSpPr>
      <dsp:spPr>
        <a:xfrm>
          <a:off x="4478926" y="2808311"/>
          <a:ext cx="3665864" cy="6749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tr-TR" altLang="tr-TR" sz="1600" b="1" kern="1200" dirty="0" smtClean="0">
              <a:solidFill>
                <a:srgbClr val="0070C0"/>
              </a:solidFill>
              <a:latin typeface="Times New Roman" pitchFamily="18" charset="0"/>
              <a:cs typeface="Times New Roman" pitchFamily="18" charset="0"/>
            </a:rPr>
            <a:t>8- Engelli sigortalıların istihdamı halinde sağlanan teşvik</a:t>
          </a:r>
          <a:endParaRPr lang="tr-TR" sz="1600" kern="1200" dirty="0"/>
        </a:p>
      </dsp:txBody>
      <dsp:txXfrm>
        <a:off x="4478926" y="2808311"/>
        <a:ext cx="3665864" cy="674990"/>
      </dsp:txXfrm>
    </dsp:sp>
    <dsp:sp modelId="{E6555291-DFC4-42BD-AB92-5DE9260DFA5A}">
      <dsp:nvSpPr>
        <dsp:cNvPr id="0" name=""/>
        <dsp:cNvSpPr/>
      </dsp:nvSpPr>
      <dsp:spPr>
        <a:xfrm>
          <a:off x="4203000" y="4382194"/>
          <a:ext cx="289570" cy="289570"/>
        </a:xfrm>
        <a:prstGeom prst="rect">
          <a:avLst/>
        </a:prstGeom>
        <a:solidFill>
          <a:srgbClr val="92D05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6110449-F019-4F53-A6DC-B96C76B15744}">
      <dsp:nvSpPr>
        <dsp:cNvPr id="0" name=""/>
        <dsp:cNvSpPr/>
      </dsp:nvSpPr>
      <dsp:spPr>
        <a:xfrm>
          <a:off x="4478926" y="3600399"/>
          <a:ext cx="3665864" cy="6749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tr-TR" altLang="tr-TR" sz="1600" b="1" kern="1200" dirty="0" smtClean="0">
              <a:solidFill>
                <a:srgbClr val="0070C0"/>
              </a:solidFill>
              <a:latin typeface="Times New Roman" pitchFamily="18" charset="0"/>
              <a:cs typeface="Times New Roman" pitchFamily="18" charset="0"/>
            </a:rPr>
            <a:t>9-Araştırma ve geliştirme faaliyetlerinin desteklenmesi hakkında teşvik</a:t>
          </a:r>
          <a:endParaRPr lang="tr-TR" sz="1600" kern="1200" dirty="0"/>
        </a:p>
      </dsp:txBody>
      <dsp:txXfrm>
        <a:off x="4478926" y="3600399"/>
        <a:ext cx="3665864" cy="674990"/>
      </dsp:txXfrm>
    </dsp:sp>
    <dsp:sp modelId="{F3179098-87E5-4BCB-8BE2-89F3DA270779}">
      <dsp:nvSpPr>
        <dsp:cNvPr id="0" name=""/>
        <dsp:cNvSpPr/>
      </dsp:nvSpPr>
      <dsp:spPr>
        <a:xfrm>
          <a:off x="4203000" y="5057185"/>
          <a:ext cx="289570" cy="289570"/>
        </a:xfrm>
        <a:prstGeom prst="rect">
          <a:avLst/>
        </a:prstGeom>
        <a:solidFill>
          <a:srgbClr val="92D05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84D1373-BF6A-45E9-8968-85EE2E151557}">
      <dsp:nvSpPr>
        <dsp:cNvPr id="0" name=""/>
        <dsp:cNvSpPr/>
      </dsp:nvSpPr>
      <dsp:spPr>
        <a:xfrm>
          <a:off x="4478926" y="4864475"/>
          <a:ext cx="3665864" cy="6749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r>
            <a:rPr lang="tr-TR" sz="1400" b="1" kern="1200" dirty="0" smtClean="0">
              <a:latin typeface="Times New Roman" panose="02020603050405020304" pitchFamily="18" charset="0"/>
              <a:cs typeface="Times New Roman" panose="02020603050405020304" pitchFamily="18" charset="0"/>
            </a:rPr>
            <a:t>11- </a:t>
          </a:r>
          <a:r>
            <a:rPr lang="tr-TR" sz="1600" b="1" kern="1200" dirty="0" smtClean="0">
              <a:latin typeface="Times New Roman" panose="02020603050405020304" pitchFamily="18" charset="0"/>
              <a:cs typeface="Times New Roman" panose="02020603050405020304" pitchFamily="18" charset="0"/>
            </a:rPr>
            <a:t>İşsizlik ödeneği alan sigortalıların istihdamı halinde sağlanan teşvik</a:t>
          </a:r>
          <a:endParaRPr lang="tr-TR" sz="1600" b="1" kern="1200" dirty="0">
            <a:latin typeface="Times New Roman" panose="02020603050405020304" pitchFamily="18" charset="0"/>
            <a:cs typeface="Times New Roman" panose="02020603050405020304" pitchFamily="18" charset="0"/>
          </a:endParaRPr>
        </a:p>
      </dsp:txBody>
      <dsp:txXfrm>
        <a:off x="4478926" y="4864475"/>
        <a:ext cx="3665864" cy="6749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7CD56B7-B681-495E-B086-5E0FB67D7487}" type="datetimeFigureOut">
              <a:rPr lang="tr-TR"/>
              <a:pPr>
                <a:defRPr/>
              </a:pPr>
              <a:t>27.04.2017</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82B03CA1-86DC-4A55-8FC9-99B82A45DC0A}" type="slidenum">
              <a:rPr lang="tr-TR"/>
              <a:pPr>
                <a:defRPr/>
              </a:pPr>
              <a:t>‹#›</a:t>
            </a:fld>
            <a:endParaRPr lang="tr-TR"/>
          </a:p>
        </p:txBody>
      </p:sp>
    </p:spTree>
    <p:extLst>
      <p:ext uri="{BB962C8B-B14F-4D97-AF65-F5344CB8AC3E}">
        <p14:creationId xmlns:p14="http://schemas.microsoft.com/office/powerpoint/2010/main" val="7548596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0DD813DE-7FA3-4F48-B017-B13B512B29CA}" type="datetimeFigureOut">
              <a:rPr lang="tr-TR"/>
              <a:pPr>
                <a:defRPr/>
              </a:pPr>
              <a:t>27.04.2017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B2E42ECC-B55D-404F-8053-F789354627B5}" type="slidenum">
              <a:rPr lang="tr-TR"/>
              <a:pPr>
                <a:defRPr/>
              </a:pPr>
              <a:t>‹#›</a:t>
            </a:fld>
            <a:endParaRPr lang="tr-TR"/>
          </a:p>
        </p:txBody>
      </p:sp>
    </p:spTree>
    <p:extLst>
      <p:ext uri="{BB962C8B-B14F-4D97-AF65-F5344CB8AC3E}">
        <p14:creationId xmlns:p14="http://schemas.microsoft.com/office/powerpoint/2010/main" val="24232071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a:defRPr/>
            </a:pPr>
            <a:fld id="{B2E42ECC-B55D-404F-8053-F789354627B5}" type="slidenum">
              <a:rPr lang="tr-TR" smtClean="0"/>
              <a:pPr>
                <a:defRPr/>
              </a:pPr>
              <a:t>1</a:t>
            </a:fld>
            <a:endParaRPr lang="tr-TR"/>
          </a:p>
        </p:txBody>
      </p:sp>
    </p:spTree>
    <p:extLst>
      <p:ext uri="{BB962C8B-B14F-4D97-AF65-F5344CB8AC3E}">
        <p14:creationId xmlns:p14="http://schemas.microsoft.com/office/powerpoint/2010/main" val="261976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2_Başlık Slaydı">
    <p:bg>
      <p:bgPr>
        <a:solidFill>
          <a:srgbClr val="FFFFFF"/>
        </a:solidFill>
        <a:effectLst/>
      </p:bgPr>
    </p:bg>
    <p:spTree>
      <p:nvGrpSpPr>
        <p:cNvPr id="1" name=""/>
        <p:cNvGrpSpPr/>
        <p:nvPr/>
      </p:nvGrpSpPr>
      <p:grpSpPr>
        <a:xfrm>
          <a:off x="0" y="0"/>
          <a:ext cx="0" cy="0"/>
          <a:chOff x="0" y="0"/>
          <a:chExt cx="0" cy="0"/>
        </a:xfrm>
      </p:grpSpPr>
      <p:sp>
        <p:nvSpPr>
          <p:cNvPr id="4" name="Freeform 107"/>
          <p:cNvSpPr>
            <a:spLocks/>
          </p:cNvSpPr>
          <p:nvPr userDrawn="1"/>
        </p:nvSpPr>
        <p:spPr bwMode="ltGray">
          <a:xfrm>
            <a:off x="0" y="1792288"/>
            <a:ext cx="9097963" cy="341312"/>
          </a:xfrm>
          <a:custGeom>
            <a:avLst/>
            <a:gdLst>
              <a:gd name="T0" fmla="*/ 0 w 5731"/>
              <a:gd name="T1" fmla="*/ 0 h 808"/>
              <a:gd name="T2" fmla="*/ 2147483647 w 5731"/>
              <a:gd name="T3" fmla="*/ 2147483647 h 808"/>
              <a:gd name="T4" fmla="*/ 2147483647 w 5731"/>
              <a:gd name="T5" fmla="*/ 2147483647 h 808"/>
              <a:gd name="T6" fmla="*/ 2147483647 w 5731"/>
              <a:gd name="T7" fmla="*/ 2147483647 h 808"/>
              <a:gd name="T8" fmla="*/ 2147483647 w 5731"/>
              <a:gd name="T9" fmla="*/ 2147483647 h 808"/>
              <a:gd name="T10" fmla="*/ 2147483647 w 5731"/>
              <a:gd name="T11" fmla="*/ 2147483647 h 808"/>
              <a:gd name="T12" fmla="*/ 0 w 5731"/>
              <a:gd name="T13" fmla="*/ 0 h 8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31" h="808">
                <a:moveTo>
                  <a:pt x="0" y="0"/>
                </a:moveTo>
                <a:lnTo>
                  <a:pt x="19" y="279"/>
                </a:lnTo>
                <a:cubicBezTo>
                  <a:pt x="321" y="399"/>
                  <a:pt x="1170" y="671"/>
                  <a:pt x="1824" y="739"/>
                </a:cubicBezTo>
                <a:cubicBezTo>
                  <a:pt x="2478" y="808"/>
                  <a:pt x="3295" y="769"/>
                  <a:pt x="3946" y="695"/>
                </a:cubicBezTo>
                <a:cubicBezTo>
                  <a:pt x="4597" y="621"/>
                  <a:pt x="5435" y="387"/>
                  <a:pt x="5731" y="297"/>
                </a:cubicBezTo>
                <a:lnTo>
                  <a:pt x="5722" y="153"/>
                </a:lnTo>
                <a:lnTo>
                  <a:pt x="0" y="0"/>
                </a:lnTo>
                <a:close/>
              </a:path>
            </a:pathLst>
          </a:custGeom>
          <a:solidFill>
            <a:schemeClr val="bg1"/>
          </a:solidFill>
          <a:ln>
            <a:noFill/>
          </a:ln>
          <a:extLst/>
        </p:spPr>
        <p:txBody>
          <a:bodyPr/>
          <a:lstStyle/>
          <a:p>
            <a:pPr>
              <a:defRPr/>
            </a:pPr>
            <a:endParaRPr lang="tr-TR">
              <a:solidFill>
                <a:srgbClr val="046CA6"/>
              </a:solidFill>
            </a:endParaRPr>
          </a:p>
        </p:txBody>
      </p:sp>
      <p:grpSp>
        <p:nvGrpSpPr>
          <p:cNvPr id="5" name="Group 89"/>
          <p:cNvGrpSpPr>
            <a:grpSpLocks/>
          </p:cNvGrpSpPr>
          <p:nvPr userDrawn="1"/>
        </p:nvGrpSpPr>
        <p:grpSpPr bwMode="auto">
          <a:xfrm>
            <a:off x="0" y="0"/>
            <a:ext cx="9144000" cy="2089150"/>
            <a:chOff x="0" y="0"/>
            <a:chExt cx="5760" cy="1316"/>
          </a:xfrm>
        </p:grpSpPr>
        <p:grpSp>
          <p:nvGrpSpPr>
            <p:cNvPr id="6" name="Group 90"/>
            <p:cNvGrpSpPr>
              <a:grpSpLocks/>
            </p:cNvGrpSpPr>
            <p:nvPr userDrawn="1"/>
          </p:nvGrpSpPr>
          <p:grpSpPr bwMode="auto">
            <a:xfrm flipV="1">
              <a:off x="18" y="0"/>
              <a:ext cx="5742" cy="1128"/>
              <a:chOff x="0" y="2640"/>
              <a:chExt cx="5760" cy="1680"/>
            </a:xfrm>
          </p:grpSpPr>
          <p:sp>
            <p:nvSpPr>
              <p:cNvPr id="8" name="Rectangle 91"/>
              <p:cNvSpPr>
                <a:spLocks noChangeArrowheads="1"/>
              </p:cNvSpPr>
              <p:nvPr userDrawn="1"/>
            </p:nvSpPr>
            <p:spPr bwMode="ltGray">
              <a:xfrm>
                <a:off x="0" y="2640"/>
                <a:ext cx="5760" cy="1680"/>
              </a:xfrm>
              <a:prstGeom prst="rect">
                <a:avLst/>
              </a:prstGeom>
              <a:solidFill>
                <a:schemeClr val="tx1"/>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sp>
            <p:nvSpPr>
              <p:cNvPr id="9" name="Rectangle 92"/>
              <p:cNvSpPr>
                <a:spLocks noChangeArrowheads="1"/>
              </p:cNvSpPr>
              <p:nvPr userDrawn="1"/>
            </p:nvSpPr>
            <p:spPr bwMode="ltGray">
              <a:xfrm>
                <a:off x="0" y="2640"/>
                <a:ext cx="5760" cy="95"/>
              </a:xfrm>
              <a:prstGeom prst="rect">
                <a:avLst/>
              </a:prstGeom>
              <a:solidFill>
                <a:schemeClr val="tx1"/>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grpSp>
        <p:sp>
          <p:nvSpPr>
            <p:cNvPr id="7" name="Freeform 93"/>
            <p:cNvSpPr>
              <a:spLocks/>
            </p:cNvSpPr>
            <p:nvPr userDrawn="1"/>
          </p:nvSpPr>
          <p:spPr bwMode="ltGray">
            <a:xfrm>
              <a:off x="0" y="1092"/>
              <a:ext cx="5731" cy="224"/>
            </a:xfrm>
            <a:custGeom>
              <a:avLst/>
              <a:gdLst>
                <a:gd name="T0" fmla="*/ 0 w 5731"/>
                <a:gd name="T1" fmla="*/ 0 h 842"/>
                <a:gd name="T2" fmla="*/ 26 w 5731"/>
                <a:gd name="T3" fmla="*/ 0 h 842"/>
                <a:gd name="T4" fmla="*/ 1795 w 5731"/>
                <a:gd name="T5" fmla="*/ 0 h 842"/>
                <a:gd name="T6" fmla="*/ 3821 w 5731"/>
                <a:gd name="T7" fmla="*/ 0 h 842"/>
                <a:gd name="T8" fmla="*/ 5731 w 5731"/>
                <a:gd name="T9" fmla="*/ 0 h 842"/>
                <a:gd name="T10" fmla="*/ 5693 w 5731"/>
                <a:gd name="T11" fmla="*/ 0 h 842"/>
                <a:gd name="T12" fmla="*/ 0 w 5731"/>
                <a:gd name="T13" fmla="*/ 0 h 8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31" h="842">
                  <a:moveTo>
                    <a:pt x="0" y="36"/>
                  </a:moveTo>
                  <a:lnTo>
                    <a:pt x="26" y="315"/>
                  </a:lnTo>
                  <a:cubicBezTo>
                    <a:pt x="325" y="438"/>
                    <a:pt x="1163" y="700"/>
                    <a:pt x="1795" y="771"/>
                  </a:cubicBezTo>
                  <a:cubicBezTo>
                    <a:pt x="2427" y="842"/>
                    <a:pt x="3165" y="817"/>
                    <a:pt x="3821" y="742"/>
                  </a:cubicBezTo>
                  <a:cubicBezTo>
                    <a:pt x="4477" y="667"/>
                    <a:pt x="5419" y="444"/>
                    <a:pt x="5731" y="320"/>
                  </a:cubicBezTo>
                  <a:lnTo>
                    <a:pt x="5693" y="0"/>
                  </a:lnTo>
                  <a:lnTo>
                    <a:pt x="0" y="36"/>
                  </a:lnTo>
                  <a:close/>
                </a:path>
              </a:pathLst>
            </a:custGeom>
            <a:solidFill>
              <a:schemeClr val="tx1"/>
            </a:solidFill>
            <a:ln>
              <a:noFill/>
            </a:ln>
            <a:extLst/>
          </p:spPr>
          <p:txBody>
            <a:bodyPr/>
            <a:lstStyle/>
            <a:p>
              <a:pPr>
                <a:defRPr/>
              </a:pPr>
              <a:endParaRPr lang="tr-TR">
                <a:solidFill>
                  <a:srgbClr val="046CA6"/>
                </a:solidFill>
              </a:endParaRPr>
            </a:p>
          </p:txBody>
        </p:sp>
      </p:grpSp>
      <p:grpSp>
        <p:nvGrpSpPr>
          <p:cNvPr id="10" name="Group 94"/>
          <p:cNvGrpSpPr>
            <a:grpSpLocks/>
          </p:cNvGrpSpPr>
          <p:nvPr userDrawn="1"/>
        </p:nvGrpSpPr>
        <p:grpSpPr bwMode="auto">
          <a:xfrm>
            <a:off x="0" y="4689475"/>
            <a:ext cx="9144000" cy="2168525"/>
            <a:chOff x="0" y="2908"/>
            <a:chExt cx="5760" cy="1412"/>
          </a:xfrm>
        </p:grpSpPr>
        <p:grpSp>
          <p:nvGrpSpPr>
            <p:cNvPr id="11" name="Group 95"/>
            <p:cNvGrpSpPr>
              <a:grpSpLocks/>
            </p:cNvGrpSpPr>
            <p:nvPr/>
          </p:nvGrpSpPr>
          <p:grpSpPr bwMode="auto">
            <a:xfrm>
              <a:off x="18" y="3135"/>
              <a:ext cx="5742" cy="1178"/>
              <a:chOff x="0" y="2647"/>
              <a:chExt cx="5760" cy="1673"/>
            </a:xfrm>
          </p:grpSpPr>
          <p:sp>
            <p:nvSpPr>
              <p:cNvPr id="15" name="Rectangle 96"/>
              <p:cNvSpPr>
                <a:spLocks noChangeArrowheads="1"/>
              </p:cNvSpPr>
              <p:nvPr userDrawn="1"/>
            </p:nvSpPr>
            <p:spPr bwMode="ltGray">
              <a:xfrm>
                <a:off x="0" y="2647"/>
                <a:ext cx="5760" cy="1673"/>
              </a:xfrm>
              <a:prstGeom prst="rect">
                <a:avLst/>
              </a:prstGeom>
              <a:solidFill>
                <a:schemeClr val="accent1"/>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sp>
            <p:nvSpPr>
              <p:cNvPr id="16" name="Rectangle 97"/>
              <p:cNvSpPr>
                <a:spLocks noChangeArrowheads="1"/>
              </p:cNvSpPr>
              <p:nvPr userDrawn="1"/>
            </p:nvSpPr>
            <p:spPr bwMode="ltGray">
              <a:xfrm>
                <a:off x="0" y="2647"/>
                <a:ext cx="5760" cy="95"/>
              </a:xfrm>
              <a:prstGeom prst="rect">
                <a:avLst/>
              </a:prstGeom>
              <a:solidFill>
                <a:schemeClr val="accent1"/>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grpSp>
        <p:grpSp>
          <p:nvGrpSpPr>
            <p:cNvPr id="12" name="Group 98"/>
            <p:cNvGrpSpPr>
              <a:grpSpLocks/>
            </p:cNvGrpSpPr>
            <p:nvPr/>
          </p:nvGrpSpPr>
          <p:grpSpPr bwMode="auto">
            <a:xfrm>
              <a:off x="0" y="2902"/>
              <a:ext cx="5731" cy="264"/>
              <a:chOff x="0" y="2702"/>
              <a:chExt cx="5731" cy="426"/>
            </a:xfrm>
          </p:grpSpPr>
          <p:sp>
            <p:nvSpPr>
              <p:cNvPr id="13" name="Freeform 99"/>
              <p:cNvSpPr>
                <a:spLocks/>
              </p:cNvSpPr>
              <p:nvPr/>
            </p:nvSpPr>
            <p:spPr bwMode="ltGray">
              <a:xfrm flipV="1">
                <a:off x="0" y="2702"/>
                <a:ext cx="5731" cy="365"/>
              </a:xfrm>
              <a:custGeom>
                <a:avLst/>
                <a:gdLst>
                  <a:gd name="T0" fmla="*/ 0 w 5731"/>
                  <a:gd name="T1" fmla="*/ 0 h 808"/>
                  <a:gd name="T2" fmla="*/ 19 w 5731"/>
                  <a:gd name="T3" fmla="*/ 0 h 808"/>
                  <a:gd name="T4" fmla="*/ 1824 w 5731"/>
                  <a:gd name="T5" fmla="*/ 0 h 808"/>
                  <a:gd name="T6" fmla="*/ 3946 w 5731"/>
                  <a:gd name="T7" fmla="*/ 0 h 808"/>
                  <a:gd name="T8" fmla="*/ 5731 w 5731"/>
                  <a:gd name="T9" fmla="*/ 0 h 808"/>
                  <a:gd name="T10" fmla="*/ 5722 w 5731"/>
                  <a:gd name="T11" fmla="*/ 0 h 808"/>
                  <a:gd name="T12" fmla="*/ 0 w 5731"/>
                  <a:gd name="T13" fmla="*/ 0 h 8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31" h="808">
                    <a:moveTo>
                      <a:pt x="0" y="0"/>
                    </a:moveTo>
                    <a:lnTo>
                      <a:pt x="19" y="279"/>
                    </a:lnTo>
                    <a:cubicBezTo>
                      <a:pt x="321" y="399"/>
                      <a:pt x="1170" y="671"/>
                      <a:pt x="1824" y="739"/>
                    </a:cubicBezTo>
                    <a:cubicBezTo>
                      <a:pt x="2478" y="808"/>
                      <a:pt x="3295" y="769"/>
                      <a:pt x="3946" y="695"/>
                    </a:cubicBezTo>
                    <a:cubicBezTo>
                      <a:pt x="4597" y="621"/>
                      <a:pt x="5435" y="387"/>
                      <a:pt x="5731" y="297"/>
                    </a:cubicBezTo>
                    <a:lnTo>
                      <a:pt x="5722" y="153"/>
                    </a:lnTo>
                    <a:lnTo>
                      <a:pt x="0" y="0"/>
                    </a:lnTo>
                    <a:close/>
                  </a:path>
                </a:pathLst>
              </a:custGeom>
              <a:solidFill>
                <a:schemeClr val="bg1"/>
              </a:solidFill>
              <a:ln>
                <a:noFill/>
              </a:ln>
              <a:extLst/>
            </p:spPr>
            <p:txBody>
              <a:bodyPr/>
              <a:lstStyle/>
              <a:p>
                <a:pPr>
                  <a:defRPr/>
                </a:pPr>
                <a:endParaRPr lang="tr-TR">
                  <a:solidFill>
                    <a:srgbClr val="046CA6"/>
                  </a:solidFill>
                </a:endParaRPr>
              </a:p>
            </p:txBody>
          </p:sp>
          <p:sp>
            <p:nvSpPr>
              <p:cNvPr id="14" name="Freeform 100"/>
              <p:cNvSpPr>
                <a:spLocks/>
              </p:cNvSpPr>
              <p:nvPr/>
            </p:nvSpPr>
            <p:spPr bwMode="ltGray">
              <a:xfrm flipV="1">
                <a:off x="0" y="2748"/>
                <a:ext cx="5731" cy="380"/>
              </a:xfrm>
              <a:custGeom>
                <a:avLst/>
                <a:gdLst>
                  <a:gd name="T0" fmla="*/ 0 w 5731"/>
                  <a:gd name="T1" fmla="*/ 0 h 842"/>
                  <a:gd name="T2" fmla="*/ 26 w 5731"/>
                  <a:gd name="T3" fmla="*/ 0 h 842"/>
                  <a:gd name="T4" fmla="*/ 1795 w 5731"/>
                  <a:gd name="T5" fmla="*/ 0 h 842"/>
                  <a:gd name="T6" fmla="*/ 3821 w 5731"/>
                  <a:gd name="T7" fmla="*/ 0 h 842"/>
                  <a:gd name="T8" fmla="*/ 5731 w 5731"/>
                  <a:gd name="T9" fmla="*/ 0 h 842"/>
                  <a:gd name="T10" fmla="*/ 5693 w 5731"/>
                  <a:gd name="T11" fmla="*/ 0 h 842"/>
                  <a:gd name="T12" fmla="*/ 0 w 5731"/>
                  <a:gd name="T13" fmla="*/ 0 h 8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31" h="842">
                    <a:moveTo>
                      <a:pt x="0" y="36"/>
                    </a:moveTo>
                    <a:lnTo>
                      <a:pt x="26" y="315"/>
                    </a:lnTo>
                    <a:cubicBezTo>
                      <a:pt x="325" y="438"/>
                      <a:pt x="1163" y="700"/>
                      <a:pt x="1795" y="771"/>
                    </a:cubicBezTo>
                    <a:cubicBezTo>
                      <a:pt x="2427" y="842"/>
                      <a:pt x="3165" y="817"/>
                      <a:pt x="3821" y="742"/>
                    </a:cubicBezTo>
                    <a:cubicBezTo>
                      <a:pt x="4477" y="667"/>
                      <a:pt x="5419" y="444"/>
                      <a:pt x="5731" y="320"/>
                    </a:cubicBezTo>
                    <a:lnTo>
                      <a:pt x="5693" y="0"/>
                    </a:lnTo>
                    <a:lnTo>
                      <a:pt x="0" y="36"/>
                    </a:lnTo>
                    <a:close/>
                  </a:path>
                </a:pathLst>
              </a:custGeom>
              <a:solidFill>
                <a:schemeClr val="accent1"/>
              </a:solidFill>
              <a:ln>
                <a:noFill/>
              </a:ln>
              <a:extLst/>
            </p:spPr>
            <p:txBody>
              <a:bodyPr/>
              <a:lstStyle/>
              <a:p>
                <a:pPr>
                  <a:defRPr/>
                </a:pPr>
                <a:endParaRPr lang="tr-TR">
                  <a:solidFill>
                    <a:srgbClr val="046CA6"/>
                  </a:solidFill>
                </a:endParaRPr>
              </a:p>
            </p:txBody>
          </p:sp>
        </p:grpSp>
      </p:grpSp>
      <p:grpSp>
        <p:nvGrpSpPr>
          <p:cNvPr id="17" name="Group 101"/>
          <p:cNvGrpSpPr>
            <a:grpSpLocks/>
          </p:cNvGrpSpPr>
          <p:nvPr userDrawn="1"/>
        </p:nvGrpSpPr>
        <p:grpSpPr bwMode="auto">
          <a:xfrm>
            <a:off x="0" y="0"/>
            <a:ext cx="9144000" cy="6867525"/>
            <a:chOff x="0" y="0"/>
            <a:chExt cx="5760" cy="4326"/>
          </a:xfrm>
        </p:grpSpPr>
        <p:sp>
          <p:nvSpPr>
            <p:cNvPr id="18" name="AutoShape 102"/>
            <p:cNvSpPr>
              <a:spLocks noChangeArrowheads="1"/>
            </p:cNvSpPr>
            <p:nvPr/>
          </p:nvSpPr>
          <p:spPr bwMode="white">
            <a:xfrm>
              <a:off x="27" y="24"/>
              <a:ext cx="5709" cy="4272"/>
            </a:xfrm>
            <a:prstGeom prst="roundRect">
              <a:avLst>
                <a:gd name="adj" fmla="val 6227"/>
              </a:avLst>
            </a:prstGeom>
            <a:noFill/>
            <a:ln w="76200">
              <a:solidFill>
                <a:schemeClr val="bg1"/>
              </a:solidFill>
              <a:round/>
              <a:headEnd/>
              <a:tailEnd/>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sp>
          <p:nvSpPr>
            <p:cNvPr id="19" name="Freeform 103"/>
            <p:cNvSpPr>
              <a:spLocks/>
            </p:cNvSpPr>
            <p:nvPr/>
          </p:nvSpPr>
          <p:spPr bwMode="white">
            <a:xfrm>
              <a:off x="3" y="0"/>
              <a:ext cx="288" cy="288"/>
            </a:xfrm>
            <a:custGeom>
              <a:avLst/>
              <a:gdLst>
                <a:gd name="T0" fmla="*/ 0 w 336"/>
                <a:gd name="T1" fmla="*/ 2 h 384"/>
                <a:gd name="T2" fmla="*/ 0 w 336"/>
                <a:gd name="T3" fmla="*/ 2 h 384"/>
                <a:gd name="T4" fmla="*/ 3 w 336"/>
                <a:gd name="T5" fmla="*/ 2 h 384"/>
                <a:gd name="T6" fmla="*/ 3 w 336"/>
                <a:gd name="T7" fmla="*/ 2 h 384"/>
                <a:gd name="T8" fmla="*/ 3 w 336"/>
                <a:gd name="T9" fmla="*/ 0 h 384"/>
                <a:gd name="T10" fmla="*/ 0 w 336"/>
                <a:gd name="T11" fmla="*/ 0 h 38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6" h="384">
                  <a:moveTo>
                    <a:pt x="0" y="48"/>
                  </a:moveTo>
                  <a:lnTo>
                    <a:pt x="0" y="384"/>
                  </a:lnTo>
                  <a:lnTo>
                    <a:pt x="96" y="192"/>
                  </a:lnTo>
                  <a:lnTo>
                    <a:pt x="192" y="48"/>
                  </a:lnTo>
                  <a:lnTo>
                    <a:pt x="336" y="0"/>
                  </a:lnTo>
                  <a:lnTo>
                    <a:pt x="0" y="0"/>
                  </a:lnTo>
                </a:path>
              </a:pathLst>
            </a:custGeom>
            <a:solidFill>
              <a:schemeClr val="bg1"/>
            </a:solidFill>
            <a:ln>
              <a:noFill/>
            </a:ln>
            <a:extLst/>
          </p:spPr>
          <p:txBody>
            <a:bodyPr/>
            <a:lstStyle/>
            <a:p>
              <a:pPr>
                <a:defRPr/>
              </a:pPr>
              <a:endParaRPr lang="tr-TR">
                <a:solidFill>
                  <a:srgbClr val="046CA6"/>
                </a:solidFill>
              </a:endParaRPr>
            </a:p>
          </p:txBody>
        </p:sp>
        <p:sp>
          <p:nvSpPr>
            <p:cNvPr id="20" name="Freeform 104"/>
            <p:cNvSpPr>
              <a:spLocks/>
            </p:cNvSpPr>
            <p:nvPr/>
          </p:nvSpPr>
          <p:spPr bwMode="white">
            <a:xfrm rot="-5408600">
              <a:off x="-47" y="4030"/>
              <a:ext cx="336" cy="242"/>
            </a:xfrm>
            <a:custGeom>
              <a:avLst/>
              <a:gdLst>
                <a:gd name="T0" fmla="*/ 0 w 336"/>
                <a:gd name="T1" fmla="*/ 1 h 384"/>
                <a:gd name="T2" fmla="*/ 0 w 336"/>
                <a:gd name="T3" fmla="*/ 1 h 384"/>
                <a:gd name="T4" fmla="*/ 96 w 336"/>
                <a:gd name="T5" fmla="*/ 1 h 384"/>
                <a:gd name="T6" fmla="*/ 192 w 336"/>
                <a:gd name="T7" fmla="*/ 1 h 384"/>
                <a:gd name="T8" fmla="*/ 336 w 336"/>
                <a:gd name="T9" fmla="*/ 0 h 384"/>
                <a:gd name="T10" fmla="*/ 0 w 336"/>
                <a:gd name="T11" fmla="*/ 0 h 38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6" h="384">
                  <a:moveTo>
                    <a:pt x="0" y="48"/>
                  </a:moveTo>
                  <a:lnTo>
                    <a:pt x="0" y="384"/>
                  </a:lnTo>
                  <a:lnTo>
                    <a:pt x="96" y="192"/>
                  </a:lnTo>
                  <a:lnTo>
                    <a:pt x="192" y="48"/>
                  </a:lnTo>
                  <a:lnTo>
                    <a:pt x="336" y="0"/>
                  </a:lnTo>
                  <a:lnTo>
                    <a:pt x="0" y="0"/>
                  </a:lnTo>
                </a:path>
              </a:pathLst>
            </a:custGeom>
            <a:solidFill>
              <a:schemeClr val="bg1"/>
            </a:solidFill>
            <a:ln>
              <a:noFill/>
            </a:ln>
            <a:extLst/>
          </p:spPr>
          <p:txBody>
            <a:bodyPr/>
            <a:lstStyle/>
            <a:p>
              <a:pPr>
                <a:defRPr/>
              </a:pPr>
              <a:endParaRPr lang="tr-TR">
                <a:solidFill>
                  <a:srgbClr val="046CA6"/>
                </a:solidFill>
              </a:endParaRPr>
            </a:p>
          </p:txBody>
        </p:sp>
        <p:sp>
          <p:nvSpPr>
            <p:cNvPr id="21" name="Freeform 105"/>
            <p:cNvSpPr>
              <a:spLocks/>
            </p:cNvSpPr>
            <p:nvPr/>
          </p:nvSpPr>
          <p:spPr bwMode="white">
            <a:xfrm>
              <a:off x="5520" y="3978"/>
              <a:ext cx="240" cy="348"/>
            </a:xfrm>
            <a:custGeom>
              <a:avLst/>
              <a:gdLst>
                <a:gd name="T0" fmla="*/ 115 w 246"/>
                <a:gd name="T1" fmla="*/ 0 h 348"/>
                <a:gd name="T2" fmla="*/ 77 w 246"/>
                <a:gd name="T3" fmla="*/ 196 h 348"/>
                <a:gd name="T4" fmla="*/ 41 w 246"/>
                <a:gd name="T5" fmla="*/ 282 h 348"/>
                <a:gd name="T6" fmla="*/ 0 w 246"/>
                <a:gd name="T7" fmla="*/ 342 h 348"/>
                <a:gd name="T8" fmla="*/ 115 w 246"/>
                <a:gd name="T9" fmla="*/ 348 h 3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6" h="348">
                  <a:moveTo>
                    <a:pt x="246" y="0"/>
                  </a:moveTo>
                  <a:lnTo>
                    <a:pt x="164" y="196"/>
                  </a:lnTo>
                  <a:lnTo>
                    <a:pt x="84" y="282"/>
                  </a:lnTo>
                  <a:lnTo>
                    <a:pt x="0" y="342"/>
                  </a:lnTo>
                  <a:lnTo>
                    <a:pt x="246" y="348"/>
                  </a:lnTo>
                </a:path>
              </a:pathLst>
            </a:custGeom>
            <a:solidFill>
              <a:schemeClr val="bg1"/>
            </a:solidFill>
            <a:ln>
              <a:noFill/>
            </a:ln>
            <a:extLst/>
          </p:spPr>
          <p:txBody>
            <a:bodyPr/>
            <a:lstStyle/>
            <a:p>
              <a:pPr>
                <a:defRPr/>
              </a:pPr>
              <a:endParaRPr lang="tr-TR">
                <a:solidFill>
                  <a:srgbClr val="046CA6"/>
                </a:solidFill>
              </a:endParaRPr>
            </a:p>
          </p:txBody>
        </p:sp>
        <p:sp>
          <p:nvSpPr>
            <p:cNvPr id="22" name="Freeform 106"/>
            <p:cNvSpPr>
              <a:spLocks/>
            </p:cNvSpPr>
            <p:nvPr/>
          </p:nvSpPr>
          <p:spPr bwMode="white">
            <a:xfrm rot="5400000">
              <a:off x="5472" y="0"/>
              <a:ext cx="288" cy="288"/>
            </a:xfrm>
            <a:custGeom>
              <a:avLst/>
              <a:gdLst>
                <a:gd name="T0" fmla="*/ 0 w 336"/>
                <a:gd name="T1" fmla="*/ 2 h 384"/>
                <a:gd name="T2" fmla="*/ 0 w 336"/>
                <a:gd name="T3" fmla="*/ 2 h 384"/>
                <a:gd name="T4" fmla="*/ 3 w 336"/>
                <a:gd name="T5" fmla="*/ 2 h 384"/>
                <a:gd name="T6" fmla="*/ 3 w 336"/>
                <a:gd name="T7" fmla="*/ 2 h 384"/>
                <a:gd name="T8" fmla="*/ 3 w 336"/>
                <a:gd name="T9" fmla="*/ 0 h 384"/>
                <a:gd name="T10" fmla="*/ 0 w 336"/>
                <a:gd name="T11" fmla="*/ 0 h 38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6" h="384">
                  <a:moveTo>
                    <a:pt x="0" y="48"/>
                  </a:moveTo>
                  <a:lnTo>
                    <a:pt x="0" y="384"/>
                  </a:lnTo>
                  <a:lnTo>
                    <a:pt x="96" y="192"/>
                  </a:lnTo>
                  <a:lnTo>
                    <a:pt x="192" y="48"/>
                  </a:lnTo>
                  <a:lnTo>
                    <a:pt x="336" y="0"/>
                  </a:lnTo>
                  <a:lnTo>
                    <a:pt x="0" y="0"/>
                  </a:lnTo>
                </a:path>
              </a:pathLst>
            </a:custGeom>
            <a:solidFill>
              <a:schemeClr val="bg1"/>
            </a:solidFill>
            <a:ln>
              <a:noFill/>
            </a:ln>
            <a:extLst/>
          </p:spPr>
          <p:txBody>
            <a:bodyPr/>
            <a:lstStyle/>
            <a:p>
              <a:pPr>
                <a:defRPr/>
              </a:pPr>
              <a:endParaRPr lang="tr-TR">
                <a:solidFill>
                  <a:srgbClr val="046CA6"/>
                </a:solidFill>
              </a:endParaRPr>
            </a:p>
          </p:txBody>
        </p:sp>
      </p:grpSp>
      <p:pic>
        <p:nvPicPr>
          <p:cNvPr id="23" name="22 Resim" descr="bina.png"/>
          <p:cNvPicPr>
            <a:picLocks noChangeAspect="1"/>
          </p:cNvPicPr>
          <p:nvPr userDrawn="1"/>
        </p:nvPicPr>
        <p:blipFill>
          <a:blip r:embed="rId2" cstate="print"/>
          <a:stretch>
            <a:fillRect/>
          </a:stretch>
        </p:blipFill>
        <p:spPr>
          <a:xfrm>
            <a:off x="2285984" y="2143116"/>
            <a:ext cx="4670961" cy="2511482"/>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24" name="32 Resim" descr="q1.png"/>
          <p:cNvPicPr>
            <a:picLocks noChangeAspect="1"/>
          </p:cNvPicPr>
          <p:nvPr userDrawn="1"/>
        </p:nvPicPr>
        <p:blipFill>
          <a:blip r:embed="rId3"/>
          <a:srcRect/>
          <a:stretch>
            <a:fillRect/>
          </a:stretch>
        </p:blipFill>
        <p:spPr bwMode="auto">
          <a:xfrm>
            <a:off x="0" y="214313"/>
            <a:ext cx="2430463" cy="1452562"/>
          </a:xfrm>
          <a:prstGeom prst="rect">
            <a:avLst/>
          </a:prstGeom>
          <a:noFill/>
          <a:ln w="9525">
            <a:noFill/>
            <a:miter lim="800000"/>
            <a:headEnd/>
            <a:tailEnd/>
          </a:ln>
        </p:spPr>
      </p:pic>
      <p:sp>
        <p:nvSpPr>
          <p:cNvPr id="3074" name="Rectangle 2"/>
          <p:cNvSpPr>
            <a:spLocks noGrp="1" noChangeArrowheads="1"/>
          </p:cNvSpPr>
          <p:nvPr>
            <p:ph type="ctrTitle"/>
          </p:nvPr>
        </p:nvSpPr>
        <p:spPr>
          <a:xfrm>
            <a:off x="2786050" y="142852"/>
            <a:ext cx="6000792" cy="1714512"/>
          </a:xfrm>
        </p:spPr>
        <p:txBody>
          <a:bodyPr/>
          <a:lstStyle>
            <a:lvl1pPr algn="l">
              <a:defRPr sz="4000" b="1" baseline="0"/>
            </a:lvl1pPr>
          </a:lstStyle>
          <a:p>
            <a:r>
              <a:rPr lang="tr-TR" smtClean="0"/>
              <a:t>Asıl başlık stili için tıklatın</a:t>
            </a:r>
            <a:endParaRPr lang="en-US" dirty="0"/>
          </a:p>
        </p:txBody>
      </p:sp>
      <p:sp>
        <p:nvSpPr>
          <p:cNvPr id="3075" name="Rectangle 3"/>
          <p:cNvSpPr>
            <a:spLocks noGrp="1" noChangeArrowheads="1"/>
          </p:cNvSpPr>
          <p:nvPr>
            <p:ph type="subTitle" idx="1"/>
          </p:nvPr>
        </p:nvSpPr>
        <p:spPr bwMode="white">
          <a:xfrm>
            <a:off x="214282" y="5000636"/>
            <a:ext cx="8643998" cy="1643074"/>
          </a:xfrm>
          <a:prstGeom prst="rect">
            <a:avLst/>
          </a:prstGeom>
        </p:spPr>
        <p:txBody>
          <a:bodyPr/>
          <a:lstStyle>
            <a:lvl1pPr marL="0" indent="0" algn="ctr">
              <a:buFont typeface="Wingdings" pitchFamily="2" charset="2"/>
              <a:buNone/>
              <a:defRPr sz="2400" b="0" baseline="0">
                <a:solidFill>
                  <a:schemeClr val="bg1"/>
                </a:solidFill>
              </a:defRPr>
            </a:lvl1pPr>
          </a:lstStyle>
          <a:p>
            <a:r>
              <a:rPr lang="tr-TR" smtClean="0"/>
              <a:t>Asıl alt başlık stilini düzenlemek için tıklatın</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3_Başlık Slaydı">
    <p:bg>
      <p:bgPr>
        <a:solidFill>
          <a:srgbClr val="FFFFFF"/>
        </a:solidFill>
        <a:effectLst/>
      </p:bgPr>
    </p:bg>
    <p:spTree>
      <p:nvGrpSpPr>
        <p:cNvPr id="1" name=""/>
        <p:cNvGrpSpPr/>
        <p:nvPr/>
      </p:nvGrpSpPr>
      <p:grpSpPr>
        <a:xfrm>
          <a:off x="0" y="0"/>
          <a:ext cx="0" cy="0"/>
          <a:chOff x="0" y="0"/>
          <a:chExt cx="0" cy="0"/>
        </a:xfrm>
      </p:grpSpPr>
      <p:grpSp>
        <p:nvGrpSpPr>
          <p:cNvPr id="5" name="Group 89"/>
          <p:cNvGrpSpPr>
            <a:grpSpLocks/>
          </p:cNvGrpSpPr>
          <p:nvPr userDrawn="1"/>
        </p:nvGrpSpPr>
        <p:grpSpPr bwMode="auto">
          <a:xfrm>
            <a:off x="0" y="0"/>
            <a:ext cx="9144000" cy="1428750"/>
            <a:chOff x="0" y="0"/>
            <a:chExt cx="5760" cy="1316"/>
          </a:xfrm>
        </p:grpSpPr>
        <p:grpSp>
          <p:nvGrpSpPr>
            <p:cNvPr id="6" name="Group 90"/>
            <p:cNvGrpSpPr>
              <a:grpSpLocks/>
            </p:cNvGrpSpPr>
            <p:nvPr userDrawn="1"/>
          </p:nvGrpSpPr>
          <p:grpSpPr bwMode="auto">
            <a:xfrm flipV="1">
              <a:off x="18" y="2"/>
              <a:ext cx="5742" cy="1126"/>
              <a:chOff x="0" y="2641"/>
              <a:chExt cx="5760" cy="1677"/>
            </a:xfrm>
          </p:grpSpPr>
          <p:sp>
            <p:nvSpPr>
              <p:cNvPr id="8" name="Rectangle 91"/>
              <p:cNvSpPr>
                <a:spLocks noChangeArrowheads="1"/>
              </p:cNvSpPr>
              <p:nvPr userDrawn="1"/>
            </p:nvSpPr>
            <p:spPr bwMode="ltGray">
              <a:xfrm>
                <a:off x="0" y="2641"/>
                <a:ext cx="5760" cy="1677"/>
              </a:xfrm>
              <a:prstGeom prst="rect">
                <a:avLst/>
              </a:prstGeom>
              <a:solidFill>
                <a:schemeClr val="tx1"/>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sp>
            <p:nvSpPr>
              <p:cNvPr id="9" name="Rectangle 92"/>
              <p:cNvSpPr>
                <a:spLocks noChangeArrowheads="1"/>
              </p:cNvSpPr>
              <p:nvPr userDrawn="1"/>
            </p:nvSpPr>
            <p:spPr bwMode="ltGray">
              <a:xfrm>
                <a:off x="0" y="2641"/>
                <a:ext cx="5760" cy="96"/>
              </a:xfrm>
              <a:prstGeom prst="rect">
                <a:avLst/>
              </a:prstGeom>
              <a:solidFill>
                <a:schemeClr val="tx1"/>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grpSp>
        <p:sp>
          <p:nvSpPr>
            <p:cNvPr id="7" name="Freeform 93"/>
            <p:cNvSpPr>
              <a:spLocks/>
            </p:cNvSpPr>
            <p:nvPr userDrawn="1"/>
          </p:nvSpPr>
          <p:spPr bwMode="ltGray">
            <a:xfrm>
              <a:off x="0" y="1092"/>
              <a:ext cx="5731" cy="224"/>
            </a:xfrm>
            <a:custGeom>
              <a:avLst/>
              <a:gdLst>
                <a:gd name="T0" fmla="*/ 0 w 5731"/>
                <a:gd name="T1" fmla="*/ 0 h 842"/>
                <a:gd name="T2" fmla="*/ 26 w 5731"/>
                <a:gd name="T3" fmla="*/ 0 h 842"/>
                <a:gd name="T4" fmla="*/ 1795 w 5731"/>
                <a:gd name="T5" fmla="*/ 0 h 842"/>
                <a:gd name="T6" fmla="*/ 3821 w 5731"/>
                <a:gd name="T7" fmla="*/ 0 h 842"/>
                <a:gd name="T8" fmla="*/ 5731 w 5731"/>
                <a:gd name="T9" fmla="*/ 0 h 842"/>
                <a:gd name="T10" fmla="*/ 5693 w 5731"/>
                <a:gd name="T11" fmla="*/ 0 h 842"/>
                <a:gd name="T12" fmla="*/ 0 w 5731"/>
                <a:gd name="T13" fmla="*/ 0 h 8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31" h="842">
                  <a:moveTo>
                    <a:pt x="0" y="36"/>
                  </a:moveTo>
                  <a:lnTo>
                    <a:pt x="26" y="315"/>
                  </a:lnTo>
                  <a:cubicBezTo>
                    <a:pt x="325" y="438"/>
                    <a:pt x="1163" y="700"/>
                    <a:pt x="1795" y="771"/>
                  </a:cubicBezTo>
                  <a:cubicBezTo>
                    <a:pt x="2427" y="842"/>
                    <a:pt x="3165" y="817"/>
                    <a:pt x="3821" y="742"/>
                  </a:cubicBezTo>
                  <a:cubicBezTo>
                    <a:pt x="4477" y="667"/>
                    <a:pt x="5419" y="444"/>
                    <a:pt x="5731" y="320"/>
                  </a:cubicBezTo>
                  <a:lnTo>
                    <a:pt x="5693" y="0"/>
                  </a:lnTo>
                  <a:lnTo>
                    <a:pt x="0" y="36"/>
                  </a:lnTo>
                  <a:close/>
                </a:path>
              </a:pathLst>
            </a:custGeom>
            <a:solidFill>
              <a:schemeClr val="tx1"/>
            </a:solidFill>
            <a:ln>
              <a:noFill/>
            </a:ln>
            <a:extLst/>
          </p:spPr>
          <p:txBody>
            <a:bodyPr/>
            <a:lstStyle/>
            <a:p>
              <a:pPr>
                <a:defRPr/>
              </a:pPr>
              <a:endParaRPr lang="tr-TR">
                <a:solidFill>
                  <a:srgbClr val="046CA6"/>
                </a:solidFill>
              </a:endParaRPr>
            </a:p>
          </p:txBody>
        </p:sp>
      </p:grpSp>
      <p:grpSp>
        <p:nvGrpSpPr>
          <p:cNvPr id="10" name="Group 94"/>
          <p:cNvGrpSpPr>
            <a:grpSpLocks/>
          </p:cNvGrpSpPr>
          <p:nvPr userDrawn="1"/>
        </p:nvGrpSpPr>
        <p:grpSpPr bwMode="auto">
          <a:xfrm>
            <a:off x="0" y="5429250"/>
            <a:ext cx="9144000" cy="1428750"/>
            <a:chOff x="0" y="2908"/>
            <a:chExt cx="5760" cy="1412"/>
          </a:xfrm>
        </p:grpSpPr>
        <p:grpSp>
          <p:nvGrpSpPr>
            <p:cNvPr id="11" name="Group 95"/>
            <p:cNvGrpSpPr>
              <a:grpSpLocks/>
            </p:cNvGrpSpPr>
            <p:nvPr/>
          </p:nvGrpSpPr>
          <p:grpSpPr bwMode="auto">
            <a:xfrm>
              <a:off x="18" y="3136"/>
              <a:ext cx="5742" cy="1183"/>
              <a:chOff x="0" y="2643"/>
              <a:chExt cx="5760" cy="1678"/>
            </a:xfrm>
          </p:grpSpPr>
          <p:sp>
            <p:nvSpPr>
              <p:cNvPr id="15" name="Rectangle 96"/>
              <p:cNvSpPr>
                <a:spLocks noChangeArrowheads="1"/>
              </p:cNvSpPr>
              <p:nvPr userDrawn="1"/>
            </p:nvSpPr>
            <p:spPr bwMode="ltGray">
              <a:xfrm>
                <a:off x="0" y="2643"/>
                <a:ext cx="5760" cy="1678"/>
              </a:xfrm>
              <a:prstGeom prst="rect">
                <a:avLst/>
              </a:prstGeom>
              <a:solidFill>
                <a:schemeClr val="accent1"/>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sp>
            <p:nvSpPr>
              <p:cNvPr id="16" name="Rectangle 97"/>
              <p:cNvSpPr>
                <a:spLocks noChangeArrowheads="1"/>
              </p:cNvSpPr>
              <p:nvPr userDrawn="1"/>
            </p:nvSpPr>
            <p:spPr bwMode="ltGray">
              <a:xfrm>
                <a:off x="0" y="2643"/>
                <a:ext cx="5760" cy="96"/>
              </a:xfrm>
              <a:prstGeom prst="rect">
                <a:avLst/>
              </a:prstGeom>
              <a:solidFill>
                <a:schemeClr val="accent1"/>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grpSp>
        <p:grpSp>
          <p:nvGrpSpPr>
            <p:cNvPr id="12" name="Group 98"/>
            <p:cNvGrpSpPr>
              <a:grpSpLocks/>
            </p:cNvGrpSpPr>
            <p:nvPr/>
          </p:nvGrpSpPr>
          <p:grpSpPr bwMode="auto">
            <a:xfrm>
              <a:off x="0" y="2902"/>
              <a:ext cx="5731" cy="264"/>
              <a:chOff x="0" y="2702"/>
              <a:chExt cx="5731" cy="426"/>
            </a:xfrm>
          </p:grpSpPr>
          <p:sp>
            <p:nvSpPr>
              <p:cNvPr id="13" name="Freeform 99"/>
              <p:cNvSpPr>
                <a:spLocks/>
              </p:cNvSpPr>
              <p:nvPr/>
            </p:nvSpPr>
            <p:spPr bwMode="ltGray">
              <a:xfrm flipV="1">
                <a:off x="0" y="2702"/>
                <a:ext cx="5731" cy="365"/>
              </a:xfrm>
              <a:custGeom>
                <a:avLst/>
                <a:gdLst>
                  <a:gd name="T0" fmla="*/ 0 w 5731"/>
                  <a:gd name="T1" fmla="*/ 0 h 808"/>
                  <a:gd name="T2" fmla="*/ 19 w 5731"/>
                  <a:gd name="T3" fmla="*/ 0 h 808"/>
                  <a:gd name="T4" fmla="*/ 1824 w 5731"/>
                  <a:gd name="T5" fmla="*/ 0 h 808"/>
                  <a:gd name="T6" fmla="*/ 3946 w 5731"/>
                  <a:gd name="T7" fmla="*/ 0 h 808"/>
                  <a:gd name="T8" fmla="*/ 5731 w 5731"/>
                  <a:gd name="T9" fmla="*/ 0 h 808"/>
                  <a:gd name="T10" fmla="*/ 5722 w 5731"/>
                  <a:gd name="T11" fmla="*/ 0 h 808"/>
                  <a:gd name="T12" fmla="*/ 0 w 5731"/>
                  <a:gd name="T13" fmla="*/ 0 h 8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31" h="808">
                    <a:moveTo>
                      <a:pt x="0" y="0"/>
                    </a:moveTo>
                    <a:lnTo>
                      <a:pt x="19" y="279"/>
                    </a:lnTo>
                    <a:cubicBezTo>
                      <a:pt x="321" y="399"/>
                      <a:pt x="1170" y="671"/>
                      <a:pt x="1824" y="739"/>
                    </a:cubicBezTo>
                    <a:cubicBezTo>
                      <a:pt x="2478" y="808"/>
                      <a:pt x="3295" y="769"/>
                      <a:pt x="3946" y="695"/>
                    </a:cubicBezTo>
                    <a:cubicBezTo>
                      <a:pt x="4597" y="621"/>
                      <a:pt x="5435" y="387"/>
                      <a:pt x="5731" y="297"/>
                    </a:cubicBezTo>
                    <a:lnTo>
                      <a:pt x="5722" y="153"/>
                    </a:lnTo>
                    <a:lnTo>
                      <a:pt x="0" y="0"/>
                    </a:lnTo>
                    <a:close/>
                  </a:path>
                </a:pathLst>
              </a:custGeom>
              <a:solidFill>
                <a:schemeClr val="bg1"/>
              </a:solidFill>
              <a:ln>
                <a:noFill/>
              </a:ln>
              <a:extLst/>
            </p:spPr>
            <p:txBody>
              <a:bodyPr/>
              <a:lstStyle/>
              <a:p>
                <a:pPr>
                  <a:defRPr/>
                </a:pPr>
                <a:endParaRPr lang="tr-TR">
                  <a:solidFill>
                    <a:srgbClr val="046CA6"/>
                  </a:solidFill>
                </a:endParaRPr>
              </a:p>
            </p:txBody>
          </p:sp>
          <p:sp>
            <p:nvSpPr>
              <p:cNvPr id="14" name="Freeform 100"/>
              <p:cNvSpPr>
                <a:spLocks/>
              </p:cNvSpPr>
              <p:nvPr/>
            </p:nvSpPr>
            <p:spPr bwMode="ltGray">
              <a:xfrm flipV="1">
                <a:off x="0" y="2750"/>
                <a:ext cx="5731" cy="378"/>
              </a:xfrm>
              <a:custGeom>
                <a:avLst/>
                <a:gdLst>
                  <a:gd name="T0" fmla="*/ 0 w 5731"/>
                  <a:gd name="T1" fmla="*/ 0 h 842"/>
                  <a:gd name="T2" fmla="*/ 26 w 5731"/>
                  <a:gd name="T3" fmla="*/ 0 h 842"/>
                  <a:gd name="T4" fmla="*/ 1795 w 5731"/>
                  <a:gd name="T5" fmla="*/ 0 h 842"/>
                  <a:gd name="T6" fmla="*/ 3821 w 5731"/>
                  <a:gd name="T7" fmla="*/ 0 h 842"/>
                  <a:gd name="T8" fmla="*/ 5731 w 5731"/>
                  <a:gd name="T9" fmla="*/ 0 h 842"/>
                  <a:gd name="T10" fmla="*/ 5693 w 5731"/>
                  <a:gd name="T11" fmla="*/ 0 h 842"/>
                  <a:gd name="T12" fmla="*/ 0 w 5731"/>
                  <a:gd name="T13" fmla="*/ 0 h 8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31" h="842">
                    <a:moveTo>
                      <a:pt x="0" y="36"/>
                    </a:moveTo>
                    <a:lnTo>
                      <a:pt x="26" y="315"/>
                    </a:lnTo>
                    <a:cubicBezTo>
                      <a:pt x="325" y="438"/>
                      <a:pt x="1163" y="700"/>
                      <a:pt x="1795" y="771"/>
                    </a:cubicBezTo>
                    <a:cubicBezTo>
                      <a:pt x="2427" y="842"/>
                      <a:pt x="3165" y="817"/>
                      <a:pt x="3821" y="742"/>
                    </a:cubicBezTo>
                    <a:cubicBezTo>
                      <a:pt x="4477" y="667"/>
                      <a:pt x="5419" y="444"/>
                      <a:pt x="5731" y="320"/>
                    </a:cubicBezTo>
                    <a:lnTo>
                      <a:pt x="5693" y="0"/>
                    </a:lnTo>
                    <a:lnTo>
                      <a:pt x="0" y="36"/>
                    </a:lnTo>
                    <a:close/>
                  </a:path>
                </a:pathLst>
              </a:custGeom>
              <a:solidFill>
                <a:schemeClr val="accent1"/>
              </a:solidFill>
              <a:ln>
                <a:noFill/>
              </a:ln>
              <a:extLst/>
            </p:spPr>
            <p:txBody>
              <a:bodyPr/>
              <a:lstStyle/>
              <a:p>
                <a:pPr>
                  <a:defRPr/>
                </a:pPr>
                <a:endParaRPr lang="tr-TR">
                  <a:solidFill>
                    <a:srgbClr val="046CA6"/>
                  </a:solidFill>
                </a:endParaRPr>
              </a:p>
            </p:txBody>
          </p:sp>
        </p:grpSp>
      </p:grpSp>
      <p:grpSp>
        <p:nvGrpSpPr>
          <p:cNvPr id="17" name="Group 101"/>
          <p:cNvGrpSpPr>
            <a:grpSpLocks/>
          </p:cNvGrpSpPr>
          <p:nvPr userDrawn="1"/>
        </p:nvGrpSpPr>
        <p:grpSpPr bwMode="auto">
          <a:xfrm>
            <a:off x="0" y="0"/>
            <a:ext cx="9144000" cy="6867525"/>
            <a:chOff x="0" y="0"/>
            <a:chExt cx="5760" cy="4326"/>
          </a:xfrm>
        </p:grpSpPr>
        <p:sp>
          <p:nvSpPr>
            <p:cNvPr id="18" name="AutoShape 102"/>
            <p:cNvSpPr>
              <a:spLocks noChangeArrowheads="1"/>
            </p:cNvSpPr>
            <p:nvPr/>
          </p:nvSpPr>
          <p:spPr bwMode="white">
            <a:xfrm>
              <a:off x="27" y="24"/>
              <a:ext cx="5709" cy="4272"/>
            </a:xfrm>
            <a:prstGeom prst="roundRect">
              <a:avLst>
                <a:gd name="adj" fmla="val 6227"/>
              </a:avLst>
            </a:prstGeom>
            <a:noFill/>
            <a:ln w="76200">
              <a:solidFill>
                <a:schemeClr val="bg1"/>
              </a:solidFill>
              <a:round/>
              <a:headEnd/>
              <a:tailEnd/>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sp>
          <p:nvSpPr>
            <p:cNvPr id="19" name="Freeform 103"/>
            <p:cNvSpPr>
              <a:spLocks/>
            </p:cNvSpPr>
            <p:nvPr/>
          </p:nvSpPr>
          <p:spPr bwMode="white">
            <a:xfrm>
              <a:off x="3" y="0"/>
              <a:ext cx="288" cy="288"/>
            </a:xfrm>
            <a:custGeom>
              <a:avLst/>
              <a:gdLst>
                <a:gd name="T0" fmla="*/ 0 w 336"/>
                <a:gd name="T1" fmla="*/ 2 h 384"/>
                <a:gd name="T2" fmla="*/ 0 w 336"/>
                <a:gd name="T3" fmla="*/ 2 h 384"/>
                <a:gd name="T4" fmla="*/ 3 w 336"/>
                <a:gd name="T5" fmla="*/ 2 h 384"/>
                <a:gd name="T6" fmla="*/ 3 w 336"/>
                <a:gd name="T7" fmla="*/ 2 h 384"/>
                <a:gd name="T8" fmla="*/ 3 w 336"/>
                <a:gd name="T9" fmla="*/ 0 h 384"/>
                <a:gd name="T10" fmla="*/ 0 w 336"/>
                <a:gd name="T11" fmla="*/ 0 h 38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6" h="384">
                  <a:moveTo>
                    <a:pt x="0" y="48"/>
                  </a:moveTo>
                  <a:lnTo>
                    <a:pt x="0" y="384"/>
                  </a:lnTo>
                  <a:lnTo>
                    <a:pt x="96" y="192"/>
                  </a:lnTo>
                  <a:lnTo>
                    <a:pt x="192" y="48"/>
                  </a:lnTo>
                  <a:lnTo>
                    <a:pt x="336" y="0"/>
                  </a:lnTo>
                  <a:lnTo>
                    <a:pt x="0" y="0"/>
                  </a:lnTo>
                </a:path>
              </a:pathLst>
            </a:custGeom>
            <a:solidFill>
              <a:schemeClr val="bg1"/>
            </a:solidFill>
            <a:ln>
              <a:noFill/>
            </a:ln>
            <a:extLst/>
          </p:spPr>
          <p:txBody>
            <a:bodyPr/>
            <a:lstStyle/>
            <a:p>
              <a:pPr>
                <a:defRPr/>
              </a:pPr>
              <a:endParaRPr lang="tr-TR">
                <a:solidFill>
                  <a:srgbClr val="046CA6"/>
                </a:solidFill>
              </a:endParaRPr>
            </a:p>
          </p:txBody>
        </p:sp>
        <p:sp>
          <p:nvSpPr>
            <p:cNvPr id="20" name="Freeform 104"/>
            <p:cNvSpPr>
              <a:spLocks/>
            </p:cNvSpPr>
            <p:nvPr/>
          </p:nvSpPr>
          <p:spPr bwMode="white">
            <a:xfrm rot="-5408600">
              <a:off x="-47" y="4030"/>
              <a:ext cx="336" cy="242"/>
            </a:xfrm>
            <a:custGeom>
              <a:avLst/>
              <a:gdLst>
                <a:gd name="T0" fmla="*/ 0 w 336"/>
                <a:gd name="T1" fmla="*/ 1 h 384"/>
                <a:gd name="T2" fmla="*/ 0 w 336"/>
                <a:gd name="T3" fmla="*/ 1 h 384"/>
                <a:gd name="T4" fmla="*/ 96 w 336"/>
                <a:gd name="T5" fmla="*/ 1 h 384"/>
                <a:gd name="T6" fmla="*/ 192 w 336"/>
                <a:gd name="T7" fmla="*/ 1 h 384"/>
                <a:gd name="T8" fmla="*/ 336 w 336"/>
                <a:gd name="T9" fmla="*/ 0 h 384"/>
                <a:gd name="T10" fmla="*/ 0 w 336"/>
                <a:gd name="T11" fmla="*/ 0 h 38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6" h="384">
                  <a:moveTo>
                    <a:pt x="0" y="48"/>
                  </a:moveTo>
                  <a:lnTo>
                    <a:pt x="0" y="384"/>
                  </a:lnTo>
                  <a:lnTo>
                    <a:pt x="96" y="192"/>
                  </a:lnTo>
                  <a:lnTo>
                    <a:pt x="192" y="48"/>
                  </a:lnTo>
                  <a:lnTo>
                    <a:pt x="336" y="0"/>
                  </a:lnTo>
                  <a:lnTo>
                    <a:pt x="0" y="0"/>
                  </a:lnTo>
                </a:path>
              </a:pathLst>
            </a:custGeom>
            <a:solidFill>
              <a:schemeClr val="bg1"/>
            </a:solidFill>
            <a:ln>
              <a:noFill/>
            </a:ln>
            <a:extLst/>
          </p:spPr>
          <p:txBody>
            <a:bodyPr/>
            <a:lstStyle/>
            <a:p>
              <a:pPr>
                <a:defRPr/>
              </a:pPr>
              <a:endParaRPr lang="tr-TR">
                <a:solidFill>
                  <a:srgbClr val="046CA6"/>
                </a:solidFill>
              </a:endParaRPr>
            </a:p>
          </p:txBody>
        </p:sp>
        <p:sp>
          <p:nvSpPr>
            <p:cNvPr id="21" name="Freeform 105"/>
            <p:cNvSpPr>
              <a:spLocks/>
            </p:cNvSpPr>
            <p:nvPr/>
          </p:nvSpPr>
          <p:spPr bwMode="white">
            <a:xfrm>
              <a:off x="5520" y="3978"/>
              <a:ext cx="240" cy="348"/>
            </a:xfrm>
            <a:custGeom>
              <a:avLst/>
              <a:gdLst>
                <a:gd name="T0" fmla="*/ 115 w 246"/>
                <a:gd name="T1" fmla="*/ 0 h 348"/>
                <a:gd name="T2" fmla="*/ 77 w 246"/>
                <a:gd name="T3" fmla="*/ 196 h 348"/>
                <a:gd name="T4" fmla="*/ 41 w 246"/>
                <a:gd name="T5" fmla="*/ 282 h 348"/>
                <a:gd name="T6" fmla="*/ 0 w 246"/>
                <a:gd name="T7" fmla="*/ 342 h 348"/>
                <a:gd name="T8" fmla="*/ 115 w 246"/>
                <a:gd name="T9" fmla="*/ 348 h 3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6" h="348">
                  <a:moveTo>
                    <a:pt x="246" y="0"/>
                  </a:moveTo>
                  <a:lnTo>
                    <a:pt x="164" y="196"/>
                  </a:lnTo>
                  <a:lnTo>
                    <a:pt x="84" y="282"/>
                  </a:lnTo>
                  <a:lnTo>
                    <a:pt x="0" y="342"/>
                  </a:lnTo>
                  <a:lnTo>
                    <a:pt x="246" y="348"/>
                  </a:lnTo>
                </a:path>
              </a:pathLst>
            </a:custGeom>
            <a:solidFill>
              <a:schemeClr val="bg1"/>
            </a:solidFill>
            <a:ln>
              <a:noFill/>
            </a:ln>
            <a:extLst/>
          </p:spPr>
          <p:txBody>
            <a:bodyPr/>
            <a:lstStyle/>
            <a:p>
              <a:pPr>
                <a:defRPr/>
              </a:pPr>
              <a:endParaRPr lang="tr-TR">
                <a:solidFill>
                  <a:srgbClr val="046CA6"/>
                </a:solidFill>
              </a:endParaRPr>
            </a:p>
          </p:txBody>
        </p:sp>
        <p:sp>
          <p:nvSpPr>
            <p:cNvPr id="22" name="Freeform 106"/>
            <p:cNvSpPr>
              <a:spLocks/>
            </p:cNvSpPr>
            <p:nvPr/>
          </p:nvSpPr>
          <p:spPr bwMode="white">
            <a:xfrm rot="5400000">
              <a:off x="5472" y="0"/>
              <a:ext cx="288" cy="288"/>
            </a:xfrm>
            <a:custGeom>
              <a:avLst/>
              <a:gdLst>
                <a:gd name="T0" fmla="*/ 0 w 336"/>
                <a:gd name="T1" fmla="*/ 2 h 384"/>
                <a:gd name="T2" fmla="*/ 0 w 336"/>
                <a:gd name="T3" fmla="*/ 2 h 384"/>
                <a:gd name="T4" fmla="*/ 3 w 336"/>
                <a:gd name="T5" fmla="*/ 2 h 384"/>
                <a:gd name="T6" fmla="*/ 3 w 336"/>
                <a:gd name="T7" fmla="*/ 2 h 384"/>
                <a:gd name="T8" fmla="*/ 3 w 336"/>
                <a:gd name="T9" fmla="*/ 0 h 384"/>
                <a:gd name="T10" fmla="*/ 0 w 336"/>
                <a:gd name="T11" fmla="*/ 0 h 38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6" h="384">
                  <a:moveTo>
                    <a:pt x="0" y="48"/>
                  </a:moveTo>
                  <a:lnTo>
                    <a:pt x="0" y="384"/>
                  </a:lnTo>
                  <a:lnTo>
                    <a:pt x="96" y="192"/>
                  </a:lnTo>
                  <a:lnTo>
                    <a:pt x="192" y="48"/>
                  </a:lnTo>
                  <a:lnTo>
                    <a:pt x="336" y="0"/>
                  </a:lnTo>
                  <a:lnTo>
                    <a:pt x="0" y="0"/>
                  </a:lnTo>
                </a:path>
              </a:pathLst>
            </a:custGeom>
            <a:solidFill>
              <a:schemeClr val="bg1"/>
            </a:solidFill>
            <a:ln>
              <a:noFill/>
            </a:ln>
            <a:extLst/>
          </p:spPr>
          <p:txBody>
            <a:bodyPr/>
            <a:lstStyle/>
            <a:p>
              <a:pPr>
                <a:defRPr/>
              </a:pPr>
              <a:endParaRPr lang="tr-TR">
                <a:solidFill>
                  <a:srgbClr val="046CA6"/>
                </a:solidFill>
              </a:endParaRPr>
            </a:p>
          </p:txBody>
        </p:sp>
      </p:grpSp>
      <p:pic>
        <p:nvPicPr>
          <p:cNvPr id="23" name="30 Resim" descr="q1.png"/>
          <p:cNvPicPr>
            <a:picLocks noChangeAspect="1"/>
          </p:cNvPicPr>
          <p:nvPr userDrawn="1"/>
        </p:nvPicPr>
        <p:blipFill>
          <a:blip r:embed="rId2"/>
          <a:srcRect/>
          <a:stretch>
            <a:fillRect/>
          </a:stretch>
        </p:blipFill>
        <p:spPr bwMode="auto">
          <a:xfrm>
            <a:off x="0" y="-71438"/>
            <a:ext cx="2430463" cy="1452563"/>
          </a:xfrm>
          <a:prstGeom prst="rect">
            <a:avLst/>
          </a:prstGeom>
          <a:noFill/>
          <a:ln w="9525">
            <a:noFill/>
            <a:miter lim="800000"/>
            <a:headEnd/>
            <a:tailEnd/>
          </a:ln>
        </p:spPr>
      </p:pic>
      <p:sp>
        <p:nvSpPr>
          <p:cNvPr id="3074" name="Rectangle 2"/>
          <p:cNvSpPr>
            <a:spLocks noGrp="1" noChangeArrowheads="1"/>
          </p:cNvSpPr>
          <p:nvPr>
            <p:ph type="ctrTitle"/>
          </p:nvPr>
        </p:nvSpPr>
        <p:spPr>
          <a:xfrm>
            <a:off x="2786050" y="142852"/>
            <a:ext cx="6000792" cy="1214446"/>
          </a:xfrm>
        </p:spPr>
        <p:txBody>
          <a:bodyPr/>
          <a:lstStyle>
            <a:lvl1pPr algn="l">
              <a:defRPr sz="4000" b="1" baseline="0"/>
            </a:lvl1pPr>
          </a:lstStyle>
          <a:p>
            <a:r>
              <a:rPr lang="tr-TR" smtClean="0"/>
              <a:t>Asıl başlık stili için tıklatın</a:t>
            </a:r>
            <a:endParaRPr lang="en-US" dirty="0"/>
          </a:p>
        </p:txBody>
      </p:sp>
      <p:sp>
        <p:nvSpPr>
          <p:cNvPr id="3075" name="Rectangle 3"/>
          <p:cNvSpPr>
            <a:spLocks noGrp="1" noChangeArrowheads="1"/>
          </p:cNvSpPr>
          <p:nvPr>
            <p:ph type="subTitle" idx="1"/>
          </p:nvPr>
        </p:nvSpPr>
        <p:spPr bwMode="white">
          <a:xfrm>
            <a:off x="214282" y="5572140"/>
            <a:ext cx="8643998" cy="1071570"/>
          </a:xfrm>
          <a:prstGeom prst="rect">
            <a:avLst/>
          </a:prstGeom>
        </p:spPr>
        <p:txBody>
          <a:bodyPr/>
          <a:lstStyle>
            <a:lvl1pPr marL="0" indent="0" algn="ctr">
              <a:buFont typeface="Wingdings" pitchFamily="2" charset="2"/>
              <a:buNone/>
              <a:defRPr sz="2400" b="0" baseline="0">
                <a:solidFill>
                  <a:schemeClr val="bg1"/>
                </a:solidFill>
              </a:defRPr>
            </a:lvl1pPr>
          </a:lstStyle>
          <a:p>
            <a:r>
              <a:rPr lang="tr-TR" smtClean="0"/>
              <a:t>Asıl alt başlık stilini düzenlemek için tıklatın</a:t>
            </a:r>
            <a:endParaRPr lang="en-US" dirty="0"/>
          </a:p>
        </p:txBody>
      </p:sp>
      <p:sp>
        <p:nvSpPr>
          <p:cNvPr id="24" name="2 İçerik Yer Tutucusu"/>
          <p:cNvSpPr>
            <a:spLocks noGrp="1"/>
          </p:cNvSpPr>
          <p:nvPr>
            <p:ph idx="10"/>
          </p:nvPr>
        </p:nvSpPr>
        <p:spPr>
          <a:xfrm>
            <a:off x="457200" y="1600201"/>
            <a:ext cx="8229600" cy="3829064"/>
          </a:xfrm>
          <a:prstGeom prst="rect">
            <a:avLst/>
          </a:prstGeom>
        </p:spPr>
        <p:txBody>
          <a:bodyPr/>
          <a:lstStyle>
            <a:lvl1pPr>
              <a:buFont typeface="Wingdings" pitchFamily="2" charset="2"/>
              <a:buChar char="q"/>
              <a:defRPr kumimoji="0" lang="tr-TR" sz="2000" b="1" i="0" u="none" strike="noStrike" kern="0" cap="none" spc="0" normalizeH="0" baseline="0" noProof="0" smtClean="0">
                <a:ln>
                  <a:noFill/>
                </a:ln>
                <a:solidFill>
                  <a:schemeClr val="tx1"/>
                </a:solidFill>
                <a:effectLst/>
                <a:uLnTx/>
                <a:uFillTx/>
                <a:latin typeface="Calibri" pitchFamily="34" charset="0"/>
              </a:defRPr>
            </a:lvl1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4" name="9 Veri Yer Tutucusu"/>
          <p:cNvSpPr txBox="1">
            <a:spLocks/>
          </p:cNvSpPr>
          <p:nvPr userDrawn="1"/>
        </p:nvSpPr>
        <p:spPr>
          <a:xfrm>
            <a:off x="357188" y="6492875"/>
            <a:ext cx="1357312" cy="365125"/>
          </a:xfrm>
          <a:prstGeom prst="rect">
            <a:avLst/>
          </a:prstGeom>
        </p:spPr>
        <p:txBody>
          <a:bodyPr anchor="ctr"/>
          <a:lstStyle>
            <a:lvl1pPr algn="l">
              <a:defRPr sz="1200" b="1">
                <a:solidFill>
                  <a:schemeClr val="tx1"/>
                </a:solidFill>
              </a:defRPr>
            </a:lvl1pPr>
          </a:lstStyle>
          <a:p>
            <a:pPr>
              <a:defRPr/>
            </a:pPr>
            <a:endParaRPr lang="tr-TR" dirty="0">
              <a:solidFill>
                <a:srgbClr val="046CA6"/>
              </a:solidFill>
            </a:endParaRPr>
          </a:p>
        </p:txBody>
      </p:sp>
      <p:sp>
        <p:nvSpPr>
          <p:cNvPr id="2" name="1 Başlık"/>
          <p:cNvSpPr>
            <a:spLocks noGrp="1"/>
          </p:cNvSpPr>
          <p:nvPr>
            <p:ph type="title"/>
          </p:nvPr>
        </p:nvSpPr>
        <p:spPr>
          <a:xfrm>
            <a:off x="2571750" y="-24"/>
            <a:ext cx="6572250" cy="706419"/>
          </a:xfrm>
        </p:spPr>
        <p:txBody>
          <a:bodyPr/>
          <a:lstStyle>
            <a:lvl1pPr>
              <a:defRPr sz="2400"/>
            </a:lvl1pPr>
          </a:lstStyle>
          <a:p>
            <a:r>
              <a:rPr lang="tr-TR" dirty="0" smtClean="0"/>
              <a:t>Asıl başlık stili için tıklatın</a:t>
            </a:r>
            <a:endParaRPr lang="tr-TR" dirty="0"/>
          </a:p>
        </p:txBody>
      </p:sp>
      <p:sp>
        <p:nvSpPr>
          <p:cNvPr id="3" name="2 İçerik Yer Tutucusu"/>
          <p:cNvSpPr>
            <a:spLocks noGrp="1"/>
          </p:cNvSpPr>
          <p:nvPr>
            <p:ph idx="1"/>
          </p:nvPr>
        </p:nvSpPr>
        <p:spPr>
          <a:xfrm>
            <a:off x="304800" y="1071546"/>
            <a:ext cx="8610600" cy="5357850"/>
          </a:xfrm>
          <a:prstGeom prst="rect">
            <a:avLst/>
          </a:prstGeom>
          <a:ln>
            <a:solidFill>
              <a:schemeClr val="tx1"/>
            </a:solidFill>
          </a:ln>
        </p:spPr>
        <p:txBody>
          <a:bodyPr/>
          <a:lstStyle>
            <a:lvl1pPr>
              <a:buClr>
                <a:schemeClr val="tx1"/>
              </a:buClr>
              <a:buFont typeface="Wingdings" pitchFamily="2" charset="2"/>
              <a:buChar char="q"/>
              <a:defRPr sz="1800" b="1">
                <a:solidFill>
                  <a:schemeClr val="tx1"/>
                </a:solidFill>
              </a:defRPr>
            </a:lvl1pPr>
            <a:lvl2pPr>
              <a:buFont typeface="Wingdings" pitchFamily="2" charset="2"/>
              <a:buChar char="§"/>
              <a:defRPr sz="1800" b="1">
                <a:solidFill>
                  <a:schemeClr val="tx1"/>
                </a:solidFill>
              </a:defRPr>
            </a:lvl2pPr>
            <a:lvl3pPr>
              <a:buFont typeface="Arial" pitchFamily="34" charset="0"/>
              <a:buChar char="•"/>
              <a:defRPr sz="1800" b="1">
                <a:solidFill>
                  <a:schemeClr val="tx1"/>
                </a:solidFill>
              </a:defRPr>
            </a:lvl3pPr>
            <a:lvl4pPr>
              <a:buFont typeface="Calibri" pitchFamily="34" charset="0"/>
              <a:buChar char="−"/>
              <a:defRPr sz="1800" b="1">
                <a:solidFill>
                  <a:schemeClr val="tx1"/>
                </a:solidFill>
              </a:defRPr>
            </a:lvl4pPr>
            <a:lvl5pPr>
              <a:buFont typeface="Calibri" pitchFamily="34" charset="0"/>
              <a:buChar char="»"/>
              <a:defRPr sz="1800" b="1">
                <a:solidFill>
                  <a:schemeClr val="tx1"/>
                </a:solidFill>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smtClean="0"/>
          </a:p>
        </p:txBody>
      </p:sp>
      <p:sp>
        <p:nvSpPr>
          <p:cNvPr id="5" name="4 Veri Yer Tutucusu"/>
          <p:cNvSpPr>
            <a:spLocks noGrp="1"/>
          </p:cNvSpPr>
          <p:nvPr>
            <p:ph type="dt" sz="half" idx="10"/>
          </p:nvPr>
        </p:nvSpPr>
        <p:spPr>
          <a:xfrm>
            <a:off x="6248400" y="0"/>
            <a:ext cx="2667000" cy="228600"/>
          </a:xfrm>
          <a:prstGeom prst="rect">
            <a:avLst/>
          </a:prstGeom>
        </p:spPr>
        <p:txBody>
          <a:bodyPr/>
          <a:lstStyle>
            <a:lvl1pPr>
              <a:defRPr>
                <a:solidFill>
                  <a:srgbClr val="046CA6"/>
                </a:solidFill>
              </a:defRPr>
            </a:lvl1pPr>
          </a:lstStyle>
          <a:p>
            <a:pPr>
              <a:defRPr/>
            </a:pPr>
            <a:endParaRPr lang="en-US"/>
          </a:p>
        </p:txBody>
      </p:sp>
      <p:sp>
        <p:nvSpPr>
          <p:cNvPr id="6" name="11 Altbilgi Yer Tutucusu"/>
          <p:cNvSpPr>
            <a:spLocks noGrp="1"/>
          </p:cNvSpPr>
          <p:nvPr>
            <p:ph type="ftr" sz="quarter" idx="11"/>
          </p:nvPr>
        </p:nvSpPr>
        <p:spPr>
          <a:xfrm>
            <a:off x="1714500" y="6492875"/>
            <a:ext cx="6170613" cy="365125"/>
          </a:xfrm>
        </p:spPr>
        <p:txBody>
          <a:bodyPr/>
          <a:lstStyle>
            <a:lvl1pPr algn="ctr" fontAlgn="auto">
              <a:spcBef>
                <a:spcPts val="0"/>
              </a:spcBef>
              <a:spcAft>
                <a:spcPts val="0"/>
              </a:spcAft>
              <a:defRPr sz="1200" b="1">
                <a:solidFill>
                  <a:srgbClr val="046CA6"/>
                </a:solidFill>
              </a:defRPr>
            </a:lvl1pPr>
          </a:lstStyle>
          <a:p>
            <a:pPr>
              <a:defRPr/>
            </a:pPr>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4_Başlık Slaydı">
    <p:bg>
      <p:bgPr>
        <a:solidFill>
          <a:srgbClr val="FFFFFF"/>
        </a:solidFill>
        <a:effectLst/>
      </p:bgPr>
    </p:bg>
    <p:spTree>
      <p:nvGrpSpPr>
        <p:cNvPr id="1" name=""/>
        <p:cNvGrpSpPr/>
        <p:nvPr/>
      </p:nvGrpSpPr>
      <p:grpSpPr>
        <a:xfrm>
          <a:off x="0" y="0"/>
          <a:ext cx="0" cy="0"/>
          <a:chOff x="0" y="0"/>
          <a:chExt cx="0" cy="0"/>
        </a:xfrm>
      </p:grpSpPr>
      <p:sp>
        <p:nvSpPr>
          <p:cNvPr id="4" name="Freeform 107"/>
          <p:cNvSpPr>
            <a:spLocks/>
          </p:cNvSpPr>
          <p:nvPr userDrawn="1"/>
        </p:nvSpPr>
        <p:spPr bwMode="ltGray">
          <a:xfrm>
            <a:off x="0" y="1792288"/>
            <a:ext cx="9097963" cy="341312"/>
          </a:xfrm>
          <a:custGeom>
            <a:avLst/>
            <a:gdLst>
              <a:gd name="T0" fmla="*/ 0 w 5731"/>
              <a:gd name="T1" fmla="*/ 0 h 808"/>
              <a:gd name="T2" fmla="*/ 2147483647 w 5731"/>
              <a:gd name="T3" fmla="*/ 2147483647 h 808"/>
              <a:gd name="T4" fmla="*/ 2147483647 w 5731"/>
              <a:gd name="T5" fmla="*/ 2147483647 h 808"/>
              <a:gd name="T6" fmla="*/ 2147483647 w 5731"/>
              <a:gd name="T7" fmla="*/ 2147483647 h 808"/>
              <a:gd name="T8" fmla="*/ 2147483647 w 5731"/>
              <a:gd name="T9" fmla="*/ 2147483647 h 808"/>
              <a:gd name="T10" fmla="*/ 2147483647 w 5731"/>
              <a:gd name="T11" fmla="*/ 2147483647 h 808"/>
              <a:gd name="T12" fmla="*/ 0 w 5731"/>
              <a:gd name="T13" fmla="*/ 0 h 8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31" h="808">
                <a:moveTo>
                  <a:pt x="0" y="0"/>
                </a:moveTo>
                <a:lnTo>
                  <a:pt x="19" y="279"/>
                </a:lnTo>
                <a:cubicBezTo>
                  <a:pt x="321" y="399"/>
                  <a:pt x="1170" y="671"/>
                  <a:pt x="1824" y="739"/>
                </a:cubicBezTo>
                <a:cubicBezTo>
                  <a:pt x="2478" y="808"/>
                  <a:pt x="3295" y="769"/>
                  <a:pt x="3946" y="695"/>
                </a:cubicBezTo>
                <a:cubicBezTo>
                  <a:pt x="4597" y="621"/>
                  <a:pt x="5435" y="387"/>
                  <a:pt x="5731" y="297"/>
                </a:cubicBezTo>
                <a:lnTo>
                  <a:pt x="5722" y="153"/>
                </a:lnTo>
                <a:lnTo>
                  <a:pt x="0" y="0"/>
                </a:lnTo>
                <a:close/>
              </a:path>
            </a:pathLst>
          </a:custGeom>
          <a:solidFill>
            <a:schemeClr val="bg1"/>
          </a:solidFill>
          <a:ln>
            <a:noFill/>
          </a:ln>
          <a:extLst/>
        </p:spPr>
        <p:txBody>
          <a:bodyPr/>
          <a:lstStyle/>
          <a:p>
            <a:pPr>
              <a:defRPr/>
            </a:pPr>
            <a:endParaRPr lang="tr-TR">
              <a:solidFill>
                <a:srgbClr val="046CA6"/>
              </a:solidFill>
            </a:endParaRPr>
          </a:p>
        </p:txBody>
      </p:sp>
      <p:grpSp>
        <p:nvGrpSpPr>
          <p:cNvPr id="5" name="Group 89"/>
          <p:cNvGrpSpPr>
            <a:grpSpLocks/>
          </p:cNvGrpSpPr>
          <p:nvPr userDrawn="1"/>
        </p:nvGrpSpPr>
        <p:grpSpPr bwMode="auto">
          <a:xfrm>
            <a:off x="0" y="0"/>
            <a:ext cx="9144000" cy="2089150"/>
            <a:chOff x="0" y="0"/>
            <a:chExt cx="5760" cy="1316"/>
          </a:xfrm>
        </p:grpSpPr>
        <p:grpSp>
          <p:nvGrpSpPr>
            <p:cNvPr id="6" name="Group 90"/>
            <p:cNvGrpSpPr>
              <a:grpSpLocks/>
            </p:cNvGrpSpPr>
            <p:nvPr userDrawn="1"/>
          </p:nvGrpSpPr>
          <p:grpSpPr bwMode="auto">
            <a:xfrm flipV="1">
              <a:off x="18" y="0"/>
              <a:ext cx="5742" cy="1128"/>
              <a:chOff x="0" y="2640"/>
              <a:chExt cx="5760" cy="1680"/>
            </a:xfrm>
          </p:grpSpPr>
          <p:sp>
            <p:nvSpPr>
              <p:cNvPr id="8" name="Rectangle 91"/>
              <p:cNvSpPr>
                <a:spLocks noChangeArrowheads="1"/>
              </p:cNvSpPr>
              <p:nvPr userDrawn="1"/>
            </p:nvSpPr>
            <p:spPr bwMode="ltGray">
              <a:xfrm>
                <a:off x="0" y="2640"/>
                <a:ext cx="5760" cy="1680"/>
              </a:xfrm>
              <a:prstGeom prst="rect">
                <a:avLst/>
              </a:prstGeom>
              <a:solidFill>
                <a:schemeClr val="tx1"/>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sp>
            <p:nvSpPr>
              <p:cNvPr id="9" name="Rectangle 92"/>
              <p:cNvSpPr>
                <a:spLocks noChangeArrowheads="1"/>
              </p:cNvSpPr>
              <p:nvPr userDrawn="1"/>
            </p:nvSpPr>
            <p:spPr bwMode="ltGray">
              <a:xfrm>
                <a:off x="0" y="2640"/>
                <a:ext cx="5760" cy="95"/>
              </a:xfrm>
              <a:prstGeom prst="rect">
                <a:avLst/>
              </a:prstGeom>
              <a:solidFill>
                <a:schemeClr val="tx1"/>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grpSp>
        <p:sp>
          <p:nvSpPr>
            <p:cNvPr id="7" name="Freeform 93"/>
            <p:cNvSpPr>
              <a:spLocks/>
            </p:cNvSpPr>
            <p:nvPr userDrawn="1"/>
          </p:nvSpPr>
          <p:spPr bwMode="ltGray">
            <a:xfrm>
              <a:off x="0" y="1092"/>
              <a:ext cx="5731" cy="224"/>
            </a:xfrm>
            <a:custGeom>
              <a:avLst/>
              <a:gdLst>
                <a:gd name="T0" fmla="*/ 0 w 5731"/>
                <a:gd name="T1" fmla="*/ 0 h 842"/>
                <a:gd name="T2" fmla="*/ 26 w 5731"/>
                <a:gd name="T3" fmla="*/ 0 h 842"/>
                <a:gd name="T4" fmla="*/ 1795 w 5731"/>
                <a:gd name="T5" fmla="*/ 0 h 842"/>
                <a:gd name="T6" fmla="*/ 3821 w 5731"/>
                <a:gd name="T7" fmla="*/ 0 h 842"/>
                <a:gd name="T8" fmla="*/ 5731 w 5731"/>
                <a:gd name="T9" fmla="*/ 0 h 842"/>
                <a:gd name="T10" fmla="*/ 5693 w 5731"/>
                <a:gd name="T11" fmla="*/ 0 h 842"/>
                <a:gd name="T12" fmla="*/ 0 w 5731"/>
                <a:gd name="T13" fmla="*/ 0 h 8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31" h="842">
                  <a:moveTo>
                    <a:pt x="0" y="36"/>
                  </a:moveTo>
                  <a:lnTo>
                    <a:pt x="26" y="315"/>
                  </a:lnTo>
                  <a:cubicBezTo>
                    <a:pt x="325" y="438"/>
                    <a:pt x="1163" y="700"/>
                    <a:pt x="1795" y="771"/>
                  </a:cubicBezTo>
                  <a:cubicBezTo>
                    <a:pt x="2427" y="842"/>
                    <a:pt x="3165" y="817"/>
                    <a:pt x="3821" y="742"/>
                  </a:cubicBezTo>
                  <a:cubicBezTo>
                    <a:pt x="4477" y="667"/>
                    <a:pt x="5419" y="444"/>
                    <a:pt x="5731" y="320"/>
                  </a:cubicBezTo>
                  <a:lnTo>
                    <a:pt x="5693" y="0"/>
                  </a:lnTo>
                  <a:lnTo>
                    <a:pt x="0" y="36"/>
                  </a:lnTo>
                  <a:close/>
                </a:path>
              </a:pathLst>
            </a:custGeom>
            <a:solidFill>
              <a:schemeClr val="tx1"/>
            </a:solidFill>
            <a:ln>
              <a:noFill/>
            </a:ln>
            <a:extLst/>
          </p:spPr>
          <p:txBody>
            <a:bodyPr/>
            <a:lstStyle/>
            <a:p>
              <a:pPr>
                <a:defRPr/>
              </a:pPr>
              <a:endParaRPr lang="tr-TR">
                <a:solidFill>
                  <a:srgbClr val="046CA6"/>
                </a:solidFill>
              </a:endParaRPr>
            </a:p>
          </p:txBody>
        </p:sp>
      </p:grpSp>
      <p:grpSp>
        <p:nvGrpSpPr>
          <p:cNvPr id="10" name="Group 94"/>
          <p:cNvGrpSpPr>
            <a:grpSpLocks/>
          </p:cNvGrpSpPr>
          <p:nvPr userDrawn="1"/>
        </p:nvGrpSpPr>
        <p:grpSpPr bwMode="auto">
          <a:xfrm>
            <a:off x="0" y="4689475"/>
            <a:ext cx="9144000" cy="2168525"/>
            <a:chOff x="0" y="2908"/>
            <a:chExt cx="5760" cy="1412"/>
          </a:xfrm>
        </p:grpSpPr>
        <p:grpSp>
          <p:nvGrpSpPr>
            <p:cNvPr id="11" name="Group 95"/>
            <p:cNvGrpSpPr>
              <a:grpSpLocks/>
            </p:cNvGrpSpPr>
            <p:nvPr/>
          </p:nvGrpSpPr>
          <p:grpSpPr bwMode="auto">
            <a:xfrm>
              <a:off x="18" y="3135"/>
              <a:ext cx="5742" cy="1178"/>
              <a:chOff x="0" y="2647"/>
              <a:chExt cx="5760" cy="1673"/>
            </a:xfrm>
          </p:grpSpPr>
          <p:sp>
            <p:nvSpPr>
              <p:cNvPr id="15" name="Rectangle 96"/>
              <p:cNvSpPr>
                <a:spLocks noChangeArrowheads="1"/>
              </p:cNvSpPr>
              <p:nvPr userDrawn="1"/>
            </p:nvSpPr>
            <p:spPr bwMode="ltGray">
              <a:xfrm>
                <a:off x="0" y="2647"/>
                <a:ext cx="5760" cy="1673"/>
              </a:xfrm>
              <a:prstGeom prst="rect">
                <a:avLst/>
              </a:prstGeom>
              <a:solidFill>
                <a:schemeClr val="accent1"/>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sp>
            <p:nvSpPr>
              <p:cNvPr id="16" name="Rectangle 97"/>
              <p:cNvSpPr>
                <a:spLocks noChangeArrowheads="1"/>
              </p:cNvSpPr>
              <p:nvPr userDrawn="1"/>
            </p:nvSpPr>
            <p:spPr bwMode="ltGray">
              <a:xfrm>
                <a:off x="0" y="2647"/>
                <a:ext cx="5760" cy="95"/>
              </a:xfrm>
              <a:prstGeom prst="rect">
                <a:avLst/>
              </a:prstGeom>
              <a:solidFill>
                <a:schemeClr val="accent1"/>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grpSp>
        <p:grpSp>
          <p:nvGrpSpPr>
            <p:cNvPr id="12" name="Group 98"/>
            <p:cNvGrpSpPr>
              <a:grpSpLocks/>
            </p:cNvGrpSpPr>
            <p:nvPr/>
          </p:nvGrpSpPr>
          <p:grpSpPr bwMode="auto">
            <a:xfrm>
              <a:off x="0" y="2902"/>
              <a:ext cx="5731" cy="264"/>
              <a:chOff x="0" y="2702"/>
              <a:chExt cx="5731" cy="426"/>
            </a:xfrm>
          </p:grpSpPr>
          <p:sp>
            <p:nvSpPr>
              <p:cNvPr id="13" name="Freeform 99"/>
              <p:cNvSpPr>
                <a:spLocks/>
              </p:cNvSpPr>
              <p:nvPr/>
            </p:nvSpPr>
            <p:spPr bwMode="ltGray">
              <a:xfrm flipV="1">
                <a:off x="0" y="2702"/>
                <a:ext cx="5731" cy="365"/>
              </a:xfrm>
              <a:custGeom>
                <a:avLst/>
                <a:gdLst>
                  <a:gd name="T0" fmla="*/ 0 w 5731"/>
                  <a:gd name="T1" fmla="*/ 0 h 808"/>
                  <a:gd name="T2" fmla="*/ 19 w 5731"/>
                  <a:gd name="T3" fmla="*/ 0 h 808"/>
                  <a:gd name="T4" fmla="*/ 1824 w 5731"/>
                  <a:gd name="T5" fmla="*/ 0 h 808"/>
                  <a:gd name="T6" fmla="*/ 3946 w 5731"/>
                  <a:gd name="T7" fmla="*/ 0 h 808"/>
                  <a:gd name="T8" fmla="*/ 5731 w 5731"/>
                  <a:gd name="T9" fmla="*/ 0 h 808"/>
                  <a:gd name="T10" fmla="*/ 5722 w 5731"/>
                  <a:gd name="T11" fmla="*/ 0 h 808"/>
                  <a:gd name="T12" fmla="*/ 0 w 5731"/>
                  <a:gd name="T13" fmla="*/ 0 h 8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31" h="808">
                    <a:moveTo>
                      <a:pt x="0" y="0"/>
                    </a:moveTo>
                    <a:lnTo>
                      <a:pt x="19" y="279"/>
                    </a:lnTo>
                    <a:cubicBezTo>
                      <a:pt x="321" y="399"/>
                      <a:pt x="1170" y="671"/>
                      <a:pt x="1824" y="739"/>
                    </a:cubicBezTo>
                    <a:cubicBezTo>
                      <a:pt x="2478" y="808"/>
                      <a:pt x="3295" y="769"/>
                      <a:pt x="3946" y="695"/>
                    </a:cubicBezTo>
                    <a:cubicBezTo>
                      <a:pt x="4597" y="621"/>
                      <a:pt x="5435" y="387"/>
                      <a:pt x="5731" y="297"/>
                    </a:cubicBezTo>
                    <a:lnTo>
                      <a:pt x="5722" y="153"/>
                    </a:lnTo>
                    <a:lnTo>
                      <a:pt x="0" y="0"/>
                    </a:lnTo>
                    <a:close/>
                  </a:path>
                </a:pathLst>
              </a:custGeom>
              <a:solidFill>
                <a:schemeClr val="bg1"/>
              </a:solidFill>
              <a:ln>
                <a:noFill/>
              </a:ln>
              <a:extLst/>
            </p:spPr>
            <p:txBody>
              <a:bodyPr/>
              <a:lstStyle/>
              <a:p>
                <a:pPr>
                  <a:defRPr/>
                </a:pPr>
                <a:endParaRPr lang="tr-TR">
                  <a:solidFill>
                    <a:srgbClr val="046CA6"/>
                  </a:solidFill>
                </a:endParaRPr>
              </a:p>
            </p:txBody>
          </p:sp>
          <p:sp>
            <p:nvSpPr>
              <p:cNvPr id="14" name="Freeform 100"/>
              <p:cNvSpPr>
                <a:spLocks/>
              </p:cNvSpPr>
              <p:nvPr/>
            </p:nvSpPr>
            <p:spPr bwMode="ltGray">
              <a:xfrm flipV="1">
                <a:off x="0" y="2748"/>
                <a:ext cx="5731" cy="380"/>
              </a:xfrm>
              <a:custGeom>
                <a:avLst/>
                <a:gdLst>
                  <a:gd name="T0" fmla="*/ 0 w 5731"/>
                  <a:gd name="T1" fmla="*/ 0 h 842"/>
                  <a:gd name="T2" fmla="*/ 26 w 5731"/>
                  <a:gd name="T3" fmla="*/ 0 h 842"/>
                  <a:gd name="T4" fmla="*/ 1795 w 5731"/>
                  <a:gd name="T5" fmla="*/ 0 h 842"/>
                  <a:gd name="T6" fmla="*/ 3821 w 5731"/>
                  <a:gd name="T7" fmla="*/ 0 h 842"/>
                  <a:gd name="T8" fmla="*/ 5731 w 5731"/>
                  <a:gd name="T9" fmla="*/ 0 h 842"/>
                  <a:gd name="T10" fmla="*/ 5693 w 5731"/>
                  <a:gd name="T11" fmla="*/ 0 h 842"/>
                  <a:gd name="T12" fmla="*/ 0 w 5731"/>
                  <a:gd name="T13" fmla="*/ 0 h 8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31" h="842">
                    <a:moveTo>
                      <a:pt x="0" y="36"/>
                    </a:moveTo>
                    <a:lnTo>
                      <a:pt x="26" y="315"/>
                    </a:lnTo>
                    <a:cubicBezTo>
                      <a:pt x="325" y="438"/>
                      <a:pt x="1163" y="700"/>
                      <a:pt x="1795" y="771"/>
                    </a:cubicBezTo>
                    <a:cubicBezTo>
                      <a:pt x="2427" y="842"/>
                      <a:pt x="3165" y="817"/>
                      <a:pt x="3821" y="742"/>
                    </a:cubicBezTo>
                    <a:cubicBezTo>
                      <a:pt x="4477" y="667"/>
                      <a:pt x="5419" y="444"/>
                      <a:pt x="5731" y="320"/>
                    </a:cubicBezTo>
                    <a:lnTo>
                      <a:pt x="5693" y="0"/>
                    </a:lnTo>
                    <a:lnTo>
                      <a:pt x="0" y="36"/>
                    </a:lnTo>
                    <a:close/>
                  </a:path>
                </a:pathLst>
              </a:custGeom>
              <a:solidFill>
                <a:schemeClr val="accent1"/>
              </a:solidFill>
              <a:ln>
                <a:noFill/>
              </a:ln>
              <a:extLst/>
            </p:spPr>
            <p:txBody>
              <a:bodyPr/>
              <a:lstStyle/>
              <a:p>
                <a:pPr>
                  <a:defRPr/>
                </a:pPr>
                <a:endParaRPr lang="tr-TR">
                  <a:solidFill>
                    <a:srgbClr val="046CA6"/>
                  </a:solidFill>
                </a:endParaRPr>
              </a:p>
            </p:txBody>
          </p:sp>
        </p:grpSp>
      </p:grpSp>
      <p:grpSp>
        <p:nvGrpSpPr>
          <p:cNvPr id="17" name="Group 101"/>
          <p:cNvGrpSpPr>
            <a:grpSpLocks/>
          </p:cNvGrpSpPr>
          <p:nvPr userDrawn="1"/>
        </p:nvGrpSpPr>
        <p:grpSpPr bwMode="auto">
          <a:xfrm>
            <a:off x="0" y="0"/>
            <a:ext cx="9144000" cy="6867525"/>
            <a:chOff x="0" y="0"/>
            <a:chExt cx="5760" cy="4326"/>
          </a:xfrm>
        </p:grpSpPr>
        <p:sp>
          <p:nvSpPr>
            <p:cNvPr id="18" name="AutoShape 102"/>
            <p:cNvSpPr>
              <a:spLocks noChangeArrowheads="1"/>
            </p:cNvSpPr>
            <p:nvPr/>
          </p:nvSpPr>
          <p:spPr bwMode="white">
            <a:xfrm>
              <a:off x="27" y="24"/>
              <a:ext cx="5709" cy="4272"/>
            </a:xfrm>
            <a:prstGeom prst="roundRect">
              <a:avLst>
                <a:gd name="adj" fmla="val 6227"/>
              </a:avLst>
            </a:prstGeom>
            <a:noFill/>
            <a:ln w="76200">
              <a:solidFill>
                <a:schemeClr val="bg1"/>
              </a:solidFill>
              <a:round/>
              <a:headEnd/>
              <a:tailEnd/>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altLang="tr-TR" smtClean="0">
                <a:solidFill>
                  <a:srgbClr val="046CA6"/>
                </a:solidFill>
              </a:endParaRPr>
            </a:p>
          </p:txBody>
        </p:sp>
        <p:sp>
          <p:nvSpPr>
            <p:cNvPr id="19" name="Freeform 103"/>
            <p:cNvSpPr>
              <a:spLocks/>
            </p:cNvSpPr>
            <p:nvPr/>
          </p:nvSpPr>
          <p:spPr bwMode="white">
            <a:xfrm>
              <a:off x="3" y="0"/>
              <a:ext cx="288" cy="288"/>
            </a:xfrm>
            <a:custGeom>
              <a:avLst/>
              <a:gdLst>
                <a:gd name="T0" fmla="*/ 0 w 336"/>
                <a:gd name="T1" fmla="*/ 2 h 384"/>
                <a:gd name="T2" fmla="*/ 0 w 336"/>
                <a:gd name="T3" fmla="*/ 2 h 384"/>
                <a:gd name="T4" fmla="*/ 3 w 336"/>
                <a:gd name="T5" fmla="*/ 2 h 384"/>
                <a:gd name="T6" fmla="*/ 3 w 336"/>
                <a:gd name="T7" fmla="*/ 2 h 384"/>
                <a:gd name="T8" fmla="*/ 3 w 336"/>
                <a:gd name="T9" fmla="*/ 0 h 384"/>
                <a:gd name="T10" fmla="*/ 0 w 336"/>
                <a:gd name="T11" fmla="*/ 0 h 38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6" h="384">
                  <a:moveTo>
                    <a:pt x="0" y="48"/>
                  </a:moveTo>
                  <a:lnTo>
                    <a:pt x="0" y="384"/>
                  </a:lnTo>
                  <a:lnTo>
                    <a:pt x="96" y="192"/>
                  </a:lnTo>
                  <a:lnTo>
                    <a:pt x="192" y="48"/>
                  </a:lnTo>
                  <a:lnTo>
                    <a:pt x="336" y="0"/>
                  </a:lnTo>
                  <a:lnTo>
                    <a:pt x="0" y="0"/>
                  </a:lnTo>
                </a:path>
              </a:pathLst>
            </a:custGeom>
            <a:solidFill>
              <a:schemeClr val="bg1"/>
            </a:solidFill>
            <a:ln>
              <a:noFill/>
            </a:ln>
            <a:extLst/>
          </p:spPr>
          <p:txBody>
            <a:bodyPr/>
            <a:lstStyle/>
            <a:p>
              <a:pPr>
                <a:defRPr/>
              </a:pPr>
              <a:endParaRPr lang="tr-TR">
                <a:solidFill>
                  <a:srgbClr val="046CA6"/>
                </a:solidFill>
              </a:endParaRPr>
            </a:p>
          </p:txBody>
        </p:sp>
        <p:sp>
          <p:nvSpPr>
            <p:cNvPr id="20" name="Freeform 104"/>
            <p:cNvSpPr>
              <a:spLocks/>
            </p:cNvSpPr>
            <p:nvPr/>
          </p:nvSpPr>
          <p:spPr bwMode="white">
            <a:xfrm rot="-5408600">
              <a:off x="-47" y="4030"/>
              <a:ext cx="336" cy="242"/>
            </a:xfrm>
            <a:custGeom>
              <a:avLst/>
              <a:gdLst>
                <a:gd name="T0" fmla="*/ 0 w 336"/>
                <a:gd name="T1" fmla="*/ 1 h 384"/>
                <a:gd name="T2" fmla="*/ 0 w 336"/>
                <a:gd name="T3" fmla="*/ 1 h 384"/>
                <a:gd name="T4" fmla="*/ 96 w 336"/>
                <a:gd name="T5" fmla="*/ 1 h 384"/>
                <a:gd name="T6" fmla="*/ 192 w 336"/>
                <a:gd name="T7" fmla="*/ 1 h 384"/>
                <a:gd name="T8" fmla="*/ 336 w 336"/>
                <a:gd name="T9" fmla="*/ 0 h 384"/>
                <a:gd name="T10" fmla="*/ 0 w 336"/>
                <a:gd name="T11" fmla="*/ 0 h 38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6" h="384">
                  <a:moveTo>
                    <a:pt x="0" y="48"/>
                  </a:moveTo>
                  <a:lnTo>
                    <a:pt x="0" y="384"/>
                  </a:lnTo>
                  <a:lnTo>
                    <a:pt x="96" y="192"/>
                  </a:lnTo>
                  <a:lnTo>
                    <a:pt x="192" y="48"/>
                  </a:lnTo>
                  <a:lnTo>
                    <a:pt x="336" y="0"/>
                  </a:lnTo>
                  <a:lnTo>
                    <a:pt x="0" y="0"/>
                  </a:lnTo>
                </a:path>
              </a:pathLst>
            </a:custGeom>
            <a:solidFill>
              <a:schemeClr val="bg1"/>
            </a:solidFill>
            <a:ln>
              <a:noFill/>
            </a:ln>
            <a:extLst/>
          </p:spPr>
          <p:txBody>
            <a:bodyPr/>
            <a:lstStyle/>
            <a:p>
              <a:pPr>
                <a:defRPr/>
              </a:pPr>
              <a:endParaRPr lang="tr-TR">
                <a:solidFill>
                  <a:srgbClr val="046CA6"/>
                </a:solidFill>
              </a:endParaRPr>
            </a:p>
          </p:txBody>
        </p:sp>
        <p:sp>
          <p:nvSpPr>
            <p:cNvPr id="21" name="Freeform 105"/>
            <p:cNvSpPr>
              <a:spLocks/>
            </p:cNvSpPr>
            <p:nvPr/>
          </p:nvSpPr>
          <p:spPr bwMode="white">
            <a:xfrm>
              <a:off x="5520" y="3978"/>
              <a:ext cx="240" cy="348"/>
            </a:xfrm>
            <a:custGeom>
              <a:avLst/>
              <a:gdLst>
                <a:gd name="T0" fmla="*/ 115 w 246"/>
                <a:gd name="T1" fmla="*/ 0 h 348"/>
                <a:gd name="T2" fmla="*/ 77 w 246"/>
                <a:gd name="T3" fmla="*/ 196 h 348"/>
                <a:gd name="T4" fmla="*/ 41 w 246"/>
                <a:gd name="T5" fmla="*/ 282 h 348"/>
                <a:gd name="T6" fmla="*/ 0 w 246"/>
                <a:gd name="T7" fmla="*/ 342 h 348"/>
                <a:gd name="T8" fmla="*/ 115 w 246"/>
                <a:gd name="T9" fmla="*/ 348 h 34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6" h="348">
                  <a:moveTo>
                    <a:pt x="246" y="0"/>
                  </a:moveTo>
                  <a:lnTo>
                    <a:pt x="164" y="196"/>
                  </a:lnTo>
                  <a:lnTo>
                    <a:pt x="84" y="282"/>
                  </a:lnTo>
                  <a:lnTo>
                    <a:pt x="0" y="342"/>
                  </a:lnTo>
                  <a:lnTo>
                    <a:pt x="246" y="348"/>
                  </a:lnTo>
                </a:path>
              </a:pathLst>
            </a:custGeom>
            <a:solidFill>
              <a:schemeClr val="bg1"/>
            </a:solidFill>
            <a:ln>
              <a:noFill/>
            </a:ln>
            <a:extLst/>
          </p:spPr>
          <p:txBody>
            <a:bodyPr/>
            <a:lstStyle/>
            <a:p>
              <a:pPr>
                <a:defRPr/>
              </a:pPr>
              <a:endParaRPr lang="tr-TR">
                <a:solidFill>
                  <a:srgbClr val="046CA6"/>
                </a:solidFill>
              </a:endParaRPr>
            </a:p>
          </p:txBody>
        </p:sp>
        <p:sp>
          <p:nvSpPr>
            <p:cNvPr id="22" name="Freeform 106"/>
            <p:cNvSpPr>
              <a:spLocks/>
            </p:cNvSpPr>
            <p:nvPr/>
          </p:nvSpPr>
          <p:spPr bwMode="white">
            <a:xfrm rot="5400000">
              <a:off x="5472" y="0"/>
              <a:ext cx="288" cy="288"/>
            </a:xfrm>
            <a:custGeom>
              <a:avLst/>
              <a:gdLst>
                <a:gd name="T0" fmla="*/ 0 w 336"/>
                <a:gd name="T1" fmla="*/ 2 h 384"/>
                <a:gd name="T2" fmla="*/ 0 w 336"/>
                <a:gd name="T3" fmla="*/ 2 h 384"/>
                <a:gd name="T4" fmla="*/ 3 w 336"/>
                <a:gd name="T5" fmla="*/ 2 h 384"/>
                <a:gd name="T6" fmla="*/ 3 w 336"/>
                <a:gd name="T7" fmla="*/ 2 h 384"/>
                <a:gd name="T8" fmla="*/ 3 w 336"/>
                <a:gd name="T9" fmla="*/ 0 h 384"/>
                <a:gd name="T10" fmla="*/ 0 w 336"/>
                <a:gd name="T11" fmla="*/ 0 h 38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6" h="384">
                  <a:moveTo>
                    <a:pt x="0" y="48"/>
                  </a:moveTo>
                  <a:lnTo>
                    <a:pt x="0" y="384"/>
                  </a:lnTo>
                  <a:lnTo>
                    <a:pt x="96" y="192"/>
                  </a:lnTo>
                  <a:lnTo>
                    <a:pt x="192" y="48"/>
                  </a:lnTo>
                  <a:lnTo>
                    <a:pt x="336" y="0"/>
                  </a:lnTo>
                  <a:lnTo>
                    <a:pt x="0" y="0"/>
                  </a:lnTo>
                </a:path>
              </a:pathLst>
            </a:custGeom>
            <a:solidFill>
              <a:schemeClr val="bg1"/>
            </a:solidFill>
            <a:ln>
              <a:noFill/>
            </a:ln>
            <a:extLst/>
          </p:spPr>
          <p:txBody>
            <a:bodyPr/>
            <a:lstStyle/>
            <a:p>
              <a:pPr>
                <a:defRPr/>
              </a:pPr>
              <a:endParaRPr lang="tr-TR">
                <a:solidFill>
                  <a:srgbClr val="046CA6"/>
                </a:solidFill>
              </a:endParaRPr>
            </a:p>
          </p:txBody>
        </p:sp>
      </p:grpSp>
      <p:pic>
        <p:nvPicPr>
          <p:cNvPr id="23" name="31 Resim" descr="q1.png"/>
          <p:cNvPicPr>
            <a:picLocks noChangeAspect="1"/>
          </p:cNvPicPr>
          <p:nvPr userDrawn="1"/>
        </p:nvPicPr>
        <p:blipFill>
          <a:blip r:embed="rId2"/>
          <a:srcRect/>
          <a:stretch>
            <a:fillRect/>
          </a:stretch>
        </p:blipFill>
        <p:spPr bwMode="auto">
          <a:xfrm>
            <a:off x="0" y="214313"/>
            <a:ext cx="2430463" cy="1452562"/>
          </a:xfrm>
          <a:prstGeom prst="rect">
            <a:avLst/>
          </a:prstGeom>
          <a:noFill/>
          <a:ln w="9525">
            <a:noFill/>
            <a:miter lim="800000"/>
            <a:headEnd/>
            <a:tailEnd/>
          </a:ln>
        </p:spPr>
      </p:pic>
      <p:sp>
        <p:nvSpPr>
          <p:cNvPr id="24" name="Rectangle 2"/>
          <p:cNvSpPr txBox="1">
            <a:spLocks noChangeArrowheads="1"/>
          </p:cNvSpPr>
          <p:nvPr userDrawn="1"/>
        </p:nvSpPr>
        <p:spPr bwMode="white">
          <a:xfrm>
            <a:off x="2286000" y="2643188"/>
            <a:ext cx="4857750" cy="1714500"/>
          </a:xfrm>
          <a:prstGeom prst="rect">
            <a:avLst/>
          </a:prstGeom>
          <a:noFill/>
          <a:ln>
            <a:noFill/>
          </a:ln>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tr-TR" sz="4000" b="1" dirty="0" smtClean="0">
                <a:solidFill>
                  <a:srgbClr val="046CA6"/>
                </a:solidFill>
                <a:latin typeface="Calibri" pitchFamily="34" charset="0"/>
              </a:rPr>
              <a:t>          Arz ederim.</a:t>
            </a:r>
            <a:endParaRPr lang="en-US" sz="4000" b="1" dirty="0" smtClean="0">
              <a:solidFill>
                <a:srgbClr val="046CA6"/>
              </a:solidFill>
              <a:latin typeface="Calibri" pitchFamily="34" charset="0"/>
            </a:endParaRPr>
          </a:p>
        </p:txBody>
      </p:sp>
      <p:sp>
        <p:nvSpPr>
          <p:cNvPr id="3074" name="Rectangle 2"/>
          <p:cNvSpPr>
            <a:spLocks noGrp="1" noChangeArrowheads="1"/>
          </p:cNvSpPr>
          <p:nvPr>
            <p:ph type="ctrTitle"/>
          </p:nvPr>
        </p:nvSpPr>
        <p:spPr>
          <a:xfrm>
            <a:off x="2786050" y="142852"/>
            <a:ext cx="6000792" cy="1714512"/>
          </a:xfrm>
        </p:spPr>
        <p:txBody>
          <a:bodyPr/>
          <a:lstStyle>
            <a:lvl1pPr algn="l">
              <a:defRPr sz="4000" b="1" baseline="0"/>
            </a:lvl1pPr>
          </a:lstStyle>
          <a:p>
            <a:r>
              <a:rPr lang="tr-TR" smtClean="0"/>
              <a:t>Asıl başlık stili için tıklatın</a:t>
            </a:r>
            <a:endParaRPr lang="en-US" dirty="0"/>
          </a:p>
        </p:txBody>
      </p:sp>
      <p:sp>
        <p:nvSpPr>
          <p:cNvPr id="3075" name="Rectangle 3"/>
          <p:cNvSpPr>
            <a:spLocks noGrp="1" noChangeArrowheads="1"/>
          </p:cNvSpPr>
          <p:nvPr>
            <p:ph type="subTitle" idx="1"/>
          </p:nvPr>
        </p:nvSpPr>
        <p:spPr bwMode="white">
          <a:xfrm>
            <a:off x="214282" y="5000636"/>
            <a:ext cx="8643998" cy="1643074"/>
          </a:xfrm>
          <a:prstGeom prst="rect">
            <a:avLst/>
          </a:prstGeom>
        </p:spPr>
        <p:txBody>
          <a:bodyPr/>
          <a:lstStyle>
            <a:lvl1pPr marL="0" indent="0" algn="ctr">
              <a:buFont typeface="Wingdings" pitchFamily="2" charset="2"/>
              <a:buNone/>
              <a:defRPr sz="2400" b="0" baseline="0">
                <a:solidFill>
                  <a:schemeClr val="bg1"/>
                </a:solidFill>
              </a:defRPr>
            </a:lvl1pPr>
          </a:lstStyle>
          <a:p>
            <a:r>
              <a:rPr lang="tr-TR" smtClean="0"/>
              <a:t>Asıl alt başlık stilini düzenlemek için tıklatın</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3" name="9 Veri Yer Tutucusu"/>
          <p:cNvSpPr txBox="1">
            <a:spLocks/>
          </p:cNvSpPr>
          <p:nvPr userDrawn="1"/>
        </p:nvSpPr>
        <p:spPr>
          <a:xfrm>
            <a:off x="357188" y="6492875"/>
            <a:ext cx="1766887" cy="280988"/>
          </a:xfrm>
          <a:prstGeom prst="rect">
            <a:avLst/>
          </a:prstGeom>
        </p:spPr>
        <p:txBody>
          <a:bodyPr anchor="ctr"/>
          <a:lstStyle>
            <a:lvl1pPr algn="l">
              <a:defRPr sz="1200" b="1">
                <a:solidFill>
                  <a:schemeClr val="tx1"/>
                </a:solidFill>
              </a:defRPr>
            </a:lvl1pPr>
          </a:lstStyle>
          <a:p>
            <a:pPr>
              <a:defRPr/>
            </a:pPr>
            <a:fld id="{7EFC573B-7069-4A5C-9596-597F9A83DC07}" type="datetime4">
              <a:rPr lang="tr-TR" smtClean="0">
                <a:solidFill>
                  <a:srgbClr val="046CA6"/>
                </a:solidFill>
              </a:rPr>
              <a:pPr>
                <a:defRPr/>
              </a:pPr>
              <a:t>27 Nisan 2017</a:t>
            </a:fld>
            <a:endParaRPr lang="tr-TR" dirty="0">
              <a:solidFill>
                <a:srgbClr val="046CA6"/>
              </a:solidFill>
            </a:endParaRPr>
          </a:p>
        </p:txBody>
      </p:sp>
      <p:sp>
        <p:nvSpPr>
          <p:cNvPr id="2" name="1 Başlık"/>
          <p:cNvSpPr>
            <a:spLocks noGrp="1"/>
          </p:cNvSpPr>
          <p:nvPr>
            <p:ph type="title"/>
          </p:nvPr>
        </p:nvSpPr>
        <p:spPr>
          <a:xfrm>
            <a:off x="2571750" y="-24"/>
            <a:ext cx="6572250" cy="706419"/>
          </a:xfrm>
        </p:spPr>
        <p:txBody>
          <a:bodyPr/>
          <a:lstStyle>
            <a:lvl1pPr>
              <a:defRPr sz="2400"/>
            </a:lvl1pPr>
          </a:lstStyle>
          <a:p>
            <a:r>
              <a:rPr lang="tr-TR" dirty="0" smtClean="0"/>
              <a:t>Asıl başlık stili için tıklatın</a:t>
            </a:r>
            <a:endParaRPr lang="tr-TR" dirty="0"/>
          </a:p>
        </p:txBody>
      </p:sp>
      <p:sp>
        <p:nvSpPr>
          <p:cNvPr id="4" name="4 Veri Yer Tutucusu"/>
          <p:cNvSpPr>
            <a:spLocks noGrp="1"/>
          </p:cNvSpPr>
          <p:nvPr>
            <p:ph type="dt" sz="half" idx="10"/>
          </p:nvPr>
        </p:nvSpPr>
        <p:spPr>
          <a:xfrm>
            <a:off x="6248400" y="0"/>
            <a:ext cx="2667000" cy="228600"/>
          </a:xfrm>
          <a:prstGeom prst="rect">
            <a:avLst/>
          </a:prstGeom>
        </p:spPr>
        <p:txBody>
          <a:bodyPr/>
          <a:lstStyle>
            <a:lvl1pPr>
              <a:defRPr>
                <a:solidFill>
                  <a:srgbClr val="046CA6"/>
                </a:solidFill>
              </a:defRPr>
            </a:lvl1pPr>
          </a:lstStyle>
          <a:p>
            <a:pPr>
              <a:defRPr/>
            </a:pPr>
            <a:endParaRPr lang="en-US"/>
          </a:p>
        </p:txBody>
      </p:sp>
      <p:sp>
        <p:nvSpPr>
          <p:cNvPr id="5" name="11 Altbilgi Yer Tutucusu"/>
          <p:cNvSpPr>
            <a:spLocks noGrp="1"/>
          </p:cNvSpPr>
          <p:nvPr>
            <p:ph type="ftr" sz="quarter" idx="11"/>
          </p:nvPr>
        </p:nvSpPr>
        <p:spPr>
          <a:xfrm>
            <a:off x="1714500" y="6492875"/>
            <a:ext cx="6170613" cy="365125"/>
          </a:xfrm>
        </p:spPr>
        <p:txBody>
          <a:bodyPr/>
          <a:lstStyle>
            <a:lvl1pPr algn="ctr" fontAlgn="auto">
              <a:spcBef>
                <a:spcPts val="0"/>
              </a:spcBef>
              <a:spcAft>
                <a:spcPts val="0"/>
              </a:spcAft>
              <a:defRPr sz="1200" b="1">
                <a:solidFill>
                  <a:srgbClr val="046CA6"/>
                </a:solidFill>
              </a:defRPr>
            </a:lvl1pPr>
          </a:lstStyle>
          <a:p>
            <a:pPr>
              <a:defRPr/>
            </a:pPr>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Başlık ve İçerik">
    <p:spTree>
      <p:nvGrpSpPr>
        <p:cNvPr id="1" name=""/>
        <p:cNvGrpSpPr/>
        <p:nvPr/>
      </p:nvGrpSpPr>
      <p:grpSpPr>
        <a:xfrm>
          <a:off x="0" y="0"/>
          <a:ext cx="0" cy="0"/>
          <a:chOff x="0" y="0"/>
          <a:chExt cx="0" cy="0"/>
        </a:xfrm>
      </p:grpSpPr>
      <p:sp>
        <p:nvSpPr>
          <p:cNvPr id="3" name="9 Veri Yer Tutucusu"/>
          <p:cNvSpPr txBox="1">
            <a:spLocks/>
          </p:cNvSpPr>
          <p:nvPr userDrawn="1"/>
        </p:nvSpPr>
        <p:spPr>
          <a:xfrm>
            <a:off x="357188" y="6492875"/>
            <a:ext cx="1766887" cy="280988"/>
          </a:xfrm>
          <a:prstGeom prst="rect">
            <a:avLst/>
          </a:prstGeom>
        </p:spPr>
        <p:txBody>
          <a:bodyPr anchor="ctr"/>
          <a:lstStyle>
            <a:lvl1pPr algn="l">
              <a:defRPr sz="1200" b="1">
                <a:solidFill>
                  <a:schemeClr val="tx1"/>
                </a:solidFill>
              </a:defRPr>
            </a:lvl1pPr>
          </a:lstStyle>
          <a:p>
            <a:pPr>
              <a:defRPr/>
            </a:pPr>
            <a:fld id="{7EFC573B-7069-4A5C-9596-597F9A83DC07}" type="datetime4">
              <a:rPr lang="tr-TR" smtClean="0">
                <a:solidFill>
                  <a:srgbClr val="046CA6"/>
                </a:solidFill>
              </a:rPr>
              <a:pPr>
                <a:defRPr/>
              </a:pPr>
              <a:t>27 Nisan 2017</a:t>
            </a:fld>
            <a:endParaRPr lang="tr-TR" dirty="0">
              <a:solidFill>
                <a:srgbClr val="046CA6"/>
              </a:solidFill>
            </a:endParaRPr>
          </a:p>
        </p:txBody>
      </p:sp>
      <p:sp>
        <p:nvSpPr>
          <p:cNvPr id="4" name="4 Metin kutusu"/>
          <p:cNvSpPr txBox="1">
            <a:spLocks noChangeArrowheads="1"/>
          </p:cNvSpPr>
          <p:nvPr userDrawn="1"/>
        </p:nvSpPr>
        <p:spPr bwMode="auto">
          <a:xfrm>
            <a:off x="8597900" y="6543675"/>
            <a:ext cx="571500" cy="461963"/>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sz="1200" b="1" smtClean="0">
              <a:solidFill>
                <a:srgbClr val="046CA6"/>
              </a:solidFill>
            </a:endParaRPr>
          </a:p>
          <a:p>
            <a:pPr eaLnBrk="1" hangingPunct="1">
              <a:defRPr/>
            </a:pPr>
            <a:endParaRPr lang="tr-TR" sz="1200" b="1" smtClean="0">
              <a:solidFill>
                <a:srgbClr val="046CA6"/>
              </a:solidFill>
            </a:endParaRPr>
          </a:p>
        </p:txBody>
      </p:sp>
      <p:sp>
        <p:nvSpPr>
          <p:cNvPr id="2" name="1 Başlık"/>
          <p:cNvSpPr>
            <a:spLocks noGrp="1"/>
          </p:cNvSpPr>
          <p:nvPr>
            <p:ph type="title"/>
          </p:nvPr>
        </p:nvSpPr>
        <p:spPr>
          <a:xfrm>
            <a:off x="2571750" y="-24"/>
            <a:ext cx="6572250" cy="706419"/>
          </a:xfrm>
        </p:spPr>
        <p:txBody>
          <a:bodyPr/>
          <a:lstStyle>
            <a:lvl1pPr>
              <a:defRPr sz="2400"/>
            </a:lvl1pPr>
          </a:lstStyle>
          <a:p>
            <a:r>
              <a:rPr lang="tr-TR" dirty="0" smtClean="0"/>
              <a:t>Asıl başlık stili için tıklatın</a:t>
            </a:r>
            <a:endParaRPr lang="tr-TR" dirty="0"/>
          </a:p>
        </p:txBody>
      </p:sp>
      <p:sp>
        <p:nvSpPr>
          <p:cNvPr id="5" name="4 Veri Yer Tutucusu"/>
          <p:cNvSpPr>
            <a:spLocks noGrp="1"/>
          </p:cNvSpPr>
          <p:nvPr>
            <p:ph type="dt" sz="half" idx="10"/>
          </p:nvPr>
        </p:nvSpPr>
        <p:spPr>
          <a:xfrm>
            <a:off x="6248400" y="0"/>
            <a:ext cx="2667000" cy="228600"/>
          </a:xfrm>
          <a:prstGeom prst="rect">
            <a:avLst/>
          </a:prstGeom>
        </p:spPr>
        <p:txBody>
          <a:bodyPr/>
          <a:lstStyle>
            <a:lvl1pPr>
              <a:defRPr>
                <a:solidFill>
                  <a:srgbClr val="046CA6"/>
                </a:solidFill>
              </a:defRPr>
            </a:lvl1pPr>
          </a:lstStyle>
          <a:p>
            <a:pPr>
              <a:defRPr/>
            </a:pPr>
            <a:endParaRPr lang="en-US"/>
          </a:p>
        </p:txBody>
      </p:sp>
      <p:sp>
        <p:nvSpPr>
          <p:cNvPr id="6" name="11 Altbilgi Yer Tutucusu"/>
          <p:cNvSpPr>
            <a:spLocks noGrp="1"/>
          </p:cNvSpPr>
          <p:nvPr>
            <p:ph type="ftr" sz="quarter" idx="11"/>
          </p:nvPr>
        </p:nvSpPr>
        <p:spPr>
          <a:xfrm>
            <a:off x="1714500" y="6492875"/>
            <a:ext cx="6170613" cy="365125"/>
          </a:xfrm>
        </p:spPr>
        <p:txBody>
          <a:bodyPr/>
          <a:lstStyle>
            <a:lvl1pPr algn="ctr" fontAlgn="auto">
              <a:spcBef>
                <a:spcPts val="0"/>
              </a:spcBef>
              <a:spcAft>
                <a:spcPts val="0"/>
              </a:spcAft>
              <a:defRPr sz="1200" b="1">
                <a:solidFill>
                  <a:srgbClr val="046CA6"/>
                </a:solidFill>
              </a:defRPr>
            </a:lvl1pPr>
          </a:lstStyle>
          <a:p>
            <a:pPr>
              <a:defRPr/>
            </a:pPr>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4_Başlık ve İçerik">
    <p:spTree>
      <p:nvGrpSpPr>
        <p:cNvPr id="1" name=""/>
        <p:cNvGrpSpPr/>
        <p:nvPr/>
      </p:nvGrpSpPr>
      <p:grpSpPr>
        <a:xfrm>
          <a:off x="0" y="0"/>
          <a:ext cx="0" cy="0"/>
          <a:chOff x="0" y="0"/>
          <a:chExt cx="0" cy="0"/>
        </a:xfrm>
      </p:grpSpPr>
      <p:sp>
        <p:nvSpPr>
          <p:cNvPr id="3" name="9 Veri Yer Tutucusu"/>
          <p:cNvSpPr txBox="1">
            <a:spLocks/>
          </p:cNvSpPr>
          <p:nvPr userDrawn="1"/>
        </p:nvSpPr>
        <p:spPr>
          <a:xfrm>
            <a:off x="357188" y="6492875"/>
            <a:ext cx="1766887" cy="280988"/>
          </a:xfrm>
          <a:prstGeom prst="rect">
            <a:avLst/>
          </a:prstGeom>
        </p:spPr>
        <p:txBody>
          <a:bodyPr anchor="ctr"/>
          <a:lstStyle>
            <a:lvl1pPr algn="l">
              <a:defRPr sz="1200" b="1">
                <a:solidFill>
                  <a:schemeClr val="tx1"/>
                </a:solidFill>
              </a:defRPr>
            </a:lvl1pPr>
          </a:lstStyle>
          <a:p>
            <a:pPr>
              <a:defRPr/>
            </a:pPr>
            <a:fld id="{7EFC573B-7069-4A5C-9596-597F9A83DC07}" type="datetime4">
              <a:rPr lang="tr-TR" smtClean="0">
                <a:solidFill>
                  <a:srgbClr val="046CA6"/>
                </a:solidFill>
              </a:rPr>
              <a:pPr>
                <a:defRPr/>
              </a:pPr>
              <a:t>27 Nisan 2017</a:t>
            </a:fld>
            <a:endParaRPr lang="tr-TR" dirty="0">
              <a:solidFill>
                <a:srgbClr val="046CA6"/>
              </a:solidFill>
            </a:endParaRPr>
          </a:p>
        </p:txBody>
      </p:sp>
      <p:sp>
        <p:nvSpPr>
          <p:cNvPr id="4" name="4 Metin kutusu"/>
          <p:cNvSpPr txBox="1">
            <a:spLocks noChangeArrowheads="1"/>
          </p:cNvSpPr>
          <p:nvPr userDrawn="1"/>
        </p:nvSpPr>
        <p:spPr bwMode="auto">
          <a:xfrm>
            <a:off x="8597900" y="6543675"/>
            <a:ext cx="571500" cy="461963"/>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tr-TR" sz="1200" b="1" smtClean="0">
              <a:solidFill>
                <a:srgbClr val="046CA6"/>
              </a:solidFill>
            </a:endParaRPr>
          </a:p>
          <a:p>
            <a:pPr eaLnBrk="1" hangingPunct="1">
              <a:defRPr/>
            </a:pPr>
            <a:endParaRPr lang="tr-TR" sz="1200" b="1" smtClean="0">
              <a:solidFill>
                <a:srgbClr val="046CA6"/>
              </a:solidFill>
            </a:endParaRPr>
          </a:p>
        </p:txBody>
      </p:sp>
      <p:sp>
        <p:nvSpPr>
          <p:cNvPr id="2" name="1 Başlık"/>
          <p:cNvSpPr>
            <a:spLocks noGrp="1"/>
          </p:cNvSpPr>
          <p:nvPr>
            <p:ph type="title"/>
          </p:nvPr>
        </p:nvSpPr>
        <p:spPr>
          <a:xfrm>
            <a:off x="2571750" y="-24"/>
            <a:ext cx="6572250" cy="706419"/>
          </a:xfrm>
        </p:spPr>
        <p:txBody>
          <a:bodyPr/>
          <a:lstStyle>
            <a:lvl1pPr>
              <a:defRPr sz="2400"/>
            </a:lvl1pPr>
          </a:lstStyle>
          <a:p>
            <a:r>
              <a:rPr lang="tr-TR" dirty="0" smtClean="0"/>
              <a:t>Asıl başlık stili için tıklatın</a:t>
            </a:r>
            <a:endParaRPr lang="tr-TR" dirty="0"/>
          </a:p>
        </p:txBody>
      </p:sp>
      <p:sp>
        <p:nvSpPr>
          <p:cNvPr id="5" name="4 Veri Yer Tutucusu"/>
          <p:cNvSpPr>
            <a:spLocks noGrp="1"/>
          </p:cNvSpPr>
          <p:nvPr>
            <p:ph type="dt" sz="half" idx="10"/>
          </p:nvPr>
        </p:nvSpPr>
        <p:spPr>
          <a:xfrm>
            <a:off x="6248400" y="0"/>
            <a:ext cx="2667000" cy="228600"/>
          </a:xfrm>
          <a:prstGeom prst="rect">
            <a:avLst/>
          </a:prstGeom>
        </p:spPr>
        <p:txBody>
          <a:bodyPr/>
          <a:lstStyle>
            <a:lvl1pPr>
              <a:defRPr>
                <a:solidFill>
                  <a:srgbClr val="046CA6"/>
                </a:solidFill>
              </a:defRPr>
            </a:lvl1pPr>
          </a:lstStyle>
          <a:p>
            <a:pPr>
              <a:defRPr/>
            </a:pPr>
            <a:endParaRPr lang="en-US"/>
          </a:p>
        </p:txBody>
      </p:sp>
      <p:sp>
        <p:nvSpPr>
          <p:cNvPr id="6" name="11 Altbilgi Yer Tutucusu"/>
          <p:cNvSpPr>
            <a:spLocks noGrp="1"/>
          </p:cNvSpPr>
          <p:nvPr>
            <p:ph type="ftr" sz="quarter" idx="11"/>
          </p:nvPr>
        </p:nvSpPr>
        <p:spPr>
          <a:xfrm>
            <a:off x="1714500" y="6492875"/>
            <a:ext cx="6170613" cy="365125"/>
          </a:xfrm>
        </p:spPr>
        <p:txBody>
          <a:bodyPr/>
          <a:lstStyle>
            <a:lvl1pPr algn="ctr" fontAlgn="auto">
              <a:spcBef>
                <a:spcPts val="0"/>
              </a:spcBef>
              <a:spcAft>
                <a:spcPts val="0"/>
              </a:spcAft>
              <a:defRPr sz="1200" b="1">
                <a:solidFill>
                  <a:srgbClr val="046CA6"/>
                </a:solidFill>
              </a:defRPr>
            </a:lvl1pPr>
          </a:lstStyle>
          <a:p>
            <a:pPr>
              <a:defRPr/>
            </a:pPr>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10 Resim" descr="v2_u.png"/>
          <p:cNvPicPr>
            <a:picLocks noChangeAspect="1"/>
          </p:cNvPicPr>
          <p:nvPr/>
        </p:nvPicPr>
        <p:blipFill>
          <a:blip r:embed="rId9"/>
          <a:srcRect/>
          <a:stretch>
            <a:fillRect/>
          </a:stretch>
        </p:blipFill>
        <p:spPr bwMode="auto">
          <a:xfrm>
            <a:off x="0" y="0"/>
            <a:ext cx="9144000" cy="731838"/>
          </a:xfrm>
          <a:prstGeom prst="rect">
            <a:avLst/>
          </a:prstGeom>
          <a:noFill/>
          <a:ln w="9525">
            <a:noFill/>
            <a:miter lim="800000"/>
            <a:headEnd/>
            <a:tailEnd/>
          </a:ln>
        </p:spPr>
      </p:pic>
      <p:sp>
        <p:nvSpPr>
          <p:cNvPr id="1027" name="Freeform 91"/>
          <p:cNvSpPr>
            <a:spLocks/>
          </p:cNvSpPr>
          <p:nvPr/>
        </p:nvSpPr>
        <p:spPr bwMode="white">
          <a:xfrm>
            <a:off x="-6350" y="950913"/>
            <a:ext cx="9156700" cy="461962"/>
          </a:xfrm>
          <a:custGeom>
            <a:avLst/>
            <a:gdLst>
              <a:gd name="T0" fmla="*/ 2147483647 w 5768"/>
              <a:gd name="T1" fmla="*/ 2147483647 h 366"/>
              <a:gd name="T2" fmla="*/ 0 w 5768"/>
              <a:gd name="T3" fmla="*/ 2147483647 h 366"/>
              <a:gd name="T4" fmla="*/ 2147483647 w 5768"/>
              <a:gd name="T5" fmla="*/ 2147483647 h 366"/>
              <a:gd name="T6" fmla="*/ 2147483647 w 5768"/>
              <a:gd name="T7" fmla="*/ 2147483647 h 366"/>
              <a:gd name="T8" fmla="*/ 2147483647 w 5768"/>
              <a:gd name="T9" fmla="*/ 2147483647 h 366"/>
              <a:gd name="T10" fmla="*/ 2147483647 w 5768"/>
              <a:gd name="T11" fmla="*/ 2147483647 h 366"/>
              <a:gd name="T12" fmla="*/ 2147483647 w 5768"/>
              <a:gd name="T13" fmla="*/ 2147483647 h 3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68" h="366">
                <a:moveTo>
                  <a:pt x="4" y="365"/>
                </a:moveTo>
                <a:lnTo>
                  <a:pt x="0" y="246"/>
                </a:lnTo>
                <a:cubicBezTo>
                  <a:pt x="304" y="192"/>
                  <a:pt x="1175" y="64"/>
                  <a:pt x="1837" y="32"/>
                </a:cubicBezTo>
                <a:cubicBezTo>
                  <a:pt x="2499" y="0"/>
                  <a:pt x="3316" y="19"/>
                  <a:pt x="3970" y="52"/>
                </a:cubicBezTo>
                <a:cubicBezTo>
                  <a:pt x="4624" y="85"/>
                  <a:pt x="5464" y="179"/>
                  <a:pt x="5764" y="231"/>
                </a:cubicBezTo>
                <a:lnTo>
                  <a:pt x="5768" y="366"/>
                </a:lnTo>
                <a:lnTo>
                  <a:pt x="4" y="365"/>
                </a:lnTo>
                <a:close/>
              </a:path>
            </a:pathLst>
          </a:custGeom>
          <a:solidFill>
            <a:schemeClr val="bg1"/>
          </a:solidFill>
          <a:ln>
            <a:noFill/>
          </a:ln>
          <a:extLst/>
        </p:spPr>
        <p:txBody>
          <a:bodyPr/>
          <a:lstStyle/>
          <a:p>
            <a:pPr>
              <a:defRPr/>
            </a:pPr>
            <a:endParaRPr lang="tr-TR">
              <a:solidFill>
                <a:srgbClr val="046CA6"/>
              </a:solidFill>
            </a:endParaRPr>
          </a:p>
        </p:txBody>
      </p:sp>
      <p:sp>
        <p:nvSpPr>
          <p:cNvPr id="1028" name="Rectangle 2"/>
          <p:cNvSpPr>
            <a:spLocks noGrp="1" noChangeArrowheads="1"/>
          </p:cNvSpPr>
          <p:nvPr>
            <p:ph type="title"/>
          </p:nvPr>
        </p:nvSpPr>
        <p:spPr bwMode="white">
          <a:xfrm>
            <a:off x="2571750" y="79375"/>
            <a:ext cx="6572250" cy="563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endParaRPr lang="en-US" altLang="tr-TR" smtClean="0"/>
          </a:p>
        </p:txBody>
      </p:sp>
      <p:sp>
        <p:nvSpPr>
          <p:cNvPr id="1029" name="Line 92"/>
          <p:cNvSpPr>
            <a:spLocks noChangeShapeType="1"/>
          </p:cNvSpPr>
          <p:nvPr/>
        </p:nvSpPr>
        <p:spPr bwMode="auto">
          <a:xfrm>
            <a:off x="425450" y="6524625"/>
            <a:ext cx="8353425" cy="0"/>
          </a:xfrm>
          <a:prstGeom prst="line">
            <a:avLst/>
          </a:prstGeom>
          <a:noFill/>
          <a:ln w="9525">
            <a:solidFill>
              <a:schemeClr val="tx1"/>
            </a:solidFill>
            <a:round/>
            <a:headEnd/>
            <a:tailEnd/>
          </a:ln>
          <a:extLst/>
        </p:spPr>
        <p:txBody>
          <a:bodyPr/>
          <a:lstStyle/>
          <a:p>
            <a:pPr>
              <a:defRPr/>
            </a:pPr>
            <a:endParaRPr lang="tr-TR">
              <a:solidFill>
                <a:srgbClr val="046CA6"/>
              </a:solidFill>
            </a:endParaRPr>
          </a:p>
        </p:txBody>
      </p:sp>
      <p:sp>
        <p:nvSpPr>
          <p:cNvPr id="12" name="11 Altbilgi Yer Tutucusu"/>
          <p:cNvSpPr>
            <a:spLocks noGrp="1"/>
          </p:cNvSpPr>
          <p:nvPr>
            <p:ph type="ftr" sz="quarter" idx="3"/>
          </p:nvPr>
        </p:nvSpPr>
        <p:spPr>
          <a:xfrm>
            <a:off x="1714500" y="6492875"/>
            <a:ext cx="6357938" cy="365125"/>
          </a:xfrm>
          <a:prstGeom prst="rect">
            <a:avLst/>
          </a:prstGeom>
        </p:spPr>
        <p:txBody>
          <a:bodyPr vert="horz" lIns="91440" tIns="45720" rIns="91440" bIns="45720" rtlCol="0" anchor="ctr"/>
          <a:lstStyle>
            <a:lvl1pPr algn="ctr">
              <a:defRPr sz="1200" b="1">
                <a:solidFill>
                  <a:srgbClr val="046CA6"/>
                </a:solidFill>
                <a:latin typeface="Arial" charset="0"/>
              </a:defRPr>
            </a:lvl1pPr>
          </a:lstStyle>
          <a:p>
            <a:pPr>
              <a:defRPr/>
            </a:pPr>
            <a:endParaRPr lang="tr-TR"/>
          </a:p>
        </p:txBody>
      </p:sp>
      <p:sp>
        <p:nvSpPr>
          <p:cNvPr id="2" name="Dikdörtgen 1"/>
          <p:cNvSpPr/>
          <p:nvPr userDrawn="1"/>
        </p:nvSpPr>
        <p:spPr>
          <a:xfrm>
            <a:off x="8257183" y="6524625"/>
            <a:ext cx="402674" cy="307777"/>
          </a:xfrm>
          <a:prstGeom prst="rect">
            <a:avLst/>
          </a:prstGeom>
        </p:spPr>
        <p:txBody>
          <a:bodyPr wrap="none">
            <a:spAutoFit/>
          </a:bodyPr>
          <a:lstStyle/>
          <a:p>
            <a:fld id="{0FDBD85D-5BD9-4608-81B9-77DB58A2EF95}" type="slidenum">
              <a:rPr lang="tr-TR" sz="1400" smtClean="0"/>
              <a:pPr/>
              <a:t>‹#›</a:t>
            </a:fld>
            <a:endParaRPr lang="tr-TR" sz="1400" dirty="0"/>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Lst>
  <p:timing>
    <p:tnLst>
      <p:par>
        <p:cTn id="1" dur="indefinite" restart="never" nodeType="tmRoot"/>
      </p:par>
    </p:tnLst>
  </p:timing>
  <p:hf hdr="0" ftr="0" dt="0"/>
  <p:txStyles>
    <p:titleStyle>
      <a:lvl1pPr algn="r" rtl="0" eaLnBrk="0" fontAlgn="base" hangingPunct="0">
        <a:spcBef>
          <a:spcPct val="0"/>
        </a:spcBef>
        <a:spcAft>
          <a:spcPct val="0"/>
        </a:spcAft>
        <a:defRPr sz="3200">
          <a:solidFill>
            <a:schemeClr val="bg1"/>
          </a:solidFill>
          <a:latin typeface="Calibri" pitchFamily="34" charset="0"/>
          <a:ea typeface="+mj-ea"/>
          <a:cs typeface="+mj-cs"/>
        </a:defRPr>
      </a:lvl1pPr>
      <a:lvl2pPr algn="r" rtl="0" eaLnBrk="0" fontAlgn="base" hangingPunct="0">
        <a:spcBef>
          <a:spcPct val="0"/>
        </a:spcBef>
        <a:spcAft>
          <a:spcPct val="0"/>
        </a:spcAft>
        <a:defRPr sz="3200">
          <a:solidFill>
            <a:schemeClr val="bg1"/>
          </a:solidFill>
          <a:latin typeface="Calibri" pitchFamily="34" charset="0"/>
        </a:defRPr>
      </a:lvl2pPr>
      <a:lvl3pPr algn="r" rtl="0" eaLnBrk="0" fontAlgn="base" hangingPunct="0">
        <a:spcBef>
          <a:spcPct val="0"/>
        </a:spcBef>
        <a:spcAft>
          <a:spcPct val="0"/>
        </a:spcAft>
        <a:defRPr sz="3200">
          <a:solidFill>
            <a:schemeClr val="bg1"/>
          </a:solidFill>
          <a:latin typeface="Calibri" pitchFamily="34" charset="0"/>
        </a:defRPr>
      </a:lvl3pPr>
      <a:lvl4pPr algn="r" rtl="0" eaLnBrk="0" fontAlgn="base" hangingPunct="0">
        <a:spcBef>
          <a:spcPct val="0"/>
        </a:spcBef>
        <a:spcAft>
          <a:spcPct val="0"/>
        </a:spcAft>
        <a:defRPr sz="3200">
          <a:solidFill>
            <a:schemeClr val="bg1"/>
          </a:solidFill>
          <a:latin typeface="Calibri" pitchFamily="34" charset="0"/>
        </a:defRPr>
      </a:lvl4pPr>
      <a:lvl5pPr algn="r" rtl="0" eaLnBrk="0" fontAlgn="base" hangingPunct="0">
        <a:spcBef>
          <a:spcPct val="0"/>
        </a:spcBef>
        <a:spcAft>
          <a:spcPct val="0"/>
        </a:spcAft>
        <a:defRPr sz="3200">
          <a:solidFill>
            <a:schemeClr val="bg1"/>
          </a:solidFill>
          <a:latin typeface="Calibri" pitchFamily="34" charset="0"/>
        </a:defRPr>
      </a:lvl5pPr>
      <a:lvl6pPr marL="457200" algn="r" rtl="0" eaLnBrk="1" fontAlgn="base" hangingPunct="1">
        <a:spcBef>
          <a:spcPct val="0"/>
        </a:spcBef>
        <a:spcAft>
          <a:spcPct val="0"/>
        </a:spcAft>
        <a:defRPr sz="3200">
          <a:solidFill>
            <a:schemeClr val="bg1"/>
          </a:solidFill>
          <a:latin typeface="Verdana" pitchFamily="34" charset="0"/>
        </a:defRPr>
      </a:lvl6pPr>
      <a:lvl7pPr marL="914400" algn="r" rtl="0" eaLnBrk="1" fontAlgn="base" hangingPunct="1">
        <a:spcBef>
          <a:spcPct val="0"/>
        </a:spcBef>
        <a:spcAft>
          <a:spcPct val="0"/>
        </a:spcAft>
        <a:defRPr sz="3200">
          <a:solidFill>
            <a:schemeClr val="bg1"/>
          </a:solidFill>
          <a:latin typeface="Verdana" pitchFamily="34" charset="0"/>
        </a:defRPr>
      </a:lvl7pPr>
      <a:lvl8pPr marL="1371600" algn="r" rtl="0" eaLnBrk="1" fontAlgn="base" hangingPunct="1">
        <a:spcBef>
          <a:spcPct val="0"/>
        </a:spcBef>
        <a:spcAft>
          <a:spcPct val="0"/>
        </a:spcAft>
        <a:defRPr sz="3200">
          <a:solidFill>
            <a:schemeClr val="bg1"/>
          </a:solidFill>
          <a:latin typeface="Verdana" pitchFamily="34" charset="0"/>
        </a:defRPr>
      </a:lvl8pPr>
      <a:lvl9pPr marL="1828800" algn="r" rtl="0" eaLnBrk="1" fontAlgn="base" hangingPunct="1">
        <a:spcBef>
          <a:spcPct val="0"/>
        </a:spcBef>
        <a:spcAft>
          <a:spcPct val="0"/>
        </a:spcAft>
        <a:defRPr sz="3200">
          <a:solidFill>
            <a:schemeClr val="bg1"/>
          </a:solidFill>
          <a:latin typeface="Verdana" pitchFamily="34" charset="0"/>
        </a:defRPr>
      </a:lvl9pPr>
    </p:titleStyle>
    <p:bodyStyle>
      <a:lvl1pPr marL="342900" indent="-342900" algn="l" rtl="0" eaLnBrk="0" fontAlgn="base" hangingPunct="0">
        <a:spcBef>
          <a:spcPct val="20000"/>
        </a:spcBef>
        <a:spcAft>
          <a:spcPct val="0"/>
        </a:spcAft>
        <a:buClr>
          <a:schemeClr val="tx1"/>
        </a:buClr>
        <a:buFont typeface="Wingdings" pitchFamily="2" charset="2"/>
        <a:buChar char="q"/>
        <a:defRPr sz="2800" b="1">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lr>
          <a:schemeClr val="tx1"/>
        </a:buClr>
        <a:buFont typeface="Wingdings" pitchFamily="2" charset="2"/>
        <a:buChar char="§"/>
        <a:defRPr sz="2400">
          <a:solidFill>
            <a:schemeClr val="tx1"/>
          </a:solidFill>
          <a:latin typeface="Calibri" pitchFamily="34" charset="0"/>
        </a:defRPr>
      </a:lvl2pPr>
      <a:lvl3pPr marL="1143000" indent="-228600" algn="l" rtl="0" eaLnBrk="0" fontAlgn="base" hangingPunct="0">
        <a:spcBef>
          <a:spcPct val="20000"/>
        </a:spcBef>
        <a:spcAft>
          <a:spcPct val="0"/>
        </a:spcAft>
        <a:buClr>
          <a:schemeClr val="tx1"/>
        </a:buClr>
        <a:buChar char="•"/>
        <a:defRPr sz="2200">
          <a:solidFill>
            <a:schemeClr val="tx1"/>
          </a:solidFill>
          <a:latin typeface="Calibri" pitchFamily="34" charset="0"/>
        </a:defRPr>
      </a:lvl3pPr>
      <a:lvl4pPr marL="1600200" indent="-228600" algn="l" rtl="0" eaLnBrk="0" fontAlgn="base" hangingPunct="0">
        <a:spcBef>
          <a:spcPct val="20000"/>
        </a:spcBef>
        <a:spcAft>
          <a:spcPct val="0"/>
        </a:spcAft>
        <a:buFont typeface="Calibri" pitchFamily="34" charset="0"/>
        <a:buChar char="−"/>
        <a:defRPr sz="2000">
          <a:solidFill>
            <a:schemeClr val="tx1"/>
          </a:solidFill>
          <a:latin typeface="Calibri" pitchFamily="34" charset="0"/>
        </a:defRPr>
      </a:lvl4pPr>
      <a:lvl5pPr marL="2057400" indent="-228600" algn="l" rtl="0" eaLnBrk="0" fontAlgn="base" hangingPunct="0">
        <a:spcBef>
          <a:spcPct val="20000"/>
        </a:spcBef>
        <a:spcAft>
          <a:spcPct val="0"/>
        </a:spcAft>
        <a:buFont typeface="Calibri" pitchFamily="34" charset="0"/>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Layout" Target="../diagrams/layout2.xml"/><Relationship Id="rId7" Type="http://schemas.openxmlformats.org/officeDocument/2006/relationships/image" Target="../media/image6.png"/><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Başlık 2"/>
          <p:cNvSpPr>
            <a:spLocks noGrp="1"/>
          </p:cNvSpPr>
          <p:nvPr>
            <p:ph type="ctrTitle"/>
          </p:nvPr>
        </p:nvSpPr>
        <p:spPr>
          <a:xfrm>
            <a:off x="2786063" y="142875"/>
            <a:ext cx="6000750" cy="1714500"/>
          </a:xfrm>
        </p:spPr>
        <p:txBody>
          <a:bodyPr/>
          <a:lstStyle/>
          <a:p>
            <a:pPr algn="ctr"/>
            <a:r>
              <a:rPr lang="tr-TR" sz="2800" dirty="0" smtClean="0"/>
              <a:t>SOSYAL GÜVENLİK KURUMU BAŞKANLIĞI</a:t>
            </a:r>
          </a:p>
        </p:txBody>
      </p:sp>
      <p:sp>
        <p:nvSpPr>
          <p:cNvPr id="12290" name="Alt Başlık 3"/>
          <p:cNvSpPr>
            <a:spLocks noGrp="1"/>
          </p:cNvSpPr>
          <p:nvPr>
            <p:ph type="subTitle" idx="1"/>
          </p:nvPr>
        </p:nvSpPr>
        <p:spPr>
          <a:xfrm>
            <a:off x="214313" y="4724400"/>
            <a:ext cx="8643937" cy="1919288"/>
          </a:xfrm>
          <a:noFill/>
          <a:ln>
            <a:miter lim="800000"/>
            <a:headEnd/>
            <a:tailEnd/>
          </a:ln>
        </p:spPr>
        <p:txBody>
          <a:bodyPr vert="horz" wrap="square" lIns="91440" tIns="45720" rIns="91440" bIns="45720" numCol="1" anchor="t" anchorCtr="0" compatLnSpc="1">
            <a:prstTxWarp prst="textNoShape">
              <a:avLst/>
            </a:prstTxWarp>
          </a:bodyPr>
          <a:lstStyle/>
          <a:p>
            <a:endParaRPr lang="tr-TR" sz="3200" b="1" dirty="0" smtClean="0">
              <a:solidFill>
                <a:srgbClr val="FFFFFF"/>
              </a:solidFill>
              <a:ea typeface="+mj-ea"/>
              <a:cs typeface="+mj-cs"/>
            </a:endParaRPr>
          </a:p>
          <a:p>
            <a:r>
              <a:rPr lang="tr-TR" sz="3200" b="1" dirty="0" smtClean="0">
                <a:solidFill>
                  <a:srgbClr val="FFFFFF"/>
                </a:solidFill>
                <a:ea typeface="+mj-ea"/>
                <a:cs typeface="+mj-cs"/>
              </a:rPr>
              <a:t>Sigorta </a:t>
            </a:r>
            <a:r>
              <a:rPr lang="tr-TR" sz="3200" b="1" dirty="0">
                <a:solidFill>
                  <a:srgbClr val="FFFFFF"/>
                </a:solidFill>
                <a:ea typeface="+mj-ea"/>
                <a:cs typeface="+mj-cs"/>
              </a:rPr>
              <a:t>Primleri Genel Müdürlüğü</a:t>
            </a:r>
            <a:br>
              <a:rPr lang="tr-TR" sz="3200" b="1" dirty="0">
                <a:solidFill>
                  <a:srgbClr val="FFFFFF"/>
                </a:solidFill>
                <a:ea typeface="+mj-ea"/>
                <a:cs typeface="+mj-cs"/>
              </a:rPr>
            </a:br>
            <a:r>
              <a:rPr lang="tr-TR" b="1" dirty="0" smtClean="0">
                <a:solidFill>
                  <a:srgbClr val="FFFFFF"/>
                </a:solidFill>
                <a:ea typeface="+mj-ea"/>
                <a:cs typeface="+mj-cs"/>
              </a:rPr>
              <a:t>2017</a:t>
            </a:r>
            <a:endParaRPr lang="tr-TR" b="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699792" y="-10633"/>
            <a:ext cx="6572250" cy="706419"/>
          </a:xfrm>
        </p:spPr>
        <p:txBody>
          <a:bodyPr/>
          <a:lstStyle/>
          <a:p>
            <a:r>
              <a:rPr lang="tr-TR" altLang="tr-TR" sz="2000" b="1" kern="1200" dirty="0">
                <a:solidFill>
                  <a:srgbClr val="FFFFFF"/>
                </a:solidFill>
                <a:cs typeface="Arial" pitchFamily="34" charset="0"/>
              </a:rPr>
              <a:t>YURTDIŞINA GÖTÜRÜLEN/GÖNDERİLEN SİGORTALILAR İÇİN UYGULANACAK İŞVEREN HİSSESİ SİGORTA PRİMİ TEŞVİKİ</a:t>
            </a:r>
            <a:endParaRPr lang="tr-TR" sz="2000" dirty="0"/>
          </a:p>
        </p:txBody>
      </p:sp>
      <p:sp>
        <p:nvSpPr>
          <p:cNvPr id="3" name="İçerik Yer Tutucusu 2"/>
          <p:cNvSpPr>
            <a:spLocks noGrp="1"/>
          </p:cNvSpPr>
          <p:nvPr>
            <p:ph idx="1"/>
          </p:nvPr>
        </p:nvSpPr>
        <p:spPr>
          <a:xfrm>
            <a:off x="304800" y="1071546"/>
            <a:ext cx="8610600" cy="5453798"/>
          </a:xfrm>
        </p:spPr>
        <p:txBody>
          <a:bodyPr/>
          <a:lstStyle/>
          <a:p>
            <a:pPr marL="274320" lvl="0" indent="-274320" algn="just" fontAlgn="auto">
              <a:spcAft>
                <a:spcPts val="0"/>
              </a:spcAft>
              <a:buClr>
                <a:srgbClr val="046CA6"/>
              </a:buClr>
              <a:buSzPct val="100000"/>
            </a:pPr>
            <a:r>
              <a:rPr lang="tr-TR" sz="2000" u="sng" dirty="0"/>
              <a:t>YASAL DAYANAK</a:t>
            </a:r>
            <a:endParaRPr lang="tr-TR" sz="2400" u="sng" dirty="0"/>
          </a:p>
          <a:p>
            <a:pPr lvl="0" algn="just" fontAlgn="auto">
              <a:lnSpc>
                <a:spcPct val="90000"/>
              </a:lnSpc>
              <a:spcAft>
                <a:spcPts val="0"/>
              </a:spcAft>
              <a:buSzPct val="100000"/>
              <a:buFont typeface="Wingdings" pitchFamily="2" charset="2"/>
              <a:buChar char="v"/>
            </a:pPr>
            <a:r>
              <a:rPr lang="tr-TR" altLang="tr-TR" dirty="0"/>
              <a:t>5510 sayılı Kanunun 81 inci maddesinin birinci fıkrasının (i) bendi</a:t>
            </a:r>
          </a:p>
          <a:p>
            <a:pPr lvl="0" algn="just" fontAlgn="auto">
              <a:lnSpc>
                <a:spcPct val="90000"/>
              </a:lnSpc>
              <a:spcAft>
                <a:spcPts val="0"/>
              </a:spcAft>
              <a:buSzPct val="100000"/>
              <a:buFont typeface="Wingdings" pitchFamily="2" charset="2"/>
              <a:buChar char="v"/>
            </a:pPr>
            <a:r>
              <a:rPr lang="tr-TR" altLang="tr-TR" dirty="0"/>
              <a:t>2013-30 sayılı Genelge</a:t>
            </a:r>
          </a:p>
          <a:p>
            <a:pPr lvl="0" algn="just" fontAlgn="auto">
              <a:lnSpc>
                <a:spcPct val="90000"/>
              </a:lnSpc>
              <a:spcAft>
                <a:spcPts val="0"/>
              </a:spcAft>
              <a:buSzPct val="100000"/>
            </a:pPr>
            <a:r>
              <a:rPr lang="tr-TR" altLang="tr-TR" sz="2000" u="sng" dirty="0" smtClean="0">
                <a:sym typeface="Wingdings" pitchFamily="2" charset="2"/>
              </a:rPr>
              <a:t>BAŞLAMA </a:t>
            </a:r>
            <a:r>
              <a:rPr lang="tr-TR" altLang="tr-TR" sz="2000" u="sng" dirty="0">
                <a:sym typeface="Wingdings" pitchFamily="2" charset="2"/>
              </a:rPr>
              <a:t>TARİHİ </a:t>
            </a:r>
            <a:r>
              <a:rPr lang="tr-TR" altLang="tr-TR" sz="2400" dirty="0">
                <a:sym typeface="Wingdings" pitchFamily="2" charset="2"/>
              </a:rPr>
              <a:t>	:</a:t>
            </a:r>
            <a:r>
              <a:rPr lang="tr-TR" altLang="tr-TR" sz="1400" dirty="0">
                <a:latin typeface="Arial" pitchFamily="34" charset="0"/>
                <a:sym typeface="Wingdings" pitchFamily="2" charset="2"/>
              </a:rPr>
              <a:t> </a:t>
            </a:r>
            <a:r>
              <a:rPr lang="tr-TR" altLang="tr-TR" dirty="0">
                <a:sym typeface="Wingdings" pitchFamily="2" charset="2"/>
              </a:rPr>
              <a:t>1/6/</a:t>
            </a:r>
            <a:r>
              <a:rPr lang="tr-TR" altLang="tr-TR" dirty="0"/>
              <a:t>2013</a:t>
            </a:r>
            <a:endParaRPr lang="tr-TR" altLang="tr-TR" u="sng" dirty="0">
              <a:sym typeface="Wingdings" pitchFamily="2" charset="2"/>
            </a:endParaRPr>
          </a:p>
          <a:p>
            <a:pPr lvl="0" algn="just" fontAlgn="auto">
              <a:lnSpc>
                <a:spcPct val="90000"/>
              </a:lnSpc>
              <a:spcAft>
                <a:spcPts val="0"/>
              </a:spcAft>
              <a:buSzPct val="100000"/>
            </a:pPr>
            <a:r>
              <a:rPr lang="tr-TR" altLang="tr-TR" sz="2000" u="sng" dirty="0">
                <a:sym typeface="Wingdings" pitchFamily="2" charset="2"/>
              </a:rPr>
              <a:t>FİNANSMANI</a:t>
            </a:r>
            <a:r>
              <a:rPr lang="tr-TR" altLang="tr-TR" sz="2000" dirty="0">
                <a:sym typeface="Wingdings" pitchFamily="2" charset="2"/>
              </a:rPr>
              <a:t>	                </a:t>
            </a:r>
            <a:r>
              <a:rPr lang="tr-TR" altLang="tr-TR" sz="2400" dirty="0">
                <a:sym typeface="Wingdings" pitchFamily="2" charset="2"/>
              </a:rPr>
              <a:t>:</a:t>
            </a:r>
            <a:r>
              <a:rPr lang="tr-TR" altLang="tr-TR" sz="2200" dirty="0">
                <a:sym typeface="Wingdings" pitchFamily="2" charset="2"/>
              </a:rPr>
              <a:t> </a:t>
            </a:r>
            <a:r>
              <a:rPr lang="tr-TR" altLang="tr-TR" dirty="0" smtClean="0"/>
              <a:t>Hazine</a:t>
            </a:r>
          </a:p>
          <a:p>
            <a:pPr lvl="0" algn="just" fontAlgn="auto">
              <a:lnSpc>
                <a:spcPct val="90000"/>
              </a:lnSpc>
              <a:spcAft>
                <a:spcPts val="0"/>
              </a:spcAft>
              <a:buSzPct val="100000"/>
            </a:pPr>
            <a:endParaRPr lang="tr-TR" altLang="tr-TR" dirty="0"/>
          </a:p>
          <a:p>
            <a:pPr marL="0" lvl="0" indent="0" algn="just" fontAlgn="auto">
              <a:lnSpc>
                <a:spcPct val="90000"/>
              </a:lnSpc>
              <a:spcAft>
                <a:spcPts val="0"/>
              </a:spcAft>
              <a:buSzPct val="100000"/>
              <a:buNone/>
            </a:pPr>
            <a:endParaRPr lang="tr-TR" altLang="tr-TR" dirty="0" smtClean="0"/>
          </a:p>
          <a:p>
            <a:pPr marL="0" lvl="0" indent="0" algn="just" fontAlgn="auto">
              <a:spcBef>
                <a:spcPts val="0"/>
              </a:spcBef>
              <a:spcAft>
                <a:spcPts val="0"/>
              </a:spcAft>
              <a:buNone/>
              <a:defRPr/>
            </a:pPr>
            <a:r>
              <a:rPr lang="tr-TR" altLang="tr-TR" sz="1600" b="0" u="sng" dirty="0">
                <a:cs typeface="Times New Roman" pitchFamily="18" charset="0"/>
              </a:rPr>
              <a:t>ÖRNEK:</a:t>
            </a:r>
          </a:p>
          <a:p>
            <a:pPr marL="0" lvl="0" indent="0" algn="just" fontAlgn="auto">
              <a:spcBef>
                <a:spcPts val="0"/>
              </a:spcBef>
              <a:spcAft>
                <a:spcPts val="0"/>
              </a:spcAft>
              <a:buClr>
                <a:srgbClr val="0F6FC6"/>
              </a:buClr>
              <a:buSzPct val="95000"/>
              <a:buNone/>
            </a:pPr>
            <a:r>
              <a:rPr lang="tr-TR" altLang="tr-TR" sz="1600" b="0" dirty="0">
                <a:latin typeface="Calibri"/>
              </a:rPr>
              <a:t>(C) Limited Şirketi tarafından Ülkemizle sosyal güvenlik sözleşmesi imzalanmamış olan Irak’a çalıştırmak üzere götürülen 1 işçinin 2017/Ocak ayına ilişkin prime esas kazanç tutarının 3.000,00 TL olduğu varsayıldığında; </a:t>
            </a:r>
          </a:p>
          <a:p>
            <a:pPr marL="0" lvl="0" indent="0" algn="just" fontAlgn="auto">
              <a:spcBef>
                <a:spcPts val="0"/>
              </a:spcBef>
              <a:spcAft>
                <a:spcPts val="0"/>
              </a:spcAft>
              <a:buClr>
                <a:srgbClr val="0F6FC6"/>
              </a:buClr>
              <a:buSzPct val="95000"/>
              <a:buNone/>
            </a:pPr>
            <a:r>
              <a:rPr lang="tr-TR" altLang="tr-TR" sz="1600" b="0" dirty="0" smtClean="0">
                <a:latin typeface="Calibri"/>
              </a:rPr>
              <a:t>3.000,00 </a:t>
            </a:r>
            <a:r>
              <a:rPr lang="tr-TR" altLang="tr-TR" sz="1600" b="0" dirty="0">
                <a:latin typeface="Calibri"/>
              </a:rPr>
              <a:t>x  5/100   = 150,00 TL Hazinece karşılanacak tutar</a:t>
            </a:r>
          </a:p>
          <a:p>
            <a:pPr marL="0" lvl="0" indent="0" algn="just" fontAlgn="auto">
              <a:spcBef>
                <a:spcPts val="0"/>
              </a:spcBef>
              <a:spcAft>
                <a:spcPts val="0"/>
              </a:spcAft>
              <a:buClr>
                <a:srgbClr val="0F6FC6"/>
              </a:buClr>
              <a:buSzPct val="95000"/>
              <a:buNone/>
            </a:pPr>
            <a:r>
              <a:rPr lang="tr-TR" altLang="tr-TR" sz="1600" b="0" dirty="0">
                <a:latin typeface="Calibri"/>
              </a:rPr>
              <a:t>3.000,00 x  2,5/100= 75,00 TL  İşveren tarafından ödenecek GSS primi</a:t>
            </a:r>
          </a:p>
          <a:p>
            <a:pPr marL="0" lvl="0" indent="0" algn="just" fontAlgn="auto">
              <a:spcBef>
                <a:spcPts val="0"/>
              </a:spcBef>
              <a:spcAft>
                <a:spcPts val="0"/>
              </a:spcAft>
              <a:buClr>
                <a:srgbClr val="0F6FC6"/>
              </a:buClr>
              <a:buSzPct val="95000"/>
              <a:buNone/>
            </a:pPr>
            <a:r>
              <a:rPr lang="tr-TR" altLang="tr-TR" sz="1600" b="0" dirty="0">
                <a:latin typeface="Calibri"/>
              </a:rPr>
              <a:t>3.000,00 x  2/100    =  60,00  TL  İşveren tarafından ödenecek KVSK primi</a:t>
            </a:r>
          </a:p>
          <a:p>
            <a:pPr marL="0" lvl="0" indent="0" algn="just" fontAlgn="auto">
              <a:spcBef>
                <a:spcPts val="0"/>
              </a:spcBef>
              <a:spcAft>
                <a:spcPts val="0"/>
              </a:spcAft>
              <a:buClr>
                <a:srgbClr val="0F6FC6"/>
              </a:buClr>
              <a:buSzPct val="95000"/>
              <a:buNone/>
            </a:pPr>
            <a:r>
              <a:rPr lang="tr-TR" altLang="tr-TR" sz="1600" b="0" dirty="0">
                <a:latin typeface="Calibri"/>
              </a:rPr>
              <a:t>3.000,00 x  5/100    =  150,00 TL İşveren tarafından ödenecek GSS sigortalı payı</a:t>
            </a:r>
          </a:p>
          <a:p>
            <a:pPr lvl="0" algn="just" fontAlgn="auto">
              <a:spcBef>
                <a:spcPts val="0"/>
              </a:spcBef>
              <a:spcAft>
                <a:spcPts val="0"/>
              </a:spcAft>
              <a:buClr>
                <a:srgbClr val="0F6FC6"/>
              </a:buClr>
              <a:buSzPct val="95000"/>
            </a:pPr>
            <a:endParaRPr lang="tr-TR" altLang="tr-TR" sz="1600" b="0" dirty="0">
              <a:latin typeface="Calibri"/>
            </a:endParaRPr>
          </a:p>
          <a:p>
            <a:pPr marL="0" lvl="0" indent="0" algn="just" fontAlgn="auto">
              <a:spcBef>
                <a:spcPts val="0"/>
              </a:spcBef>
              <a:spcAft>
                <a:spcPts val="0"/>
              </a:spcAft>
              <a:buClr>
                <a:srgbClr val="0F6FC6"/>
              </a:buClr>
              <a:buSzPct val="95000"/>
              <a:buNone/>
            </a:pPr>
            <a:r>
              <a:rPr lang="tr-TR" altLang="tr-TR" sz="1600" b="0" dirty="0">
                <a:latin typeface="Calibri"/>
              </a:rPr>
              <a:t>İşveren  435,00 TL yerine  285,00 TL  ödeyecektir. </a:t>
            </a:r>
          </a:p>
          <a:p>
            <a:pPr lvl="0" algn="just" fontAlgn="auto">
              <a:lnSpc>
                <a:spcPct val="90000"/>
              </a:lnSpc>
              <a:spcBef>
                <a:spcPts val="0"/>
              </a:spcBef>
              <a:spcAft>
                <a:spcPts val="0"/>
              </a:spcAft>
            </a:pPr>
            <a:endParaRPr lang="tr-TR" sz="1600" b="0" dirty="0"/>
          </a:p>
          <a:p>
            <a:pPr lvl="0" algn="just" fontAlgn="auto">
              <a:spcAft>
                <a:spcPts val="0"/>
              </a:spcAft>
              <a:buClr>
                <a:srgbClr val="00003E"/>
              </a:buClr>
            </a:pPr>
            <a:endParaRPr lang="tr-TR" sz="1600" b="0" dirty="0"/>
          </a:p>
          <a:p>
            <a:pPr lvl="0" algn="just" fontAlgn="auto">
              <a:lnSpc>
                <a:spcPct val="90000"/>
              </a:lnSpc>
              <a:spcAft>
                <a:spcPts val="0"/>
              </a:spcAft>
              <a:buSzPct val="100000"/>
            </a:pPr>
            <a:endParaRPr lang="tr-TR" altLang="tr-TR" sz="1600" b="0" dirty="0"/>
          </a:p>
          <a:p>
            <a:pPr marL="0" indent="0">
              <a:buNone/>
            </a:pPr>
            <a:endParaRPr lang="tr-TR"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smtClean="0"/>
              <a:t>        </a:t>
            </a:r>
            <a:endParaRPr lang="tr-TR" sz="1400" dirty="0"/>
          </a:p>
        </p:txBody>
      </p:sp>
    </p:spTree>
    <p:extLst>
      <p:ext uri="{BB962C8B-B14F-4D97-AF65-F5344CB8AC3E}">
        <p14:creationId xmlns:p14="http://schemas.microsoft.com/office/powerpoint/2010/main" val="85642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2571750" y="0"/>
            <a:ext cx="6572250" cy="706438"/>
          </a:xfrm>
        </p:spPr>
        <p:txBody>
          <a:bodyPr/>
          <a:lstStyle/>
          <a:p>
            <a:pPr lvl="0" eaLnBrk="1" fontAlgn="auto" hangingPunct="1">
              <a:lnSpc>
                <a:spcPct val="90000"/>
              </a:lnSpc>
              <a:spcBef>
                <a:spcPts val="600"/>
              </a:spcBef>
              <a:spcAft>
                <a:spcPts val="600"/>
              </a:spcAft>
              <a:tabLst>
                <a:tab pos="4848225" algn="l"/>
              </a:tabLst>
            </a:pPr>
            <a:r>
              <a:rPr lang="tr-TR" b="1" kern="1200" dirty="0" smtClean="0">
                <a:ea typeface="+mn-ea"/>
                <a:cs typeface="+mn-cs"/>
              </a:rPr>
              <a:t/>
            </a:r>
            <a:br>
              <a:rPr lang="tr-TR" b="1" kern="1200" dirty="0" smtClean="0">
                <a:ea typeface="+mn-ea"/>
                <a:cs typeface="+mn-cs"/>
              </a:rPr>
            </a:br>
            <a:r>
              <a:rPr lang="tr-TR" b="1" kern="1200" dirty="0" smtClean="0">
                <a:ea typeface="+mn-ea"/>
                <a:cs typeface="+mn-cs"/>
              </a:rPr>
              <a:t/>
            </a:r>
            <a:br>
              <a:rPr lang="tr-TR" b="1" kern="1200" dirty="0" smtClean="0">
                <a:ea typeface="+mn-ea"/>
                <a:cs typeface="+mn-cs"/>
              </a:rPr>
            </a:br>
            <a:r>
              <a:rPr lang="tr-TR" altLang="tr-TR" b="1" kern="1200" dirty="0" smtClean="0">
                <a:latin typeface="Calibri"/>
                <a:ea typeface="+mn-ea"/>
                <a:cs typeface="Arial" pitchFamily="34" charset="0"/>
              </a:rPr>
              <a:t>YARARLANMA </a:t>
            </a:r>
            <a:r>
              <a:rPr lang="tr-TR" altLang="tr-TR" b="1" kern="1200" dirty="0">
                <a:latin typeface="Calibri"/>
                <a:ea typeface="+mn-ea"/>
                <a:cs typeface="Arial" pitchFamily="34" charset="0"/>
              </a:rPr>
              <a:t>ŞARTLARI</a:t>
            </a:r>
            <a:r>
              <a:rPr lang="tr-TR" altLang="tr-TR" sz="2000" b="1" kern="1200" dirty="0">
                <a:solidFill>
                  <a:srgbClr val="000000"/>
                </a:solidFill>
                <a:latin typeface="Calibri"/>
                <a:ea typeface="+mn-ea"/>
                <a:cs typeface="Arial" pitchFamily="34" charset="0"/>
              </a:rPr>
              <a:t/>
            </a:r>
            <a:br>
              <a:rPr lang="tr-TR" altLang="tr-TR" sz="2000" b="1" kern="1200" dirty="0">
                <a:solidFill>
                  <a:srgbClr val="000000"/>
                </a:solidFill>
                <a:latin typeface="Calibri"/>
                <a:ea typeface="+mn-ea"/>
                <a:cs typeface="Arial" pitchFamily="34" charset="0"/>
              </a:rPr>
            </a:br>
            <a:r>
              <a:rPr lang="tr-TR" sz="2000" b="1" kern="1200" dirty="0">
                <a:solidFill>
                  <a:prstClr val="black"/>
                </a:solidFill>
                <a:ea typeface="+mn-ea"/>
                <a:cs typeface="+mn-cs"/>
              </a:rPr>
              <a:t/>
            </a:r>
            <a:br>
              <a:rPr lang="tr-TR" sz="2000" b="1" kern="1200" dirty="0">
                <a:solidFill>
                  <a:prstClr val="black"/>
                </a:solidFill>
                <a:ea typeface="+mn-ea"/>
                <a:cs typeface="+mn-cs"/>
              </a:rPr>
            </a:br>
            <a:endParaRPr lang="tr-TR" altLang="tr-TR" b="1" dirty="0" smtClean="0">
              <a:cs typeface="Arial" charset="0"/>
            </a:endParaRPr>
          </a:p>
        </p:txBody>
      </p:sp>
      <p:sp>
        <p:nvSpPr>
          <p:cNvPr id="20482" name="Slayt Numarası Yer Tutucusu 1"/>
          <p:cNvSpPr>
            <a:spLocks noGrp="1"/>
          </p:cNvSpPr>
          <p:nvPr>
            <p:ph type="sldNum" sz="quarter" idx="4294967295"/>
          </p:nvPr>
        </p:nvSpPr>
        <p:spPr bwMode="auto">
          <a:xfrm>
            <a:off x="7164388" y="6532563"/>
            <a:ext cx="1477962" cy="28098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r>
              <a:rPr lang="tr-TR" sz="1400" dirty="0" smtClean="0"/>
              <a:t>                   </a:t>
            </a:r>
          </a:p>
        </p:txBody>
      </p:sp>
      <p:sp>
        <p:nvSpPr>
          <p:cNvPr id="20483" name="İçerik Yer Tutucusu 2"/>
          <p:cNvSpPr>
            <a:spLocks noGrp="1"/>
          </p:cNvSpPr>
          <p:nvPr>
            <p:ph idx="4294967295"/>
          </p:nvPr>
        </p:nvSpPr>
        <p:spPr bwMode="auto">
          <a:xfrm>
            <a:off x="179513" y="692696"/>
            <a:ext cx="8784976" cy="5736679"/>
          </a:xfrm>
          <a:prstGeom prst="rect">
            <a:avLst/>
          </a:prstGeom>
          <a:noFill/>
          <a:ln>
            <a:miter lim="800000"/>
            <a:headEnd/>
            <a:tailEnd/>
          </a:ln>
        </p:spPr>
        <p:txBody>
          <a:bodyPr/>
          <a:lstStyle/>
          <a:p>
            <a:pPr marL="0" lvl="0" indent="0" algn="just" eaLnBrk="1" fontAlgn="auto" hangingPunct="1">
              <a:lnSpc>
                <a:spcPct val="90000"/>
              </a:lnSpc>
              <a:spcBef>
                <a:spcPts val="600"/>
              </a:spcBef>
              <a:spcAft>
                <a:spcPts val="600"/>
              </a:spcAft>
              <a:buClrTx/>
              <a:buNone/>
              <a:tabLst>
                <a:tab pos="4848225" algn="l"/>
              </a:tabLst>
            </a:pPr>
            <a:endParaRPr lang="tr-TR" altLang="tr-TR" sz="2000" kern="1200" dirty="0" smtClean="0">
              <a:latin typeface="Calibri"/>
              <a:cs typeface="Arial" pitchFamily="34" charset="0"/>
            </a:endParaRPr>
          </a:p>
          <a:p>
            <a:pPr lvl="0" algn="just" eaLnBrk="1" fontAlgn="auto" hangingPunct="1">
              <a:spcBef>
                <a:spcPts val="600"/>
              </a:spcBef>
              <a:spcAft>
                <a:spcPts val="600"/>
              </a:spcAft>
              <a:buClrTx/>
              <a:buFont typeface="Wingdings" pitchFamily="2" charset="2"/>
              <a:buChar char="v"/>
              <a:tabLst>
                <a:tab pos="4848225" algn="l"/>
              </a:tabLst>
            </a:pPr>
            <a:r>
              <a:rPr lang="tr-TR" altLang="tr-TR" sz="1800" b="0" kern="1200" dirty="0" smtClean="0">
                <a:latin typeface="Calibri"/>
                <a:cs typeface="Arial" pitchFamily="34" charset="0"/>
              </a:rPr>
              <a:t>Aylık </a:t>
            </a:r>
            <a:r>
              <a:rPr lang="tr-TR" altLang="tr-TR" sz="1800" b="0" kern="1200" dirty="0">
                <a:latin typeface="Calibri"/>
                <a:cs typeface="Arial" pitchFamily="34" charset="0"/>
              </a:rPr>
              <a:t>prim ve hizmet belgelerinin 06486 kanun numarası seçilmek suretiyle düzenlenerek </a:t>
            </a:r>
            <a:r>
              <a:rPr lang="tr-TR" altLang="tr-TR" sz="1800" kern="1200" dirty="0">
                <a:latin typeface="Calibri"/>
                <a:cs typeface="Arial" pitchFamily="34" charset="0"/>
              </a:rPr>
              <a:t>yasal süresi içinde Kuruma </a:t>
            </a:r>
            <a:r>
              <a:rPr lang="tr-TR" altLang="tr-TR" sz="1800" kern="1200" dirty="0" smtClean="0">
                <a:latin typeface="Calibri"/>
                <a:cs typeface="Arial" pitchFamily="34" charset="0"/>
              </a:rPr>
              <a:t>verilmesi,</a:t>
            </a:r>
          </a:p>
          <a:p>
            <a:pPr lvl="0" algn="just" eaLnBrk="1" fontAlgn="auto" hangingPunct="1">
              <a:spcBef>
                <a:spcPts val="600"/>
              </a:spcBef>
              <a:spcAft>
                <a:spcPts val="600"/>
              </a:spcAft>
              <a:buClrTx/>
              <a:buFont typeface="Wingdings" pitchFamily="2" charset="2"/>
              <a:buChar char="v"/>
              <a:tabLst>
                <a:tab pos="4848225" algn="l"/>
              </a:tabLst>
            </a:pPr>
            <a:r>
              <a:rPr lang="tr-TR" altLang="tr-TR" sz="1800" b="0" kern="1200" dirty="0" smtClean="0">
                <a:latin typeface="Calibri"/>
                <a:cs typeface="Arial" pitchFamily="34" charset="0"/>
              </a:rPr>
              <a:t>Sigorta </a:t>
            </a:r>
            <a:r>
              <a:rPr lang="tr-TR" altLang="tr-TR" sz="1800" b="0" kern="1200" dirty="0">
                <a:latin typeface="Calibri"/>
                <a:cs typeface="Arial" pitchFamily="34" charset="0"/>
              </a:rPr>
              <a:t>primi tutarlarının Hazinece karşılanmayan kısmının </a:t>
            </a:r>
            <a:r>
              <a:rPr lang="tr-TR" altLang="tr-TR" sz="1800" kern="1200" dirty="0">
                <a:latin typeface="Calibri"/>
                <a:cs typeface="Arial" pitchFamily="34" charset="0"/>
              </a:rPr>
              <a:t>yasal süresi içinde ödenmiş</a:t>
            </a:r>
            <a:r>
              <a:rPr lang="tr-TR" altLang="tr-TR" sz="1800" b="0" kern="1200" dirty="0">
                <a:latin typeface="Calibri"/>
                <a:cs typeface="Arial" pitchFamily="34" charset="0"/>
              </a:rPr>
              <a:t> olması</a:t>
            </a:r>
            <a:r>
              <a:rPr lang="tr-TR" altLang="tr-TR" sz="1800" b="0" kern="1200" dirty="0" smtClean="0">
                <a:latin typeface="Calibri"/>
                <a:cs typeface="Arial" pitchFamily="34" charset="0"/>
              </a:rPr>
              <a:t>,</a:t>
            </a:r>
            <a:endParaRPr lang="tr-TR" altLang="tr-TR" sz="1800" b="0" kern="1200" dirty="0">
              <a:latin typeface="Calibri"/>
              <a:cs typeface="Arial" pitchFamily="34" charset="0"/>
            </a:endParaRPr>
          </a:p>
          <a:p>
            <a:pPr lvl="0" algn="just" eaLnBrk="1" fontAlgn="auto" hangingPunct="1">
              <a:spcBef>
                <a:spcPts val="0"/>
              </a:spcBef>
              <a:spcAft>
                <a:spcPts val="0"/>
              </a:spcAft>
              <a:buClrTx/>
              <a:buFont typeface="Wingdings" pitchFamily="2" charset="2"/>
              <a:buChar char="v"/>
            </a:pPr>
            <a:r>
              <a:rPr lang="tr-TR" altLang="tr-TR" sz="1800" b="0" kern="1200" dirty="0" smtClean="0">
                <a:latin typeface="Calibri"/>
                <a:cs typeface="Arial" pitchFamily="34" charset="0"/>
              </a:rPr>
              <a:t>Kuruma sigorta primi, işsizlik sigortası primi, </a:t>
            </a:r>
            <a:r>
              <a:rPr lang="tr-TR" altLang="tr-TR" sz="1800" b="0" kern="1200" dirty="0">
                <a:latin typeface="Calibri"/>
                <a:cs typeface="Arial" pitchFamily="34" charset="0"/>
              </a:rPr>
              <a:t>idari para cezası ve bunlara ilişkin gecikme cezası ve gecikme zammı borçlarının bulunmaması ya da bu borçların çeşitli kanunlar gereğince yapılandırılmış veya 6183 sayılı Kanunun 48 inci maddesine istinaden </a:t>
            </a:r>
            <a:r>
              <a:rPr lang="tr-TR" altLang="tr-TR" sz="1800" kern="1200" dirty="0">
                <a:latin typeface="Calibri"/>
                <a:cs typeface="Arial" pitchFamily="34" charset="0"/>
              </a:rPr>
              <a:t>tecil ve taksitlendirilmiş </a:t>
            </a:r>
            <a:r>
              <a:rPr lang="tr-TR" altLang="tr-TR" sz="1800" b="0" kern="1200" dirty="0">
                <a:latin typeface="Calibri"/>
                <a:cs typeface="Arial" pitchFamily="34" charset="0"/>
              </a:rPr>
              <a:t>olması</a:t>
            </a:r>
            <a:r>
              <a:rPr lang="tr-TR" altLang="tr-TR" sz="1800" b="0" kern="1200" dirty="0" smtClean="0">
                <a:latin typeface="Calibri"/>
                <a:cs typeface="Arial" pitchFamily="34" charset="0"/>
              </a:rPr>
              <a:t>,</a:t>
            </a:r>
          </a:p>
          <a:p>
            <a:pPr marL="0" lvl="0" indent="0" algn="just" eaLnBrk="1" fontAlgn="auto" hangingPunct="1">
              <a:spcBef>
                <a:spcPts val="0"/>
              </a:spcBef>
              <a:spcAft>
                <a:spcPts val="0"/>
              </a:spcAft>
              <a:buClrTx/>
              <a:buNone/>
            </a:pPr>
            <a:endParaRPr lang="tr-TR" altLang="tr-TR" sz="1800" b="0" kern="1200" dirty="0">
              <a:latin typeface="Calibri"/>
              <a:cs typeface="Arial" pitchFamily="34" charset="0"/>
            </a:endParaRPr>
          </a:p>
          <a:p>
            <a:pPr lvl="0" algn="just" eaLnBrk="1" fontAlgn="auto" hangingPunct="1">
              <a:spcBef>
                <a:spcPts val="0"/>
              </a:spcBef>
              <a:spcAft>
                <a:spcPts val="0"/>
              </a:spcAft>
              <a:buClrTx/>
              <a:buFont typeface="Wingdings" pitchFamily="2" charset="2"/>
              <a:buChar char="v"/>
            </a:pPr>
            <a:r>
              <a:rPr lang="tr-TR" altLang="tr-TR" sz="1800" b="0" kern="1200" dirty="0">
                <a:latin typeface="Calibri"/>
                <a:cs typeface="Arial" pitchFamily="34" charset="0"/>
              </a:rPr>
              <a:t>Çalıştırdığı kişileri </a:t>
            </a:r>
            <a:r>
              <a:rPr lang="tr-TR" altLang="tr-TR" sz="1800" kern="1200" dirty="0">
                <a:latin typeface="Calibri"/>
                <a:cs typeface="Arial" pitchFamily="34" charset="0"/>
              </a:rPr>
              <a:t>sigortalı olarak bildirmediğine </a:t>
            </a:r>
            <a:r>
              <a:rPr lang="tr-TR" altLang="tr-TR" sz="1800" b="0" kern="1200" dirty="0">
                <a:latin typeface="Calibri"/>
                <a:cs typeface="Arial" pitchFamily="34" charset="0"/>
              </a:rPr>
              <a:t>veya bildirilen sigortalıları </a:t>
            </a:r>
            <a:r>
              <a:rPr lang="tr-TR" altLang="tr-TR" sz="1800" kern="1200" dirty="0">
                <a:latin typeface="Calibri"/>
                <a:cs typeface="Arial" pitchFamily="34" charset="0"/>
              </a:rPr>
              <a:t>fiilen çalıştırmadığına</a:t>
            </a:r>
            <a:r>
              <a:rPr lang="tr-TR" altLang="tr-TR" sz="1800" b="0" kern="1200" dirty="0">
                <a:latin typeface="Calibri"/>
                <a:cs typeface="Arial" pitchFamily="34" charset="0"/>
              </a:rPr>
              <a:t> yönelik tespitin olmaması, </a:t>
            </a:r>
          </a:p>
          <a:p>
            <a:pPr marL="0" lvl="0" indent="0" algn="just" eaLnBrk="1" fontAlgn="auto" hangingPunct="1">
              <a:spcBef>
                <a:spcPts val="0"/>
              </a:spcBef>
              <a:spcAft>
                <a:spcPts val="0"/>
              </a:spcAft>
              <a:buClrTx/>
              <a:buNone/>
            </a:pPr>
            <a:r>
              <a:rPr lang="tr-TR" altLang="tr-TR" sz="1800" b="0" kern="1200" dirty="0" smtClean="0">
                <a:latin typeface="Calibri"/>
                <a:cs typeface="Arial" pitchFamily="34" charset="0"/>
              </a:rPr>
              <a:t>                </a:t>
            </a:r>
          </a:p>
          <a:p>
            <a:pPr marL="0" lvl="0" indent="0" algn="just" eaLnBrk="1" fontAlgn="auto" hangingPunct="1">
              <a:spcBef>
                <a:spcPts val="0"/>
              </a:spcBef>
              <a:spcAft>
                <a:spcPts val="0"/>
              </a:spcAft>
              <a:buClrTx/>
              <a:buNone/>
            </a:pPr>
            <a:r>
              <a:rPr lang="tr-TR" altLang="tr-TR" sz="1800" b="0" kern="1200" dirty="0">
                <a:latin typeface="Calibri"/>
                <a:cs typeface="Arial" pitchFamily="34" charset="0"/>
              </a:rPr>
              <a:t> </a:t>
            </a:r>
            <a:r>
              <a:rPr lang="tr-TR" altLang="tr-TR" sz="1800" b="0" kern="1200" dirty="0" smtClean="0">
                <a:latin typeface="Calibri"/>
                <a:cs typeface="Arial" pitchFamily="34" charset="0"/>
              </a:rPr>
              <a:t>             gerekmektedir.</a:t>
            </a:r>
          </a:p>
          <a:p>
            <a:pPr marL="0" lvl="0" indent="0" algn="just" eaLnBrk="1" fontAlgn="auto" hangingPunct="1">
              <a:spcBef>
                <a:spcPts val="0"/>
              </a:spcBef>
              <a:spcAft>
                <a:spcPts val="0"/>
              </a:spcAft>
              <a:buClrTx/>
              <a:buNone/>
            </a:pPr>
            <a:endParaRPr lang="tr-TR" altLang="tr-TR" sz="1400" b="0" kern="1200" dirty="0" smtClean="0">
              <a:latin typeface="Calibri"/>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2571750" y="0"/>
            <a:ext cx="6572250" cy="706438"/>
          </a:xfrm>
        </p:spPr>
        <p:txBody>
          <a:bodyPr/>
          <a:lstStyle/>
          <a:p>
            <a:pPr eaLnBrk="1" hangingPunct="1"/>
            <a:r>
              <a:rPr lang="tr-TR" altLang="tr-TR" b="1" dirty="0" smtClean="0">
                <a:cs typeface="Arial" charset="0"/>
              </a:rPr>
              <a:t>KAPSAM</a:t>
            </a:r>
          </a:p>
        </p:txBody>
      </p:sp>
      <p:sp>
        <p:nvSpPr>
          <p:cNvPr id="19458" name="Slayt Numarası Yer Tutucusu 1"/>
          <p:cNvSpPr>
            <a:spLocks noGrp="1"/>
          </p:cNvSpPr>
          <p:nvPr>
            <p:ph type="sldNum" sz="quarter" idx="4294967295"/>
          </p:nvPr>
        </p:nvSpPr>
        <p:spPr bwMode="auto">
          <a:xfrm>
            <a:off x="7164388" y="6532563"/>
            <a:ext cx="1477962" cy="28098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r>
              <a:rPr lang="tr-TR" sz="1400" dirty="0" smtClean="0"/>
              <a:t>                     </a:t>
            </a:r>
          </a:p>
        </p:txBody>
      </p:sp>
      <p:sp>
        <p:nvSpPr>
          <p:cNvPr id="19459" name="İçerik Yer Tutucusu 2"/>
          <p:cNvSpPr>
            <a:spLocks noGrp="1"/>
          </p:cNvSpPr>
          <p:nvPr>
            <p:ph idx="4294967295"/>
          </p:nvPr>
        </p:nvSpPr>
        <p:spPr bwMode="auto">
          <a:xfrm>
            <a:off x="179512" y="620688"/>
            <a:ext cx="8640762" cy="5593209"/>
          </a:xfrm>
          <a:prstGeom prst="rect">
            <a:avLst/>
          </a:prstGeom>
          <a:ln>
            <a:miter lim="800000"/>
            <a:headEnd/>
            <a:tailEnd/>
          </a:ln>
        </p:spPr>
        <p:txBody>
          <a:bodyPr/>
          <a:lstStyle/>
          <a:p>
            <a:pPr marL="0" lvl="0" indent="0" algn="just" eaLnBrk="1" fontAlgn="auto" hangingPunct="1">
              <a:spcBef>
                <a:spcPts val="1200"/>
              </a:spcBef>
              <a:spcAft>
                <a:spcPts val="0"/>
              </a:spcAft>
              <a:buClr>
                <a:srgbClr val="0F6FC6"/>
              </a:buClr>
              <a:buSzPct val="95000"/>
              <a:buNone/>
              <a:defRPr/>
            </a:pPr>
            <a:r>
              <a:rPr lang="tr-TR" altLang="tr-TR" sz="2000" u="sng" kern="1200" dirty="0" smtClean="0">
                <a:latin typeface="Calibri"/>
              </a:rPr>
              <a:t>KAPSAMDA OLANLAR</a:t>
            </a:r>
          </a:p>
          <a:p>
            <a:pPr marL="0" lvl="0" indent="0" algn="just" eaLnBrk="1" fontAlgn="auto" hangingPunct="1">
              <a:spcBef>
                <a:spcPts val="1200"/>
              </a:spcBef>
              <a:spcAft>
                <a:spcPts val="0"/>
              </a:spcAft>
              <a:buClr>
                <a:srgbClr val="0F6FC6"/>
              </a:buClr>
              <a:buSzPct val="95000"/>
              <a:buNone/>
              <a:defRPr/>
            </a:pPr>
            <a:r>
              <a:rPr lang="tr-TR" altLang="tr-TR" sz="1600" b="0" kern="1200" dirty="0" smtClean="0">
                <a:latin typeface="Calibri"/>
              </a:rPr>
              <a:t>Özel </a:t>
            </a:r>
            <a:r>
              <a:rPr lang="tr-TR" altLang="tr-TR" sz="1600" b="0" kern="1200" dirty="0">
                <a:latin typeface="Calibri"/>
              </a:rPr>
              <a:t>sektör</a:t>
            </a:r>
            <a:r>
              <a:rPr lang="tr-TR" altLang="tr-TR" sz="1600" kern="1200" dirty="0">
                <a:latin typeface="Calibri"/>
              </a:rPr>
              <a:t> </a:t>
            </a:r>
            <a:r>
              <a:rPr lang="tr-TR" altLang="tr-TR" sz="1600" b="0" kern="1200" dirty="0">
                <a:latin typeface="Calibri"/>
              </a:rPr>
              <a:t>işyeri işverenlerince</a:t>
            </a:r>
            <a:r>
              <a:rPr lang="tr-TR" altLang="tr-TR" sz="1600" b="0" kern="1200" dirty="0" smtClean="0">
                <a:latin typeface="Calibri"/>
              </a:rPr>
              <a:t>;</a:t>
            </a:r>
          </a:p>
          <a:p>
            <a:pPr lvl="0" algn="just" eaLnBrk="1" fontAlgn="auto" hangingPunct="1">
              <a:spcBef>
                <a:spcPct val="0"/>
              </a:spcBef>
              <a:spcAft>
                <a:spcPts val="0"/>
              </a:spcAft>
              <a:buClrTx/>
              <a:buSzPct val="95000"/>
              <a:buFont typeface="Wingdings" pitchFamily="2" charset="2"/>
              <a:buChar char="v"/>
              <a:defRPr/>
            </a:pPr>
            <a:r>
              <a:rPr lang="tr-TR" altLang="tr-TR" sz="1600" b="0" kern="1200" dirty="0" smtClean="0">
                <a:latin typeface="Calibri"/>
              </a:rPr>
              <a:t> 5510 </a:t>
            </a:r>
            <a:r>
              <a:rPr lang="tr-TR" altLang="tr-TR" sz="1600" b="0" kern="1200" dirty="0">
                <a:latin typeface="Calibri"/>
              </a:rPr>
              <a:t>sayılı Kanunun </a:t>
            </a:r>
            <a:r>
              <a:rPr lang="tr-TR" altLang="tr-TR" sz="1600" kern="1200" dirty="0">
                <a:latin typeface="Calibri"/>
              </a:rPr>
              <a:t>5 inci maddesinin birinci fıkrasının (g) bendi </a:t>
            </a:r>
            <a:r>
              <a:rPr lang="tr-TR" altLang="tr-TR" sz="1600" b="0" kern="1200" dirty="0">
                <a:latin typeface="Calibri"/>
              </a:rPr>
              <a:t>kapsamında sosyal güvenlik sözleşmesi imzalanmamış ülkelere götürülen Türk </a:t>
            </a:r>
            <a:r>
              <a:rPr lang="tr-TR" altLang="tr-TR" sz="1600" b="0" kern="1200" dirty="0" smtClean="0">
                <a:latin typeface="Calibri"/>
              </a:rPr>
              <a:t>işçilerinden,</a:t>
            </a:r>
          </a:p>
          <a:p>
            <a:pPr lvl="0" algn="just" eaLnBrk="1" fontAlgn="auto" hangingPunct="1">
              <a:spcBef>
                <a:spcPct val="0"/>
              </a:spcBef>
              <a:spcAft>
                <a:spcPts val="0"/>
              </a:spcAft>
              <a:buClrTx/>
              <a:buSzPct val="95000"/>
              <a:buFont typeface="Wingdings" pitchFamily="2" charset="2"/>
              <a:buChar char="v"/>
              <a:defRPr/>
            </a:pPr>
            <a:r>
              <a:rPr lang="tr-TR" altLang="tr-TR" sz="1600" kern="1200" dirty="0" smtClean="0">
                <a:latin typeface="Calibri"/>
              </a:rPr>
              <a:t>Sosyal güvenlik sözleşmesi imzalanmamış </a:t>
            </a:r>
            <a:r>
              <a:rPr lang="tr-TR" altLang="tr-TR" sz="1600" b="0" kern="1200" dirty="0" smtClean="0">
                <a:latin typeface="Calibri"/>
              </a:rPr>
              <a:t>ülkeler ile sosyal güvenlik sözleşmesi imzalanmış ülkelere 5510 sayılı Kanunun 10 uncu maddesi kapsamında </a:t>
            </a:r>
            <a:r>
              <a:rPr lang="tr-TR" altLang="tr-TR" sz="1600" kern="1200" dirty="0" smtClean="0">
                <a:latin typeface="Calibri"/>
              </a:rPr>
              <a:t>geçici görevle </a:t>
            </a:r>
            <a:r>
              <a:rPr lang="tr-TR" altLang="tr-TR" sz="1600" b="0" kern="1200" dirty="0" smtClean="0">
                <a:latin typeface="Calibri"/>
              </a:rPr>
              <a:t>gönderilen sigortalıların Türkiye’deki sigortalılık statüsüne göre ödenecek sigorta primlerinde sigorta kolları bakımından genel sağlık sigortası primlerinin bulunması halinde, bahse konu işçilerden,</a:t>
            </a:r>
          </a:p>
          <a:p>
            <a:pPr lvl="0" algn="just" eaLnBrk="1" fontAlgn="auto" hangingPunct="1">
              <a:spcBef>
                <a:spcPct val="0"/>
              </a:spcBef>
              <a:spcAft>
                <a:spcPts val="0"/>
              </a:spcAft>
              <a:buSzPct val="95000"/>
              <a:buFont typeface="Wingdings" pitchFamily="2" charset="2"/>
              <a:buChar char="v"/>
              <a:defRPr/>
            </a:pPr>
            <a:r>
              <a:rPr lang="tr-TR" altLang="tr-TR" sz="1600" kern="1200" dirty="0" smtClean="0">
                <a:latin typeface="Calibri"/>
              </a:rPr>
              <a:t>Almanya </a:t>
            </a:r>
            <a:r>
              <a:rPr lang="tr-TR" altLang="tr-TR" sz="1600" kern="1200" dirty="0">
                <a:latin typeface="Calibri"/>
              </a:rPr>
              <a:t>ile yapılan “İstisna Akdi” </a:t>
            </a:r>
            <a:r>
              <a:rPr lang="tr-TR" altLang="tr-TR" sz="1600" b="0" kern="1200" dirty="0">
                <a:latin typeface="Calibri"/>
              </a:rPr>
              <a:t>sözleşmesi çerçevesinde Almanya’ya çalıştırılmak üzere götürülen Türk işçilerinden</a:t>
            </a:r>
            <a:r>
              <a:rPr lang="tr-TR" altLang="tr-TR" sz="1600" b="0" kern="1200" dirty="0" smtClean="0">
                <a:latin typeface="Calibri"/>
              </a:rPr>
              <a:t>,      </a:t>
            </a:r>
          </a:p>
          <a:p>
            <a:pPr marL="0" lvl="0" indent="0" algn="just" eaLnBrk="1" fontAlgn="auto" hangingPunct="1">
              <a:spcBef>
                <a:spcPct val="0"/>
              </a:spcBef>
              <a:spcAft>
                <a:spcPts val="0"/>
              </a:spcAft>
              <a:buClrTx/>
              <a:buNone/>
              <a:defRPr/>
            </a:pPr>
            <a:r>
              <a:rPr lang="tr-TR" altLang="tr-TR" sz="1600" b="0" kern="1200" dirty="0" smtClean="0">
                <a:latin typeface="Calibri"/>
              </a:rPr>
              <a:t>               dolayı</a:t>
            </a:r>
            <a:r>
              <a:rPr lang="tr-TR" altLang="tr-TR" sz="1600" b="0" kern="1200" dirty="0">
                <a:latin typeface="Calibri"/>
              </a:rPr>
              <a:t>, genel sağlık sigortası primlerinde beş </a:t>
            </a:r>
            <a:r>
              <a:rPr lang="tr-TR" altLang="tr-TR" sz="1600" b="0" kern="1200" dirty="0" smtClean="0">
                <a:latin typeface="Calibri"/>
              </a:rPr>
              <a:t>puanlık </a:t>
            </a:r>
            <a:r>
              <a:rPr lang="tr-TR" altLang="tr-TR" sz="1600" b="0" kern="1200" dirty="0">
                <a:latin typeface="Calibri"/>
              </a:rPr>
              <a:t>prim indiriminden yararlanılacaktır</a:t>
            </a:r>
            <a:r>
              <a:rPr lang="tr-TR" altLang="tr-TR" sz="1600" b="0" kern="1200" dirty="0" smtClean="0">
                <a:latin typeface="Calibri"/>
              </a:rPr>
              <a:t>.</a:t>
            </a:r>
            <a:endParaRPr lang="tr-TR" altLang="tr-TR" sz="1600" b="0" kern="1200" dirty="0">
              <a:latin typeface="Calibri"/>
            </a:endParaRPr>
          </a:p>
          <a:p>
            <a:pPr marL="0" indent="0" algn="just" eaLnBrk="1" fontAlgn="auto" hangingPunct="1">
              <a:spcBef>
                <a:spcPts val="1200"/>
              </a:spcBef>
              <a:spcAft>
                <a:spcPts val="0"/>
              </a:spcAft>
              <a:buClr>
                <a:srgbClr val="0F6FC6"/>
              </a:buClr>
              <a:buSzPct val="95000"/>
              <a:buNone/>
              <a:defRPr/>
            </a:pPr>
            <a:r>
              <a:rPr lang="tr-TR" sz="2000" u="sng" kern="1200" dirty="0" smtClean="0">
                <a:latin typeface="Calibri"/>
              </a:rPr>
              <a:t>KAPSAM DIŞI OLANLAR</a:t>
            </a:r>
          </a:p>
          <a:p>
            <a:pPr algn="just" eaLnBrk="1" fontAlgn="auto" hangingPunct="1">
              <a:spcBef>
                <a:spcPts val="1200"/>
              </a:spcBef>
              <a:spcAft>
                <a:spcPts val="0"/>
              </a:spcAft>
              <a:buSzPct val="95000"/>
              <a:buFont typeface="Wingdings" pitchFamily="2" charset="2"/>
              <a:buChar char="v"/>
              <a:defRPr/>
            </a:pPr>
            <a:r>
              <a:rPr lang="tr-TR" sz="1600" kern="1200" dirty="0" smtClean="0">
                <a:latin typeface="Calibri"/>
              </a:rPr>
              <a:t>Resmi </a:t>
            </a:r>
            <a:r>
              <a:rPr lang="tr-TR" sz="1600" kern="1200" dirty="0">
                <a:latin typeface="Calibri"/>
              </a:rPr>
              <a:t>sektör </a:t>
            </a:r>
            <a:r>
              <a:rPr lang="tr-TR" sz="1600" b="0" kern="1200" dirty="0" smtClean="0">
                <a:latin typeface="Calibri"/>
              </a:rPr>
              <a:t>işyerlerinde </a:t>
            </a:r>
            <a:r>
              <a:rPr lang="tr-TR" sz="1600" b="0" kern="1200" dirty="0">
                <a:latin typeface="Calibri"/>
              </a:rPr>
              <a:t>(5335 sayılı Kanun 30. madde ikinci fıkra kapsamındaki işyerleri</a:t>
            </a:r>
            <a:r>
              <a:rPr lang="tr-TR" sz="1600" b="0" kern="1200" dirty="0" smtClean="0">
                <a:latin typeface="Calibri"/>
              </a:rPr>
              <a:t>),</a:t>
            </a:r>
            <a:endParaRPr lang="tr-TR" sz="1600" b="0" kern="1200" dirty="0">
              <a:latin typeface="Calibri"/>
            </a:endParaRPr>
          </a:p>
          <a:p>
            <a:pPr algn="just" eaLnBrk="1" fontAlgn="auto" hangingPunct="1">
              <a:spcBef>
                <a:spcPts val="600"/>
              </a:spcBef>
              <a:spcAft>
                <a:spcPts val="0"/>
              </a:spcAft>
              <a:buSzPct val="95000"/>
              <a:buFont typeface="Wingdings" pitchFamily="2" charset="2"/>
              <a:buChar char="v"/>
              <a:defRPr/>
            </a:pPr>
            <a:r>
              <a:rPr lang="tr-TR" sz="1600" b="0" kern="1200" dirty="0">
                <a:latin typeface="Calibri"/>
              </a:rPr>
              <a:t> </a:t>
            </a:r>
            <a:r>
              <a:rPr lang="tr-TR" sz="1600" kern="1200" dirty="0">
                <a:latin typeface="Calibri"/>
              </a:rPr>
              <a:t>2886 sayılı Devlet İhale Kanunu </a:t>
            </a:r>
            <a:r>
              <a:rPr lang="tr-TR" sz="1600" b="0" kern="1200" dirty="0">
                <a:latin typeface="Calibri"/>
              </a:rPr>
              <a:t>ile </a:t>
            </a:r>
            <a:r>
              <a:rPr lang="tr-TR" sz="1600" kern="1200" dirty="0">
                <a:latin typeface="Calibri"/>
              </a:rPr>
              <a:t>4734 sayılı Kamu İhale Kanunu </a:t>
            </a:r>
            <a:r>
              <a:rPr lang="tr-TR" sz="1600" b="0" kern="1200" dirty="0">
                <a:latin typeface="Calibri"/>
              </a:rPr>
              <a:t>kapsamındaki alım ve yapım işlerinde</a:t>
            </a:r>
            <a:r>
              <a:rPr lang="tr-TR" sz="1600" b="0" kern="1200" dirty="0" smtClean="0">
                <a:latin typeface="Calibri"/>
              </a:rPr>
              <a:t>, </a:t>
            </a:r>
            <a:r>
              <a:rPr lang="tr-TR" sz="1600" kern="1200" dirty="0">
                <a:latin typeface="Calibri"/>
              </a:rPr>
              <a:t>4734 sayılı Kanundan istisna </a:t>
            </a:r>
            <a:r>
              <a:rPr lang="tr-TR" sz="1600" b="0" kern="1200" dirty="0">
                <a:latin typeface="Calibri"/>
              </a:rPr>
              <a:t>olan alım ve yapım </a:t>
            </a:r>
            <a:r>
              <a:rPr lang="tr-TR" sz="1600" b="0" kern="1200" dirty="0" smtClean="0">
                <a:latin typeface="Calibri"/>
              </a:rPr>
              <a:t>işlerinde,</a:t>
            </a:r>
          </a:p>
          <a:p>
            <a:pPr marL="0" indent="0" algn="just" eaLnBrk="1" fontAlgn="auto" hangingPunct="1">
              <a:spcBef>
                <a:spcPts val="600"/>
              </a:spcBef>
              <a:spcAft>
                <a:spcPts val="0"/>
              </a:spcAft>
              <a:buClr>
                <a:schemeClr val="tx2"/>
              </a:buClr>
              <a:buSzPct val="95000"/>
              <a:buNone/>
              <a:defRPr/>
            </a:pPr>
            <a:r>
              <a:rPr lang="tr-TR" sz="1600" b="0" kern="1200" dirty="0">
                <a:latin typeface="Calibri"/>
              </a:rPr>
              <a:t> </a:t>
            </a:r>
            <a:r>
              <a:rPr lang="tr-TR" sz="1600" b="0" kern="1200" dirty="0" smtClean="0">
                <a:latin typeface="Calibri"/>
              </a:rPr>
              <a:t>      çalıştırılan </a:t>
            </a:r>
            <a:r>
              <a:rPr lang="tr-TR" sz="1600" b="0" kern="1200" dirty="0">
                <a:latin typeface="Calibri"/>
              </a:rPr>
              <a:t>sigortalılardan </a:t>
            </a:r>
            <a:r>
              <a:rPr lang="tr-TR" sz="1600" b="0" kern="1200" dirty="0" smtClean="0">
                <a:latin typeface="Calibri"/>
              </a:rPr>
              <a:t>dolayı, </a:t>
            </a:r>
            <a:endParaRPr lang="tr-TR" sz="1600" b="0" kern="1200" dirty="0">
              <a:latin typeface="Calibri"/>
            </a:endParaRPr>
          </a:p>
          <a:p>
            <a:pPr algn="just" eaLnBrk="1" fontAlgn="auto" hangingPunct="1">
              <a:lnSpc>
                <a:spcPct val="90000"/>
              </a:lnSpc>
              <a:spcBef>
                <a:spcPct val="0"/>
              </a:spcBef>
              <a:spcAft>
                <a:spcPts val="0"/>
              </a:spcAft>
              <a:buSzPct val="95000"/>
              <a:buFont typeface="Wingdings" pitchFamily="2" charset="2"/>
              <a:buChar char="v"/>
              <a:tabLst>
                <a:tab pos="4848225" algn="l"/>
              </a:tabLst>
              <a:defRPr/>
            </a:pPr>
            <a:r>
              <a:rPr lang="tr-TR" altLang="tr-TR" sz="1600" b="0" kern="1200" dirty="0" smtClean="0">
                <a:latin typeface="Calibri"/>
              </a:rPr>
              <a:t>Türkiye </a:t>
            </a:r>
            <a:r>
              <a:rPr lang="tr-TR" altLang="tr-TR" sz="1600" b="0" kern="1200" dirty="0">
                <a:latin typeface="Calibri"/>
              </a:rPr>
              <a:t>- Libya Sosyal Güvenlik Sözleşmesi ve İdari Anlaşması gereğince Libya’da Türk müteahhitleri yanında çalışan Türk işçileri hakkında genel sağlık sigortası primi hariç diğer sigorta kolları uygulandığından, </a:t>
            </a:r>
            <a:r>
              <a:rPr lang="tr-TR" altLang="tr-TR" sz="1600" kern="1200" dirty="0">
                <a:latin typeface="Calibri"/>
              </a:rPr>
              <a:t>Libya’ya çalıştırılmak üzere götürülen Türk işçilerinden </a:t>
            </a:r>
            <a:r>
              <a:rPr lang="tr-TR" altLang="tr-TR" sz="1600" b="0" kern="1200" dirty="0" smtClean="0">
                <a:latin typeface="Calibri"/>
              </a:rPr>
              <a:t>dolayı,</a:t>
            </a:r>
          </a:p>
          <a:p>
            <a:pPr marL="0" indent="0" algn="just" eaLnBrk="1" fontAlgn="auto" hangingPunct="1">
              <a:lnSpc>
                <a:spcPct val="90000"/>
              </a:lnSpc>
              <a:spcBef>
                <a:spcPct val="0"/>
              </a:spcBef>
              <a:spcAft>
                <a:spcPts val="0"/>
              </a:spcAft>
              <a:buClr>
                <a:schemeClr val="tx2"/>
              </a:buClr>
              <a:buSzPct val="95000"/>
              <a:buNone/>
              <a:tabLst>
                <a:tab pos="4848225" algn="l"/>
              </a:tabLst>
              <a:defRPr/>
            </a:pPr>
            <a:r>
              <a:rPr lang="tr-TR" altLang="tr-TR" sz="1600" b="0" kern="1200" dirty="0">
                <a:latin typeface="Calibri"/>
              </a:rPr>
              <a:t> </a:t>
            </a:r>
            <a:r>
              <a:rPr lang="tr-TR" altLang="tr-TR" sz="1600" b="0" kern="1200" dirty="0" smtClean="0">
                <a:latin typeface="Calibri"/>
              </a:rPr>
              <a:t>            genel </a:t>
            </a:r>
            <a:r>
              <a:rPr lang="tr-TR" altLang="tr-TR" sz="1600" b="0" kern="1200" dirty="0">
                <a:latin typeface="Calibri"/>
              </a:rPr>
              <a:t>sağlık sigortası primlerinde 5 puanlık indirimden yararlanılamaz.</a:t>
            </a:r>
          </a:p>
          <a:p>
            <a:pPr algn="just" eaLnBrk="1" fontAlgn="auto" hangingPunct="1">
              <a:spcBef>
                <a:spcPct val="0"/>
              </a:spcBef>
              <a:spcAft>
                <a:spcPts val="0"/>
              </a:spcAft>
              <a:buClr>
                <a:schemeClr val="tx2"/>
              </a:buClr>
              <a:buSzPct val="95000"/>
              <a:buFont typeface="Wingdings" pitchFamily="2" charset="2"/>
              <a:buChar char="v"/>
              <a:defRPr/>
            </a:pPr>
            <a:endParaRPr lang="tr-TR" sz="1600" b="0" kern="1200" dirty="0">
              <a:latin typeface="Calibri"/>
            </a:endParaRPr>
          </a:p>
        </p:txBody>
      </p:sp>
    </p:spTree>
    <p:extLst>
      <p:ext uri="{BB962C8B-B14F-4D97-AF65-F5344CB8AC3E}">
        <p14:creationId xmlns:p14="http://schemas.microsoft.com/office/powerpoint/2010/main" val="20625837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KAPSAM</a:t>
            </a:r>
            <a:endParaRPr lang="tr-TR" b="1" dirty="0"/>
          </a:p>
        </p:txBody>
      </p:sp>
      <p:sp>
        <p:nvSpPr>
          <p:cNvPr id="3" name="İçerik Yer Tutucusu 2"/>
          <p:cNvSpPr>
            <a:spLocks noGrp="1"/>
          </p:cNvSpPr>
          <p:nvPr>
            <p:ph idx="1"/>
          </p:nvPr>
        </p:nvSpPr>
        <p:spPr>
          <a:xfrm>
            <a:off x="304800" y="1071546"/>
            <a:ext cx="8610600" cy="5453798"/>
          </a:xfrm>
        </p:spPr>
        <p:txBody>
          <a:bodyPr/>
          <a:lstStyle/>
          <a:p>
            <a:pPr marL="0" indent="0">
              <a:buNone/>
            </a:pPr>
            <a:endParaRPr lang="tr-TR" dirty="0" smtClean="0"/>
          </a:p>
          <a:p>
            <a:pPr marL="0" indent="0">
              <a:buNone/>
            </a:pPr>
            <a:r>
              <a:rPr lang="tr-TR" u="sng" kern="1200" dirty="0">
                <a:latin typeface="Calibri"/>
              </a:rPr>
              <a:t>KAPSAM DIŞI OLANLAR</a:t>
            </a:r>
          </a:p>
          <a:p>
            <a:pPr marL="0" indent="0">
              <a:buNone/>
            </a:pPr>
            <a:r>
              <a:rPr lang="tr-TR" dirty="0" smtClean="0"/>
              <a:t>- </a:t>
            </a:r>
            <a:r>
              <a:rPr lang="tr-TR" b="0" dirty="0"/>
              <a:t>Sosyal güvenlik destek primine tabi </a:t>
            </a:r>
            <a:r>
              <a:rPr lang="tr-TR" b="0" dirty="0" smtClean="0"/>
              <a:t>çalışanlardan</a:t>
            </a:r>
            <a:r>
              <a:rPr lang="tr-TR" b="0" dirty="0"/>
              <a:t>,</a:t>
            </a:r>
          </a:p>
          <a:p>
            <a:pPr marL="0" indent="0">
              <a:buNone/>
            </a:pPr>
            <a:r>
              <a:rPr lang="tr-TR" b="0" dirty="0"/>
              <a:t>- Libya’da </a:t>
            </a:r>
            <a:r>
              <a:rPr lang="tr-TR" b="0" dirty="0" smtClean="0"/>
              <a:t>çalışanlardan</a:t>
            </a:r>
            <a:r>
              <a:rPr lang="tr-TR" b="0" dirty="0"/>
              <a:t>,</a:t>
            </a:r>
          </a:p>
          <a:p>
            <a:pPr marL="0" indent="0">
              <a:buNone/>
            </a:pPr>
            <a:r>
              <a:rPr lang="tr-TR" b="0" dirty="0"/>
              <a:t>- 3308 sayılı Kanunda belirtilen aday çırak, çırak ve </a:t>
            </a:r>
            <a:r>
              <a:rPr lang="tr-TR" b="0" dirty="0" smtClean="0"/>
              <a:t>işletmelerde </a:t>
            </a:r>
            <a:r>
              <a:rPr lang="tr-TR" b="0" dirty="0"/>
              <a:t>mesleki eğitim gören öğrencilerden,</a:t>
            </a:r>
          </a:p>
          <a:p>
            <a:pPr marL="0" indent="0">
              <a:buNone/>
            </a:pPr>
            <a:r>
              <a:rPr lang="tr-TR" b="0" dirty="0"/>
              <a:t>- Meslek liselerinde okumakta iken veya yüksek öğrenimleri sırasında zorunlu staja tabi tutulan öğrencilerden,</a:t>
            </a:r>
          </a:p>
          <a:p>
            <a:pPr marL="0" indent="0">
              <a:buNone/>
            </a:pPr>
            <a:r>
              <a:rPr lang="tr-TR" b="0" dirty="0"/>
              <a:t>- 4046 sayılı Kanunun 21 inci maddesi kapsamında </a:t>
            </a:r>
            <a:r>
              <a:rPr lang="tr-TR" b="0" dirty="0" smtClean="0"/>
              <a:t>iş </a:t>
            </a:r>
            <a:r>
              <a:rPr lang="tr-TR" b="0" dirty="0"/>
              <a:t>kaybı tazminatı alanlardan,</a:t>
            </a:r>
          </a:p>
          <a:p>
            <a:pPr marL="0" indent="0">
              <a:buNone/>
            </a:pPr>
            <a:r>
              <a:rPr lang="tr-TR" b="0" dirty="0"/>
              <a:t>- Harp </a:t>
            </a:r>
            <a:r>
              <a:rPr lang="tr-TR" b="0" dirty="0" smtClean="0"/>
              <a:t>malulleri </a:t>
            </a:r>
            <a:r>
              <a:rPr lang="tr-TR" b="0" dirty="0"/>
              <a:t>ile 3713 ve 2330 sayılı Kanunlara göre vazife </a:t>
            </a:r>
            <a:r>
              <a:rPr lang="tr-TR" b="0" dirty="0" smtClean="0"/>
              <a:t>malullüğü </a:t>
            </a:r>
            <a:r>
              <a:rPr lang="tr-TR" b="0" dirty="0"/>
              <a:t>aylığı alanlardan,</a:t>
            </a:r>
          </a:p>
          <a:p>
            <a:pPr marL="0" indent="0">
              <a:buNone/>
            </a:pPr>
            <a:r>
              <a:rPr lang="tr-TR" b="0" dirty="0"/>
              <a:t>dolayı, genel sağlık sigortası primlerinde </a:t>
            </a:r>
            <a:r>
              <a:rPr lang="tr-TR" b="0" dirty="0" smtClean="0"/>
              <a:t>beş puanlık indiriminden </a:t>
            </a:r>
            <a:r>
              <a:rPr lang="tr-TR" b="0" dirty="0"/>
              <a:t>yararlanılması mümkün </a:t>
            </a:r>
            <a:r>
              <a:rPr lang="tr-TR" b="0" dirty="0" smtClean="0"/>
              <a:t>bulunmamaktadır.</a:t>
            </a:r>
            <a:endParaRPr lang="tr-TR" b="0"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smtClean="0"/>
              <a:t>      </a:t>
            </a:r>
            <a:endParaRPr lang="tr-TR" sz="1400" dirty="0"/>
          </a:p>
        </p:txBody>
      </p:sp>
    </p:spTree>
    <p:extLst>
      <p:ext uri="{BB962C8B-B14F-4D97-AF65-F5344CB8AC3E}">
        <p14:creationId xmlns:p14="http://schemas.microsoft.com/office/powerpoint/2010/main" val="6245815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2571750" y="0"/>
            <a:ext cx="6572250" cy="706438"/>
          </a:xfrm>
        </p:spPr>
        <p:txBody>
          <a:bodyPr/>
          <a:lstStyle/>
          <a:p>
            <a:pPr eaLnBrk="1" hangingPunct="1"/>
            <a:r>
              <a:rPr lang="tr-TR" altLang="tr-TR" b="1" kern="1200" dirty="0" smtClean="0">
                <a:solidFill>
                  <a:srgbClr val="FFFFFF"/>
                </a:solidFill>
              </a:rPr>
              <a:t>İLAVE 6 PUANLIK İNDİRİM</a:t>
            </a:r>
            <a:endParaRPr lang="tr-TR" altLang="tr-TR" b="1" dirty="0" smtClean="0">
              <a:cs typeface="Arial" charset="0"/>
            </a:endParaRPr>
          </a:p>
        </p:txBody>
      </p:sp>
      <p:sp>
        <p:nvSpPr>
          <p:cNvPr id="22530" name="Slayt Numarası Yer Tutucusu 1"/>
          <p:cNvSpPr>
            <a:spLocks noGrp="1"/>
          </p:cNvSpPr>
          <p:nvPr>
            <p:ph type="sldNum" sz="quarter" idx="4294967295"/>
          </p:nvPr>
        </p:nvSpPr>
        <p:spPr bwMode="auto">
          <a:xfrm>
            <a:off x="7164388" y="6532563"/>
            <a:ext cx="1477962" cy="28098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r>
              <a:rPr lang="tr-TR" dirty="0" smtClean="0"/>
              <a:t>             </a:t>
            </a:r>
            <a:endParaRPr lang="tr-TR" sz="1400" dirty="0" smtClean="0"/>
          </a:p>
        </p:txBody>
      </p:sp>
      <p:sp>
        <p:nvSpPr>
          <p:cNvPr id="22531" name="Dikdörtgen 1"/>
          <p:cNvSpPr>
            <a:spLocks noChangeArrowheads="1"/>
          </p:cNvSpPr>
          <p:nvPr/>
        </p:nvSpPr>
        <p:spPr bwMode="auto">
          <a:xfrm>
            <a:off x="107504" y="1356305"/>
            <a:ext cx="8641209" cy="1354217"/>
          </a:xfrm>
          <a:prstGeom prst="rect">
            <a:avLst/>
          </a:prstGeom>
          <a:noFill/>
          <a:ln w="9525">
            <a:noFill/>
            <a:miter lim="800000"/>
            <a:headEnd/>
            <a:tailEnd/>
          </a:ln>
        </p:spPr>
        <p:txBody>
          <a:bodyPr wrap="square" anchor="ctr">
            <a:spAutoFit/>
          </a:bodyPr>
          <a:lstStyle/>
          <a:p>
            <a:pPr algn="just" eaLnBrk="0" hangingPunct="0"/>
            <a:endParaRPr lang="tr-TR" sz="2000" b="1" dirty="0">
              <a:solidFill>
                <a:srgbClr val="035B8D"/>
              </a:solidFill>
              <a:latin typeface="Calibri" pitchFamily="34" charset="0"/>
              <a:cs typeface="Times New Roman" pitchFamily="18" charset="0"/>
            </a:endParaRPr>
          </a:p>
          <a:p>
            <a:pPr algn="just" eaLnBrk="0" hangingPunct="0"/>
            <a:r>
              <a:rPr lang="tr-TR" sz="2400" b="1" dirty="0">
                <a:latin typeface="Calibri" pitchFamily="34" charset="0"/>
                <a:cs typeface="Times New Roman" pitchFamily="18" charset="0"/>
              </a:rPr>
              <a:t>     </a:t>
            </a:r>
          </a:p>
          <a:p>
            <a:pPr algn="just" eaLnBrk="0" hangingPunct="0"/>
            <a:r>
              <a:rPr lang="tr-TR" sz="2400" b="1" dirty="0">
                <a:latin typeface="Calibri" pitchFamily="34" charset="0"/>
                <a:cs typeface="Times New Roman" pitchFamily="18" charset="0"/>
              </a:rPr>
              <a:t>    </a:t>
            </a:r>
          </a:p>
          <a:p>
            <a:pPr algn="just" eaLnBrk="0" hangingPunct="0"/>
            <a:endParaRPr lang="tr-TR" altLang="tr-TR" sz="1400" b="1" dirty="0">
              <a:solidFill>
                <a:srgbClr val="FF0000"/>
              </a:solidFill>
              <a:cs typeface="Arial" charset="0"/>
            </a:endParaRPr>
          </a:p>
        </p:txBody>
      </p:sp>
      <p:sp>
        <p:nvSpPr>
          <p:cNvPr id="2" name="Dikdörtgen 1"/>
          <p:cNvSpPr/>
          <p:nvPr/>
        </p:nvSpPr>
        <p:spPr>
          <a:xfrm>
            <a:off x="323527" y="980729"/>
            <a:ext cx="8425186" cy="5792355"/>
          </a:xfrm>
          <a:prstGeom prst="rect">
            <a:avLst/>
          </a:prstGeom>
        </p:spPr>
        <p:txBody>
          <a:bodyPr wrap="square">
            <a:spAutoFit/>
          </a:bodyPr>
          <a:lstStyle/>
          <a:p>
            <a:pPr marR="0" lvl="0" algn="just" defTabSz="914400" eaLnBrk="1" fontAlgn="auto" latinLnBrk="0" hangingPunct="1">
              <a:lnSpc>
                <a:spcPct val="90000"/>
              </a:lnSpc>
              <a:spcBef>
                <a:spcPct val="20000"/>
              </a:spcBef>
              <a:spcAft>
                <a:spcPts val="0"/>
              </a:spcAft>
              <a:buSzPct val="100000"/>
              <a:tabLst/>
              <a:defRPr/>
            </a:pPr>
            <a:r>
              <a:rPr kumimoji="0" lang="tr-TR" sz="2000" b="1" i="0" u="sng" strike="noStrike" kern="0" cap="none" spc="0" normalizeH="0" baseline="0" noProof="0" dirty="0">
                <a:ln>
                  <a:noFill/>
                </a:ln>
                <a:effectLst/>
                <a:uLnTx/>
                <a:uFillTx/>
                <a:latin typeface="Calibri" pitchFamily="34" charset="0"/>
              </a:rPr>
              <a:t>YASAL </a:t>
            </a:r>
            <a:r>
              <a:rPr kumimoji="0" lang="tr-TR" sz="2000" b="1" i="0" u="sng" strike="noStrike" kern="0" cap="none" spc="0" normalizeH="0" baseline="0" noProof="0" dirty="0" smtClean="0">
                <a:ln>
                  <a:noFill/>
                </a:ln>
                <a:effectLst/>
                <a:uLnTx/>
                <a:uFillTx/>
                <a:latin typeface="Calibri" pitchFamily="34" charset="0"/>
              </a:rPr>
              <a:t>DAYANAK</a:t>
            </a:r>
            <a:endParaRPr kumimoji="0" lang="tr-TR" sz="2400" b="1" i="0" u="none" strike="noStrike" kern="0" cap="none" spc="0" normalizeH="0" baseline="0" noProof="0" dirty="0">
              <a:ln>
                <a:noFill/>
              </a:ln>
              <a:effectLst/>
              <a:uLnTx/>
              <a:uFillTx/>
              <a:latin typeface="Calibri" pitchFamily="34" charset="0"/>
            </a:endParaRPr>
          </a:p>
          <a:p>
            <a:pPr marL="285750" marR="0" lvl="0" indent="-285750" algn="just" defTabSz="914400" eaLnBrk="1" fontAlgn="auto" latinLnBrk="0" hangingPunct="1">
              <a:lnSpc>
                <a:spcPct val="90000"/>
              </a:lnSpc>
              <a:spcBef>
                <a:spcPct val="20000"/>
              </a:spcBef>
              <a:spcAft>
                <a:spcPts val="0"/>
              </a:spcAft>
              <a:buSzPct val="100000"/>
              <a:buFont typeface="Wingdings" pitchFamily="2" charset="2"/>
              <a:buChar char="v"/>
              <a:tabLst/>
              <a:defRPr/>
            </a:pPr>
            <a:r>
              <a:rPr kumimoji="0" lang="tr-TR" b="0" i="0" u="none" strike="noStrike" kern="0" cap="none" spc="0" normalizeH="0" baseline="0" noProof="0" dirty="0">
                <a:ln>
                  <a:noFill/>
                </a:ln>
                <a:effectLst/>
                <a:uLnTx/>
                <a:uFillTx/>
                <a:latin typeface="Calibri" pitchFamily="34" charset="0"/>
              </a:rPr>
              <a:t>5510 sayılı Kanunun 81 inci maddesinin ikinci fıkrası</a:t>
            </a:r>
          </a:p>
          <a:p>
            <a:pPr marL="285750" marR="0" lvl="0" indent="-285750" algn="just" defTabSz="914400" eaLnBrk="1" fontAlgn="auto" latinLnBrk="0" hangingPunct="1">
              <a:lnSpc>
                <a:spcPct val="90000"/>
              </a:lnSpc>
              <a:spcBef>
                <a:spcPct val="20000"/>
              </a:spcBef>
              <a:spcAft>
                <a:spcPts val="0"/>
              </a:spcAft>
              <a:buSzPct val="100000"/>
              <a:buFont typeface="Wingdings" pitchFamily="2" charset="2"/>
              <a:buChar char="v"/>
              <a:tabLst/>
              <a:defRPr/>
            </a:pPr>
            <a:r>
              <a:rPr kumimoji="0" lang="tr-TR" b="0" i="0" u="none" strike="noStrike" kern="0" cap="none" spc="0" normalizeH="0" baseline="0" noProof="0" dirty="0" smtClean="0">
                <a:ln>
                  <a:noFill/>
                </a:ln>
                <a:effectLst/>
                <a:uLnTx/>
                <a:uFillTx/>
                <a:latin typeface="Calibri" pitchFamily="34" charset="0"/>
              </a:rPr>
              <a:t>2013-30</a:t>
            </a:r>
            <a:r>
              <a:rPr kumimoji="0" lang="tr-TR" b="0" i="0" u="none" strike="noStrike" kern="0" cap="none" spc="0" normalizeH="0" noProof="0" dirty="0" smtClean="0">
                <a:ln>
                  <a:noFill/>
                </a:ln>
                <a:effectLst/>
                <a:uLnTx/>
                <a:uFillTx/>
                <a:latin typeface="Calibri" pitchFamily="34" charset="0"/>
              </a:rPr>
              <a:t> ve </a:t>
            </a:r>
            <a:r>
              <a:rPr kumimoji="0" lang="tr-TR" b="0" i="0" u="none" strike="noStrike" kern="0" cap="none" spc="0" normalizeH="0" baseline="0" noProof="0" dirty="0" smtClean="0">
                <a:ln>
                  <a:noFill/>
                </a:ln>
                <a:effectLst/>
                <a:uLnTx/>
                <a:uFillTx/>
                <a:latin typeface="Calibri" pitchFamily="34" charset="0"/>
              </a:rPr>
              <a:t>2016-8 </a:t>
            </a:r>
            <a:r>
              <a:rPr kumimoji="0" lang="tr-TR" b="0" i="0" u="none" strike="noStrike" kern="0" cap="none" spc="0" normalizeH="0" baseline="0" noProof="0" dirty="0">
                <a:ln>
                  <a:noFill/>
                </a:ln>
                <a:effectLst/>
                <a:uLnTx/>
                <a:uFillTx/>
                <a:latin typeface="Calibri" pitchFamily="34" charset="0"/>
              </a:rPr>
              <a:t>sayılı </a:t>
            </a:r>
            <a:r>
              <a:rPr kumimoji="0" lang="tr-TR" b="0" i="0" u="none" strike="noStrike" kern="0" cap="none" spc="0" normalizeH="0" baseline="0" noProof="0" dirty="0" smtClean="0">
                <a:ln>
                  <a:noFill/>
                </a:ln>
                <a:effectLst/>
                <a:uLnTx/>
                <a:uFillTx/>
                <a:latin typeface="Calibri" pitchFamily="34" charset="0"/>
              </a:rPr>
              <a:t>Genelgeler,</a:t>
            </a:r>
            <a:endParaRPr kumimoji="0" lang="tr-TR" b="0" i="0" u="none" strike="noStrike" kern="0" cap="none" spc="0" normalizeH="0" baseline="0" noProof="0" dirty="0">
              <a:ln>
                <a:noFill/>
              </a:ln>
              <a:effectLst/>
              <a:uLnTx/>
              <a:uFillTx/>
              <a:latin typeface="Calibri" pitchFamily="34" charset="0"/>
            </a:endParaRPr>
          </a:p>
          <a:p>
            <a:pPr marL="285750" marR="0" lvl="0" indent="-285750" algn="just" defTabSz="914400" eaLnBrk="1" fontAlgn="auto" latinLnBrk="0" hangingPunct="1">
              <a:lnSpc>
                <a:spcPct val="90000"/>
              </a:lnSpc>
              <a:spcBef>
                <a:spcPct val="20000"/>
              </a:spcBef>
              <a:spcAft>
                <a:spcPts val="0"/>
              </a:spcAft>
              <a:buSzPct val="100000"/>
              <a:buFont typeface="Wingdings" pitchFamily="2" charset="2"/>
              <a:buChar char="v"/>
              <a:tabLst/>
              <a:defRPr/>
            </a:pPr>
            <a:r>
              <a:rPr kumimoji="0" lang="tr-TR" b="0" i="0" u="none" strike="noStrike" kern="0" cap="none" spc="0" normalizeH="0" baseline="0" noProof="0" dirty="0">
                <a:ln>
                  <a:noFill/>
                </a:ln>
                <a:effectLst/>
                <a:uLnTx/>
                <a:uFillTx/>
                <a:latin typeface="Calibri" pitchFamily="34" charset="0"/>
              </a:rPr>
              <a:t>30/5/2013 tarihli ve 2013/4966 sayılı Bakanlar Kurulu </a:t>
            </a:r>
            <a:r>
              <a:rPr kumimoji="0" lang="tr-TR" b="0" i="0" u="none" strike="noStrike" kern="0" cap="none" spc="0" normalizeH="0" baseline="0" noProof="0" dirty="0" smtClean="0">
                <a:ln>
                  <a:noFill/>
                </a:ln>
                <a:effectLst/>
                <a:uLnTx/>
                <a:uFillTx/>
                <a:latin typeface="Calibri" pitchFamily="34" charset="0"/>
              </a:rPr>
              <a:t>Kararı</a:t>
            </a:r>
          </a:p>
          <a:p>
            <a:pPr marR="0" lvl="0" algn="just" defTabSz="914400" eaLnBrk="1" fontAlgn="auto" latinLnBrk="0" hangingPunct="1">
              <a:lnSpc>
                <a:spcPct val="90000"/>
              </a:lnSpc>
              <a:spcBef>
                <a:spcPct val="20000"/>
              </a:spcBef>
              <a:spcAft>
                <a:spcPts val="0"/>
              </a:spcAft>
              <a:buSzPct val="100000"/>
              <a:tabLst/>
              <a:defRPr/>
            </a:pPr>
            <a:endParaRPr kumimoji="0" lang="tr-TR" sz="2400" b="1" i="0" u="sng" strike="noStrike" kern="0" cap="none" spc="0" normalizeH="0" baseline="0" noProof="0" dirty="0" smtClean="0">
              <a:ln>
                <a:noFill/>
              </a:ln>
              <a:effectLst/>
              <a:uLnTx/>
              <a:uFillTx/>
              <a:latin typeface="Calibri" pitchFamily="34" charset="0"/>
              <a:sym typeface="Wingdings" pitchFamily="2" charset="2"/>
            </a:endParaRPr>
          </a:p>
          <a:p>
            <a:pPr marR="0" lvl="0" algn="just" defTabSz="914400" eaLnBrk="1" fontAlgn="auto" latinLnBrk="0" hangingPunct="1">
              <a:lnSpc>
                <a:spcPct val="90000"/>
              </a:lnSpc>
              <a:spcBef>
                <a:spcPct val="20000"/>
              </a:spcBef>
              <a:spcAft>
                <a:spcPts val="0"/>
              </a:spcAft>
              <a:buSzPct val="100000"/>
              <a:tabLst/>
              <a:defRPr/>
            </a:pPr>
            <a:r>
              <a:rPr kumimoji="0" lang="tr-TR" sz="2000" b="1" i="0" u="sng" strike="noStrike" kern="0" cap="none" spc="0" normalizeH="0" baseline="0" noProof="0" dirty="0" smtClean="0">
                <a:ln>
                  <a:noFill/>
                </a:ln>
                <a:effectLst/>
                <a:uLnTx/>
                <a:uFillTx/>
                <a:latin typeface="Calibri" pitchFamily="34" charset="0"/>
                <a:sym typeface="Wingdings" pitchFamily="2" charset="2"/>
              </a:rPr>
              <a:t>BAŞLAMA </a:t>
            </a:r>
            <a:r>
              <a:rPr kumimoji="0" lang="tr-TR" sz="2000" b="1" i="0" u="sng" strike="noStrike" kern="0" cap="none" spc="0" normalizeH="0" baseline="0" noProof="0" dirty="0">
                <a:ln>
                  <a:noFill/>
                </a:ln>
                <a:effectLst/>
                <a:uLnTx/>
                <a:uFillTx/>
                <a:latin typeface="Calibri" pitchFamily="34" charset="0"/>
                <a:sym typeface="Wingdings" pitchFamily="2" charset="2"/>
              </a:rPr>
              <a:t>TARİHİ</a:t>
            </a:r>
            <a:r>
              <a:rPr kumimoji="0" lang="tr-TR" sz="2400" b="0" i="0" u="none" strike="noStrike" kern="0" cap="none" spc="0" normalizeH="0" baseline="0" noProof="0" dirty="0">
                <a:ln>
                  <a:noFill/>
                </a:ln>
                <a:effectLst/>
                <a:uLnTx/>
                <a:uFillTx/>
                <a:latin typeface="Calibri" pitchFamily="34" charset="0"/>
                <a:sym typeface="Wingdings" pitchFamily="2" charset="2"/>
              </a:rPr>
              <a:t>	</a:t>
            </a:r>
            <a:r>
              <a:rPr kumimoji="0" lang="tr-TR" sz="2400" b="0" i="0" u="none" strike="noStrike" kern="0" cap="none" spc="0" normalizeH="0" baseline="0" noProof="0" dirty="0" smtClean="0">
                <a:ln>
                  <a:noFill/>
                </a:ln>
                <a:effectLst/>
                <a:uLnTx/>
                <a:uFillTx/>
                <a:latin typeface="Calibri" pitchFamily="34" charset="0"/>
                <a:sym typeface="Wingdings" pitchFamily="2" charset="2"/>
              </a:rPr>
              <a:t>           : </a:t>
            </a:r>
            <a:r>
              <a:rPr kumimoji="0" lang="tr-TR" b="0" i="0" u="none" strike="noStrike" kern="0" cap="none" spc="0" normalizeH="0" baseline="0" noProof="0" dirty="0" smtClean="0">
                <a:ln>
                  <a:noFill/>
                </a:ln>
                <a:effectLst/>
                <a:uLnTx/>
                <a:uFillTx/>
                <a:latin typeface="Calibri" pitchFamily="34" charset="0"/>
                <a:sym typeface="Wingdings" pitchFamily="2" charset="2"/>
              </a:rPr>
              <a:t>1/1/</a:t>
            </a:r>
            <a:r>
              <a:rPr kumimoji="0" lang="tr-TR" b="0" i="0" u="none" strike="noStrike" kern="0" cap="none" spc="0" normalizeH="0" baseline="0" noProof="0" dirty="0" smtClean="0">
                <a:ln>
                  <a:noFill/>
                </a:ln>
                <a:effectLst/>
                <a:uLnTx/>
                <a:uFillTx/>
                <a:latin typeface="Calibri" pitchFamily="34" charset="0"/>
              </a:rPr>
              <a:t>2013</a:t>
            </a:r>
            <a:endParaRPr kumimoji="0" lang="tr-TR" b="1" i="0" u="sng" strike="noStrike" kern="0" cap="none" spc="0" normalizeH="0" baseline="0" noProof="0" dirty="0" smtClean="0">
              <a:ln>
                <a:noFill/>
              </a:ln>
              <a:effectLst/>
              <a:uLnTx/>
              <a:uFillTx/>
              <a:latin typeface="Calibri" pitchFamily="34" charset="0"/>
              <a:sym typeface="Wingdings" pitchFamily="2" charset="2"/>
            </a:endParaRPr>
          </a:p>
          <a:p>
            <a:pPr marR="0" lvl="0" algn="just" defTabSz="914400" eaLnBrk="1" fontAlgn="auto" latinLnBrk="0" hangingPunct="1">
              <a:lnSpc>
                <a:spcPct val="90000"/>
              </a:lnSpc>
              <a:spcBef>
                <a:spcPct val="20000"/>
              </a:spcBef>
              <a:spcAft>
                <a:spcPts val="0"/>
              </a:spcAft>
              <a:buSzPct val="100000"/>
              <a:tabLst/>
              <a:defRPr/>
            </a:pPr>
            <a:r>
              <a:rPr kumimoji="0" lang="tr-TR" sz="2000" b="1" i="0" u="sng" strike="noStrike" kern="0" cap="none" spc="0" normalizeH="0" baseline="0" noProof="0" dirty="0" smtClean="0">
                <a:ln>
                  <a:noFill/>
                </a:ln>
                <a:effectLst/>
                <a:uLnTx/>
                <a:uFillTx/>
                <a:latin typeface="Calibri" pitchFamily="34" charset="0"/>
                <a:sym typeface="Wingdings" pitchFamily="2" charset="2"/>
              </a:rPr>
              <a:t>FİNANSMANI</a:t>
            </a:r>
            <a:r>
              <a:rPr kumimoji="0" lang="tr-TR" sz="2000" b="1" i="0" u="none" strike="noStrike" kern="0" cap="none" spc="0" normalizeH="0" baseline="0" noProof="0" dirty="0">
                <a:ln>
                  <a:noFill/>
                </a:ln>
                <a:effectLst/>
                <a:uLnTx/>
                <a:uFillTx/>
                <a:latin typeface="Calibri" pitchFamily="34" charset="0"/>
                <a:sym typeface="Wingdings" pitchFamily="2" charset="2"/>
              </a:rPr>
              <a:t>	</a:t>
            </a:r>
            <a:r>
              <a:rPr kumimoji="0" lang="tr-TR" sz="2400" b="1" i="0" u="none" strike="noStrike" kern="0" cap="none" spc="0" normalizeH="0" baseline="0" noProof="0" dirty="0">
                <a:ln>
                  <a:noFill/>
                </a:ln>
                <a:effectLst/>
                <a:uLnTx/>
                <a:uFillTx/>
                <a:latin typeface="Calibri" pitchFamily="34" charset="0"/>
                <a:sym typeface="Wingdings" pitchFamily="2" charset="2"/>
              </a:rPr>
              <a:t>	</a:t>
            </a:r>
            <a:r>
              <a:rPr kumimoji="0" lang="tr-TR" sz="2400" b="1" i="0" u="none" strike="noStrike" kern="0" cap="none" spc="0" normalizeH="0" baseline="0" noProof="0" dirty="0" smtClean="0">
                <a:ln>
                  <a:noFill/>
                </a:ln>
                <a:effectLst/>
                <a:uLnTx/>
                <a:uFillTx/>
                <a:latin typeface="Calibri" pitchFamily="34" charset="0"/>
                <a:sym typeface="Wingdings" pitchFamily="2" charset="2"/>
              </a:rPr>
              <a:t>           </a:t>
            </a:r>
            <a:r>
              <a:rPr kumimoji="0" lang="tr-TR" sz="2400" b="0" i="0" u="none" strike="noStrike" kern="0" cap="none" spc="0" normalizeH="0" baseline="0" noProof="0" dirty="0" smtClean="0">
                <a:ln>
                  <a:noFill/>
                </a:ln>
                <a:effectLst/>
                <a:uLnTx/>
                <a:uFillTx/>
                <a:latin typeface="Calibri" pitchFamily="34" charset="0"/>
                <a:sym typeface="Wingdings" pitchFamily="2" charset="2"/>
              </a:rPr>
              <a:t>: </a:t>
            </a:r>
            <a:r>
              <a:rPr kumimoji="0" lang="tr-TR" b="0" i="0" u="none" strike="noStrike" kern="0" cap="none" spc="0" normalizeH="0" baseline="0" noProof="0" dirty="0" smtClean="0">
                <a:ln>
                  <a:noFill/>
                </a:ln>
                <a:effectLst/>
                <a:uLnTx/>
                <a:uFillTx/>
                <a:latin typeface="Calibri" pitchFamily="34" charset="0"/>
              </a:rPr>
              <a:t>Hazine</a:t>
            </a:r>
          </a:p>
          <a:p>
            <a:pPr marR="0" lvl="0" algn="just" defTabSz="914400" eaLnBrk="1" fontAlgn="auto" latinLnBrk="0" hangingPunct="1">
              <a:lnSpc>
                <a:spcPct val="90000"/>
              </a:lnSpc>
              <a:spcBef>
                <a:spcPct val="20000"/>
              </a:spcBef>
              <a:spcAft>
                <a:spcPts val="0"/>
              </a:spcAft>
              <a:buSzPct val="100000"/>
              <a:tabLst/>
              <a:defRPr/>
            </a:pPr>
            <a:endParaRPr kumimoji="0" lang="tr-TR" b="0" i="0" u="none" strike="noStrike" kern="0" cap="none" spc="0" normalizeH="0" baseline="0" noProof="0" dirty="0" smtClean="0">
              <a:ln>
                <a:noFill/>
              </a:ln>
              <a:effectLst/>
              <a:uLnTx/>
              <a:uFillTx/>
              <a:latin typeface="Calibri" pitchFamily="34" charset="0"/>
            </a:endParaRPr>
          </a:p>
          <a:p>
            <a:pPr marL="3175" lvl="0" indent="-3175" algn="just" fontAlgn="auto">
              <a:spcBef>
                <a:spcPts val="0"/>
              </a:spcBef>
              <a:spcAft>
                <a:spcPts val="0"/>
              </a:spcAft>
              <a:defRPr/>
            </a:pPr>
            <a:endParaRPr lang="tr-TR" altLang="tr-TR" sz="1600" b="1" dirty="0" smtClean="0">
              <a:latin typeface="Calibri" pitchFamily="34" charset="0"/>
              <a:cs typeface="Times New Roman" pitchFamily="18" charset="0"/>
            </a:endParaRPr>
          </a:p>
          <a:p>
            <a:pPr marL="3175" lvl="0" indent="-3175" algn="just" fontAlgn="auto">
              <a:spcBef>
                <a:spcPts val="0"/>
              </a:spcBef>
              <a:spcAft>
                <a:spcPts val="0"/>
              </a:spcAft>
              <a:defRPr/>
            </a:pPr>
            <a:r>
              <a:rPr lang="tr-TR" altLang="tr-TR" sz="1600" b="1" u="sng" dirty="0" smtClean="0">
                <a:latin typeface="Calibri" pitchFamily="34" charset="0"/>
                <a:cs typeface="Times New Roman" pitchFamily="18" charset="0"/>
              </a:rPr>
              <a:t>ÖRNEK</a:t>
            </a:r>
            <a:r>
              <a:rPr lang="tr-TR" altLang="tr-TR" sz="1600" b="1" dirty="0" smtClean="0">
                <a:latin typeface="Calibri" pitchFamily="34" charset="0"/>
                <a:cs typeface="Times New Roman" pitchFamily="18" charset="0"/>
              </a:rPr>
              <a:t>:</a:t>
            </a:r>
            <a:endParaRPr lang="tr-TR" altLang="tr-TR" sz="1600" b="1" dirty="0">
              <a:latin typeface="Calibri" pitchFamily="34" charset="0"/>
              <a:cs typeface="Times New Roman" pitchFamily="18" charset="0"/>
            </a:endParaRPr>
          </a:p>
          <a:p>
            <a:pPr lvl="0" algn="just" fontAlgn="auto">
              <a:spcBef>
                <a:spcPts val="0"/>
              </a:spcBef>
              <a:spcAft>
                <a:spcPts val="0"/>
              </a:spcAft>
            </a:pPr>
            <a:r>
              <a:rPr lang="tr-TR" altLang="tr-TR" sz="1400" dirty="0" smtClean="0">
                <a:latin typeface="Calibri" pitchFamily="34" charset="0"/>
                <a:cs typeface="Times New Roman" pitchFamily="18" charset="0"/>
              </a:rPr>
              <a:t>A </a:t>
            </a:r>
            <a:r>
              <a:rPr lang="tr-TR" altLang="tr-TR" sz="1400" dirty="0">
                <a:latin typeface="Calibri" pitchFamily="34" charset="0"/>
                <a:cs typeface="Times New Roman" pitchFamily="18" charset="0"/>
              </a:rPr>
              <a:t>gerçek kişi işverenince çalıştırılan </a:t>
            </a:r>
            <a:r>
              <a:rPr lang="tr-TR" altLang="tr-TR" sz="1400" dirty="0" smtClean="0">
                <a:latin typeface="Calibri" pitchFamily="34" charset="0"/>
                <a:cs typeface="Times New Roman" pitchFamily="18" charset="0"/>
              </a:rPr>
              <a:t>1 </a:t>
            </a:r>
            <a:r>
              <a:rPr lang="tr-TR" altLang="tr-TR" sz="1400" dirty="0">
                <a:latin typeface="Calibri" pitchFamily="34" charset="0"/>
                <a:cs typeface="Times New Roman" pitchFamily="18" charset="0"/>
              </a:rPr>
              <a:t>sigortalının </a:t>
            </a:r>
            <a:r>
              <a:rPr lang="tr-TR" altLang="tr-TR" sz="1400" dirty="0" smtClean="0">
                <a:latin typeface="Calibri" pitchFamily="34" charset="0"/>
                <a:cs typeface="Times New Roman" pitchFamily="18" charset="0"/>
              </a:rPr>
              <a:t>2017/Ocak </a:t>
            </a:r>
            <a:r>
              <a:rPr lang="tr-TR" altLang="tr-TR" sz="1400" dirty="0">
                <a:latin typeface="Calibri" pitchFamily="34" charset="0"/>
                <a:cs typeface="Times New Roman" pitchFamily="18" charset="0"/>
              </a:rPr>
              <a:t>ayına ilişkin </a:t>
            </a:r>
            <a:r>
              <a:rPr lang="tr-TR" altLang="tr-TR" sz="1400" dirty="0" smtClean="0">
                <a:latin typeface="Calibri" pitchFamily="34" charset="0"/>
                <a:cs typeface="Times New Roman" pitchFamily="18" charset="0"/>
              </a:rPr>
              <a:t>prime </a:t>
            </a:r>
            <a:r>
              <a:rPr lang="tr-TR" altLang="tr-TR" sz="1400" dirty="0">
                <a:latin typeface="Calibri" pitchFamily="34" charset="0"/>
                <a:cs typeface="Times New Roman" pitchFamily="18" charset="0"/>
              </a:rPr>
              <a:t>esas kazanç </a:t>
            </a:r>
            <a:r>
              <a:rPr lang="tr-TR" altLang="tr-TR" sz="1400" dirty="0" smtClean="0">
                <a:latin typeface="Calibri" pitchFamily="34" charset="0"/>
                <a:cs typeface="Times New Roman" pitchFamily="18" charset="0"/>
              </a:rPr>
              <a:t>tutarının 2.000,00TL </a:t>
            </a:r>
            <a:r>
              <a:rPr lang="tr-TR" altLang="tr-TR" sz="1400" dirty="0">
                <a:latin typeface="Calibri" pitchFamily="34" charset="0"/>
                <a:cs typeface="Times New Roman" pitchFamily="18" charset="0"/>
              </a:rPr>
              <a:t>olduğu varsayıldığında,</a:t>
            </a:r>
          </a:p>
          <a:p>
            <a:pPr lvl="0" algn="just" fontAlgn="auto">
              <a:spcBef>
                <a:spcPts val="0"/>
              </a:spcBef>
              <a:spcAft>
                <a:spcPts val="0"/>
              </a:spcAft>
            </a:pPr>
            <a:r>
              <a:rPr lang="tr-TR" altLang="tr-TR" sz="1400" dirty="0">
                <a:latin typeface="Calibri" pitchFamily="34" charset="0"/>
                <a:cs typeface="Times New Roman" pitchFamily="18" charset="0"/>
              </a:rPr>
              <a:t>            </a:t>
            </a:r>
          </a:p>
          <a:p>
            <a:pPr lvl="0" algn="just" fontAlgn="auto">
              <a:spcBef>
                <a:spcPts val="0"/>
              </a:spcBef>
              <a:spcAft>
                <a:spcPts val="0"/>
              </a:spcAft>
            </a:pPr>
            <a:r>
              <a:rPr lang="tr-TR" altLang="tr-TR" sz="1400" dirty="0" smtClean="0">
                <a:latin typeface="Calibri" pitchFamily="34" charset="0"/>
                <a:cs typeface="Times New Roman" pitchFamily="18" charset="0"/>
              </a:rPr>
              <a:t>2.000,00 </a:t>
            </a:r>
            <a:r>
              <a:rPr lang="tr-TR" altLang="tr-TR" sz="1400" dirty="0">
                <a:latin typeface="Calibri" pitchFamily="34" charset="0"/>
                <a:cs typeface="Times New Roman" pitchFamily="18" charset="0"/>
              </a:rPr>
              <a:t>x </a:t>
            </a:r>
            <a:r>
              <a:rPr lang="tr-TR" altLang="tr-TR" sz="1400" dirty="0" smtClean="0">
                <a:latin typeface="Calibri" pitchFamily="34" charset="0"/>
                <a:cs typeface="Times New Roman" pitchFamily="18" charset="0"/>
              </a:rPr>
              <a:t>5/100                =  100,00 </a:t>
            </a:r>
            <a:r>
              <a:rPr lang="tr-TR" altLang="tr-TR" sz="1400" dirty="0">
                <a:latin typeface="Calibri" pitchFamily="34" charset="0"/>
                <a:cs typeface="Times New Roman" pitchFamily="18" charset="0"/>
              </a:rPr>
              <a:t>TL  MYÖ Beş puanlık indirim </a:t>
            </a:r>
            <a:r>
              <a:rPr lang="tr-TR" altLang="tr-TR" sz="1400" dirty="0" smtClean="0">
                <a:latin typeface="Calibri" pitchFamily="34" charset="0"/>
                <a:cs typeface="Times New Roman" pitchFamily="18" charset="0"/>
              </a:rPr>
              <a:t>tutarı</a:t>
            </a:r>
          </a:p>
          <a:p>
            <a:pPr lvl="0" algn="just" fontAlgn="auto">
              <a:spcBef>
                <a:spcPts val="0"/>
              </a:spcBef>
              <a:spcAft>
                <a:spcPts val="0"/>
              </a:spcAft>
            </a:pPr>
            <a:r>
              <a:rPr lang="tr-TR" altLang="tr-TR" sz="1400" dirty="0" smtClean="0">
                <a:latin typeface="Calibri" pitchFamily="34" charset="0"/>
                <a:cs typeface="Times New Roman" pitchFamily="18" charset="0"/>
              </a:rPr>
              <a:t>1.777,50 </a:t>
            </a:r>
            <a:r>
              <a:rPr lang="tr-TR" altLang="tr-TR" sz="1400" dirty="0">
                <a:latin typeface="Calibri" pitchFamily="34" charset="0"/>
                <a:cs typeface="Times New Roman" pitchFamily="18" charset="0"/>
              </a:rPr>
              <a:t>x </a:t>
            </a:r>
            <a:r>
              <a:rPr lang="tr-TR" altLang="tr-TR" sz="1400" dirty="0" smtClean="0">
                <a:latin typeface="Calibri" pitchFamily="34" charset="0"/>
                <a:cs typeface="Times New Roman" pitchFamily="18" charset="0"/>
              </a:rPr>
              <a:t> 6/100               =   106,65 </a:t>
            </a:r>
            <a:r>
              <a:rPr lang="tr-TR" altLang="tr-TR" sz="1400" dirty="0">
                <a:latin typeface="Calibri" pitchFamily="34" charset="0"/>
                <a:cs typeface="Times New Roman" pitchFamily="18" charset="0"/>
              </a:rPr>
              <a:t>TL  </a:t>
            </a:r>
            <a:r>
              <a:rPr lang="tr-TR" altLang="tr-TR" sz="1400" dirty="0" smtClean="0">
                <a:latin typeface="Calibri" pitchFamily="34" charset="0"/>
                <a:cs typeface="Times New Roman" pitchFamily="18" charset="0"/>
              </a:rPr>
              <a:t>Altı puanlık İndirim</a:t>
            </a:r>
          </a:p>
          <a:p>
            <a:pPr lvl="0" algn="just" fontAlgn="auto">
              <a:spcBef>
                <a:spcPts val="0"/>
              </a:spcBef>
              <a:spcAft>
                <a:spcPts val="0"/>
              </a:spcAft>
            </a:pPr>
            <a:r>
              <a:rPr lang="tr-TR" altLang="tr-TR" sz="1400" dirty="0" smtClean="0">
                <a:latin typeface="Calibri" pitchFamily="34" charset="0"/>
                <a:cs typeface="Times New Roman" pitchFamily="18" charset="0"/>
              </a:rPr>
              <a:t>Toplam 100,00</a:t>
            </a:r>
            <a:r>
              <a:rPr lang="tr-TR" altLang="tr-TR" sz="1400" dirty="0">
                <a:latin typeface="Calibri" pitchFamily="34" charset="0"/>
                <a:cs typeface="Times New Roman" pitchFamily="18" charset="0"/>
              </a:rPr>
              <a:t>+ </a:t>
            </a:r>
            <a:r>
              <a:rPr lang="tr-TR" altLang="tr-TR" sz="1400" dirty="0" smtClean="0">
                <a:latin typeface="Calibri" pitchFamily="34" charset="0"/>
                <a:cs typeface="Times New Roman" pitchFamily="18" charset="0"/>
              </a:rPr>
              <a:t>106,65    </a:t>
            </a:r>
            <a:r>
              <a:rPr lang="tr-TR" altLang="tr-TR" sz="1400" dirty="0">
                <a:latin typeface="Calibri" pitchFamily="34" charset="0"/>
                <a:cs typeface="Times New Roman" pitchFamily="18" charset="0"/>
              </a:rPr>
              <a:t>= </a:t>
            </a:r>
            <a:r>
              <a:rPr lang="tr-TR" altLang="tr-TR" sz="1400" dirty="0" smtClean="0">
                <a:latin typeface="Calibri" pitchFamily="34" charset="0"/>
                <a:cs typeface="Times New Roman" pitchFamily="18" charset="0"/>
              </a:rPr>
              <a:t>  206,65 </a:t>
            </a:r>
            <a:r>
              <a:rPr lang="tr-TR" altLang="tr-TR" sz="1400" dirty="0">
                <a:latin typeface="Calibri" pitchFamily="34" charset="0"/>
                <a:cs typeface="Times New Roman" pitchFamily="18" charset="0"/>
              </a:rPr>
              <a:t>TL Hazinece karşılanacaktır.</a:t>
            </a:r>
          </a:p>
          <a:p>
            <a:pPr lvl="0" algn="just" fontAlgn="auto">
              <a:spcBef>
                <a:spcPts val="0"/>
              </a:spcBef>
              <a:spcAft>
                <a:spcPts val="0"/>
              </a:spcAft>
            </a:pPr>
            <a:r>
              <a:rPr lang="tr-TR" altLang="tr-TR" sz="1400" dirty="0">
                <a:latin typeface="Calibri" pitchFamily="34" charset="0"/>
                <a:cs typeface="Times New Roman" pitchFamily="18" charset="0"/>
              </a:rPr>
              <a:t>          </a:t>
            </a:r>
            <a:endParaRPr lang="tr-TR" altLang="tr-TR" sz="1400" dirty="0" smtClean="0">
              <a:latin typeface="Calibri" pitchFamily="34" charset="0"/>
              <a:cs typeface="Times New Roman" pitchFamily="18" charset="0"/>
            </a:endParaRPr>
          </a:p>
          <a:p>
            <a:pPr lvl="0" algn="just" fontAlgn="auto">
              <a:spcBef>
                <a:spcPts val="0"/>
              </a:spcBef>
              <a:spcAft>
                <a:spcPts val="0"/>
              </a:spcAft>
            </a:pPr>
            <a:r>
              <a:rPr lang="tr-TR" altLang="tr-TR" sz="1400" dirty="0" smtClean="0">
                <a:latin typeface="Calibri" pitchFamily="34" charset="0"/>
                <a:cs typeface="Times New Roman" pitchFamily="18" charset="0"/>
              </a:rPr>
              <a:t>İşverence </a:t>
            </a:r>
            <a:r>
              <a:rPr lang="tr-TR" altLang="tr-TR" sz="1400" dirty="0">
                <a:latin typeface="Calibri" pitchFamily="34" charset="0"/>
                <a:cs typeface="Times New Roman" pitchFamily="18" charset="0"/>
              </a:rPr>
              <a:t>ödenmesi gereken tutar ise; </a:t>
            </a:r>
            <a:endParaRPr lang="tr-TR" altLang="tr-TR" sz="1400" dirty="0" smtClean="0">
              <a:latin typeface="Calibri" pitchFamily="34" charset="0"/>
              <a:cs typeface="Times New Roman" pitchFamily="18" charset="0"/>
            </a:endParaRPr>
          </a:p>
          <a:p>
            <a:pPr lvl="0" algn="just" fontAlgn="auto">
              <a:spcBef>
                <a:spcPts val="0"/>
              </a:spcBef>
              <a:spcAft>
                <a:spcPts val="0"/>
              </a:spcAft>
            </a:pPr>
            <a:r>
              <a:rPr lang="tr-TR" altLang="tr-TR" sz="1400" dirty="0" smtClean="0">
                <a:latin typeface="Calibri" pitchFamily="34" charset="0"/>
                <a:cs typeface="Times New Roman" pitchFamily="18" charset="0"/>
              </a:rPr>
              <a:t>2.000,00 </a:t>
            </a:r>
            <a:r>
              <a:rPr lang="tr-TR" altLang="tr-TR" sz="1400" dirty="0">
                <a:latin typeface="Calibri" pitchFamily="34" charset="0"/>
                <a:cs typeface="Times New Roman" pitchFamily="18" charset="0"/>
              </a:rPr>
              <a:t>x </a:t>
            </a:r>
            <a:r>
              <a:rPr lang="tr-TR" altLang="tr-TR" sz="1400" dirty="0" smtClean="0">
                <a:latin typeface="Calibri" pitchFamily="34" charset="0"/>
                <a:cs typeface="Times New Roman" pitchFamily="18" charset="0"/>
              </a:rPr>
              <a:t> 34,5/100          = 690,00 </a:t>
            </a:r>
            <a:r>
              <a:rPr lang="tr-TR" altLang="tr-TR" sz="1400" dirty="0">
                <a:latin typeface="Calibri" pitchFamily="34" charset="0"/>
                <a:cs typeface="Times New Roman" pitchFamily="18" charset="0"/>
              </a:rPr>
              <a:t>TL,</a:t>
            </a:r>
          </a:p>
          <a:p>
            <a:pPr lvl="0" algn="just" fontAlgn="auto">
              <a:spcBef>
                <a:spcPts val="0"/>
              </a:spcBef>
              <a:spcAft>
                <a:spcPts val="0"/>
              </a:spcAft>
            </a:pPr>
            <a:r>
              <a:rPr lang="tr-TR" altLang="tr-TR" sz="1400" dirty="0" smtClean="0">
                <a:latin typeface="Calibri" pitchFamily="34" charset="0"/>
                <a:cs typeface="Times New Roman" pitchFamily="18" charset="0"/>
              </a:rPr>
              <a:t>690,00 </a:t>
            </a:r>
            <a:r>
              <a:rPr lang="tr-TR" altLang="tr-TR" sz="1400" dirty="0">
                <a:latin typeface="Calibri" pitchFamily="34" charset="0"/>
                <a:cs typeface="Times New Roman" pitchFamily="18" charset="0"/>
              </a:rPr>
              <a:t>TL </a:t>
            </a:r>
            <a:r>
              <a:rPr lang="tr-TR" altLang="tr-TR" sz="1400" dirty="0" smtClean="0">
                <a:latin typeface="Calibri" pitchFamily="34" charset="0"/>
                <a:cs typeface="Times New Roman" pitchFamily="18" charset="0"/>
              </a:rPr>
              <a:t>– 206,65 TL        = 483,35 </a:t>
            </a:r>
            <a:r>
              <a:rPr lang="tr-TR" altLang="tr-TR" sz="1400" dirty="0">
                <a:latin typeface="Calibri" pitchFamily="34" charset="0"/>
                <a:cs typeface="Times New Roman" pitchFamily="18" charset="0"/>
              </a:rPr>
              <a:t>TL olacaktır.</a:t>
            </a:r>
          </a:p>
          <a:p>
            <a:pPr marR="0" lvl="0" algn="just" defTabSz="914400" eaLnBrk="1" fontAlgn="auto" latinLnBrk="0" hangingPunct="1">
              <a:lnSpc>
                <a:spcPct val="90000"/>
              </a:lnSpc>
              <a:spcBef>
                <a:spcPct val="20000"/>
              </a:spcBef>
              <a:spcAft>
                <a:spcPts val="0"/>
              </a:spcAft>
              <a:buSzPct val="100000"/>
              <a:tabLst/>
              <a:defRPr/>
            </a:pPr>
            <a:endParaRPr kumimoji="0" lang="tr-TR" sz="2000" i="0" u="none" strike="noStrike" kern="0" cap="none" spc="0" normalizeH="0" baseline="0" noProof="0" dirty="0">
              <a:ln>
                <a:noFill/>
              </a:ln>
              <a:solidFill>
                <a:schemeClr val="tx2"/>
              </a:solidFill>
              <a:effectLst/>
              <a:uLnTx/>
              <a:uFillTx/>
              <a:latin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Başlık 1"/>
          <p:cNvSpPr>
            <a:spLocks noGrp="1"/>
          </p:cNvSpPr>
          <p:nvPr>
            <p:ph type="title"/>
          </p:nvPr>
        </p:nvSpPr>
        <p:spPr>
          <a:xfrm>
            <a:off x="2571750" y="188913"/>
            <a:ext cx="6572250" cy="517525"/>
          </a:xfrm>
        </p:spPr>
        <p:txBody>
          <a:bodyPr/>
          <a:lstStyle/>
          <a:p>
            <a:r>
              <a:rPr lang="tr-TR" b="1" dirty="0" smtClean="0">
                <a:cs typeface="Times New Roman" pitchFamily="18" charset="0"/>
              </a:rPr>
              <a:t>KAPSAM</a:t>
            </a:r>
            <a:endParaRPr lang="tr-TR" dirty="0" smtClean="0"/>
          </a:p>
        </p:txBody>
      </p:sp>
      <p:sp>
        <p:nvSpPr>
          <p:cNvPr id="23554" name="Slayt Numarası Yer Tutucusu 2"/>
          <p:cNvSpPr>
            <a:spLocks noGrp="1"/>
          </p:cNvSpPr>
          <p:nvPr>
            <p:ph type="sldNum" sz="quarter" idx="4294967295"/>
          </p:nvPr>
        </p:nvSpPr>
        <p:spPr bwMode="auto">
          <a:xfrm>
            <a:off x="7164388" y="6532563"/>
            <a:ext cx="1477962" cy="28098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r>
              <a:rPr lang="tr-TR" dirty="0" smtClean="0"/>
              <a:t>              </a:t>
            </a:r>
            <a:endParaRPr lang="tr-TR" sz="1400" dirty="0" smtClean="0"/>
          </a:p>
        </p:txBody>
      </p:sp>
      <p:sp>
        <p:nvSpPr>
          <p:cNvPr id="23555" name="Dikdörtgen 3"/>
          <p:cNvSpPr>
            <a:spLocks noChangeArrowheads="1"/>
          </p:cNvSpPr>
          <p:nvPr/>
        </p:nvSpPr>
        <p:spPr bwMode="auto">
          <a:xfrm>
            <a:off x="179512" y="764704"/>
            <a:ext cx="8640960" cy="5127558"/>
          </a:xfrm>
          <a:prstGeom prst="rect">
            <a:avLst/>
          </a:prstGeom>
          <a:noFill/>
          <a:ln w="9525">
            <a:noFill/>
            <a:miter lim="800000"/>
            <a:headEnd/>
            <a:tailEnd/>
          </a:ln>
        </p:spPr>
        <p:txBody>
          <a:bodyPr wrap="square">
            <a:spAutoFit/>
          </a:bodyPr>
          <a:lstStyle/>
          <a:p>
            <a:pPr algn="just">
              <a:spcBef>
                <a:spcPts val="300"/>
              </a:spcBef>
              <a:buClr>
                <a:srgbClr val="046CA6"/>
              </a:buClr>
            </a:pPr>
            <a:r>
              <a:rPr lang="tr-TR" b="1" u="sng" dirty="0" smtClean="0">
                <a:latin typeface="Calibri" pitchFamily="34" charset="0"/>
                <a:ea typeface="Times New Roman"/>
              </a:rPr>
              <a:t>KAPSAMDA OLANLAR</a:t>
            </a:r>
          </a:p>
          <a:p>
            <a:pPr lvl="0" algn="just" fontAlgn="auto">
              <a:lnSpc>
                <a:spcPct val="90000"/>
              </a:lnSpc>
              <a:spcBef>
                <a:spcPts val="0"/>
              </a:spcBef>
              <a:spcAft>
                <a:spcPts val="0"/>
              </a:spcAft>
              <a:defRPr/>
            </a:pPr>
            <a:endParaRPr lang="tr-TR" b="1" u="sng" dirty="0">
              <a:latin typeface="Calibri" pitchFamily="34" charset="0"/>
              <a:ea typeface="Calibri"/>
            </a:endParaRPr>
          </a:p>
          <a:p>
            <a:pPr lvl="0" algn="just" fontAlgn="auto">
              <a:lnSpc>
                <a:spcPct val="90000"/>
              </a:lnSpc>
              <a:spcBef>
                <a:spcPts val="0"/>
              </a:spcBef>
              <a:spcAft>
                <a:spcPts val="0"/>
              </a:spcAft>
              <a:defRPr/>
            </a:pPr>
            <a:r>
              <a:rPr lang="tr-TR" dirty="0" smtClean="0">
                <a:latin typeface="Calibri" pitchFamily="34" charset="0"/>
                <a:ea typeface="Calibri"/>
                <a:cs typeface="Times New Roman"/>
              </a:rPr>
              <a:t>30/5/2013 </a:t>
            </a:r>
            <a:r>
              <a:rPr lang="tr-TR" dirty="0">
                <a:latin typeface="Calibri" pitchFamily="34" charset="0"/>
                <a:ea typeface="Calibri"/>
                <a:cs typeface="Times New Roman"/>
              </a:rPr>
              <a:t>tarihli ve 2013/4966 sayılı Bakanlar Kurulu Kararı eki (I), (II) ve (III) sayılı listelerde </a:t>
            </a:r>
            <a:r>
              <a:rPr lang="tr-TR" dirty="0" smtClean="0">
                <a:latin typeface="Calibri" pitchFamily="34" charset="0"/>
                <a:ea typeface="Calibri"/>
                <a:cs typeface="Times New Roman"/>
              </a:rPr>
              <a:t>yer alan </a:t>
            </a:r>
            <a:r>
              <a:rPr lang="tr-TR" b="1" dirty="0" smtClean="0">
                <a:latin typeface="Calibri" pitchFamily="34" charset="0"/>
                <a:ea typeface="Calibri"/>
                <a:cs typeface="Times New Roman"/>
              </a:rPr>
              <a:t>51 il ile Bozcaada ve Gökçeada </a:t>
            </a:r>
            <a:r>
              <a:rPr lang="tr-TR" dirty="0" smtClean="0">
                <a:latin typeface="Calibri" pitchFamily="34" charset="0"/>
                <a:ea typeface="Calibri"/>
                <a:cs typeface="Times New Roman"/>
              </a:rPr>
              <a:t>ilçelerinde faaliyet gösteren ve </a:t>
            </a:r>
            <a:r>
              <a:rPr lang="tr-TR" dirty="0" smtClean="0">
                <a:latin typeface="Calibri" pitchFamily="34" charset="0"/>
              </a:rPr>
              <a:t>5510 </a:t>
            </a:r>
            <a:r>
              <a:rPr lang="tr-TR" dirty="0">
                <a:latin typeface="Calibri" pitchFamily="34" charset="0"/>
              </a:rPr>
              <a:t>sayılı Kanunun 81 inci maddesinin birinci fıkrasının (ı) </a:t>
            </a:r>
            <a:r>
              <a:rPr lang="tr-TR" dirty="0" smtClean="0">
                <a:latin typeface="Calibri" pitchFamily="34" charset="0"/>
              </a:rPr>
              <a:t>bendinde öngörülen </a:t>
            </a:r>
            <a:r>
              <a:rPr lang="tr-TR" b="1" dirty="0" smtClean="0">
                <a:latin typeface="Calibri" pitchFamily="34" charset="0"/>
              </a:rPr>
              <a:t>beş puanlık indirimden </a:t>
            </a:r>
            <a:r>
              <a:rPr lang="tr-TR" dirty="0" smtClean="0">
                <a:latin typeface="Calibri" pitchFamily="34" charset="0"/>
              </a:rPr>
              <a:t>yararlanmakta olan özel </a:t>
            </a:r>
            <a:r>
              <a:rPr lang="tr-TR" dirty="0">
                <a:latin typeface="Calibri" pitchFamily="34" charset="0"/>
              </a:rPr>
              <a:t>sektör işyeri </a:t>
            </a:r>
            <a:r>
              <a:rPr lang="tr-TR" dirty="0" smtClean="0">
                <a:latin typeface="Calibri" pitchFamily="34" charset="0"/>
              </a:rPr>
              <a:t>işverenleri teşvik kapsamındadır.</a:t>
            </a:r>
            <a:endParaRPr lang="tr-TR" altLang="tr-TR" b="1" u="sng" dirty="0" smtClean="0">
              <a:latin typeface="Calibri" pitchFamily="34" charset="0"/>
              <a:ea typeface="Times New Roman"/>
            </a:endParaRPr>
          </a:p>
          <a:p>
            <a:pPr lvl="0" algn="just">
              <a:spcBef>
                <a:spcPts val="300"/>
              </a:spcBef>
              <a:buClr>
                <a:srgbClr val="046CA6"/>
              </a:buClr>
              <a:defRPr/>
            </a:pPr>
            <a:endParaRPr lang="tr-TR" b="1" u="sng" dirty="0">
              <a:latin typeface="Calibri" pitchFamily="34" charset="0"/>
              <a:ea typeface="Times New Roman"/>
            </a:endParaRPr>
          </a:p>
          <a:p>
            <a:pPr lvl="0" algn="just">
              <a:spcBef>
                <a:spcPts val="1200"/>
              </a:spcBef>
              <a:buClr>
                <a:srgbClr val="046CA6"/>
              </a:buClr>
              <a:defRPr/>
            </a:pPr>
            <a:r>
              <a:rPr lang="tr-TR" b="1" u="sng" dirty="0" smtClean="0">
                <a:latin typeface="Calibri" pitchFamily="34" charset="0"/>
                <a:ea typeface="Times New Roman"/>
              </a:rPr>
              <a:t>KAPSAM DIŞI OLANLAR</a:t>
            </a:r>
            <a:endParaRPr lang="tr-TR" b="1" dirty="0" smtClean="0">
              <a:latin typeface="Calibri"/>
            </a:endParaRPr>
          </a:p>
          <a:p>
            <a:pPr marL="171450" lvl="0" indent="-171450" algn="just" fontAlgn="auto">
              <a:lnSpc>
                <a:spcPct val="90000"/>
              </a:lnSpc>
              <a:spcBef>
                <a:spcPts val="1200"/>
              </a:spcBef>
              <a:spcAft>
                <a:spcPts val="600"/>
              </a:spcAft>
              <a:buFont typeface="Wingdings" pitchFamily="2" charset="2"/>
              <a:buChar char="v"/>
              <a:tabLst>
                <a:tab pos="4848225" algn="l"/>
              </a:tabLst>
            </a:pPr>
            <a:r>
              <a:rPr lang="tr-TR" sz="1600" dirty="0" smtClean="0">
                <a:latin typeface="Calibri" pitchFamily="34" charset="0"/>
              </a:rPr>
              <a:t>  </a:t>
            </a:r>
            <a:r>
              <a:rPr lang="tr-TR" dirty="0" smtClean="0">
                <a:latin typeface="Calibri" pitchFamily="34" charset="0"/>
                <a:ea typeface="Times New Roman"/>
              </a:rPr>
              <a:t> </a:t>
            </a:r>
            <a:r>
              <a:rPr lang="tr-TR" b="1" dirty="0">
                <a:latin typeface="Calibri" pitchFamily="34" charset="0"/>
                <a:ea typeface="Times New Roman"/>
              </a:rPr>
              <a:t>Resmi sektör </a:t>
            </a:r>
            <a:r>
              <a:rPr lang="tr-TR" dirty="0" smtClean="0">
                <a:latin typeface="Calibri" pitchFamily="34" charset="0"/>
                <a:ea typeface="Times New Roman"/>
              </a:rPr>
              <a:t>işyerlerinde</a:t>
            </a:r>
            <a:r>
              <a:rPr lang="tr-TR" dirty="0" smtClean="0">
                <a:solidFill>
                  <a:schemeClr val="tx2"/>
                </a:solidFill>
                <a:latin typeface="Calibri"/>
              </a:rPr>
              <a:t> </a:t>
            </a:r>
            <a:r>
              <a:rPr lang="tr-TR" dirty="0">
                <a:latin typeface="Calibri" pitchFamily="34" charset="0"/>
              </a:rPr>
              <a:t>(5335 sayılı Kanun 30. madde ikinci fıkra kapsamındaki işyerleri</a:t>
            </a:r>
            <a:r>
              <a:rPr lang="tr-TR" dirty="0" smtClean="0">
                <a:latin typeface="Calibri" pitchFamily="34" charset="0"/>
              </a:rPr>
              <a:t>),</a:t>
            </a:r>
            <a:endParaRPr lang="tr-TR" dirty="0">
              <a:latin typeface="Calibri" pitchFamily="34" charset="0"/>
            </a:endParaRPr>
          </a:p>
          <a:p>
            <a:pPr marL="171450" lvl="0" indent="-171450" algn="just" fontAlgn="auto">
              <a:lnSpc>
                <a:spcPct val="90000"/>
              </a:lnSpc>
              <a:spcBef>
                <a:spcPts val="600"/>
              </a:spcBef>
              <a:spcAft>
                <a:spcPts val="600"/>
              </a:spcAft>
              <a:buFont typeface="Wingdings" pitchFamily="2" charset="2"/>
              <a:buChar char="v"/>
              <a:tabLst>
                <a:tab pos="4848225" algn="l"/>
              </a:tabLst>
            </a:pPr>
            <a:r>
              <a:rPr lang="tr-TR" dirty="0">
                <a:latin typeface="Calibri" pitchFamily="34" charset="0"/>
                <a:ea typeface="Times New Roman"/>
              </a:rPr>
              <a:t>   </a:t>
            </a:r>
            <a:r>
              <a:rPr lang="tr-TR" b="1" dirty="0">
                <a:latin typeface="Calibri" pitchFamily="34" charset="0"/>
                <a:ea typeface="Times New Roman"/>
              </a:rPr>
              <a:t>2886 sayılı Devlet İhale Kanunu </a:t>
            </a:r>
            <a:r>
              <a:rPr lang="tr-TR" dirty="0">
                <a:latin typeface="Calibri" pitchFamily="34" charset="0"/>
                <a:ea typeface="Times New Roman"/>
              </a:rPr>
              <a:t>ile </a:t>
            </a:r>
            <a:r>
              <a:rPr lang="tr-TR" b="1" dirty="0">
                <a:latin typeface="Calibri" pitchFamily="34" charset="0"/>
                <a:ea typeface="Times New Roman"/>
              </a:rPr>
              <a:t>4734 sayılı Kamu İhale Kanunu </a:t>
            </a:r>
            <a:r>
              <a:rPr lang="tr-TR" dirty="0">
                <a:latin typeface="Calibri" pitchFamily="34" charset="0"/>
                <a:ea typeface="Times New Roman"/>
              </a:rPr>
              <a:t>kapsamındaki alım ve yapım işlerinde, </a:t>
            </a:r>
            <a:r>
              <a:rPr lang="tr-TR" dirty="0" smtClean="0">
                <a:latin typeface="Calibri" pitchFamily="34" charset="0"/>
                <a:ea typeface="Times New Roman"/>
              </a:rPr>
              <a:t>  </a:t>
            </a:r>
            <a:r>
              <a:rPr lang="tr-TR" b="1" dirty="0">
                <a:latin typeface="Calibri" pitchFamily="34" charset="0"/>
                <a:ea typeface="Times New Roman"/>
              </a:rPr>
              <a:t>4734 sayılı Kanundan istisna </a:t>
            </a:r>
            <a:r>
              <a:rPr lang="tr-TR" dirty="0">
                <a:latin typeface="Calibri" pitchFamily="34" charset="0"/>
                <a:ea typeface="Times New Roman"/>
              </a:rPr>
              <a:t>olan alım ve yapım işleri işyerlerinde</a:t>
            </a:r>
            <a:r>
              <a:rPr lang="tr-TR" dirty="0" smtClean="0">
                <a:latin typeface="Calibri" pitchFamily="34" charset="0"/>
                <a:ea typeface="Times New Roman"/>
              </a:rPr>
              <a:t>,  </a:t>
            </a:r>
            <a:r>
              <a:rPr lang="tr-TR" b="1" dirty="0">
                <a:latin typeface="Calibri" pitchFamily="34" charset="0"/>
                <a:ea typeface="Times New Roman"/>
              </a:rPr>
              <a:t>Uluslararası anlaşma </a:t>
            </a:r>
            <a:r>
              <a:rPr lang="tr-TR" dirty="0">
                <a:latin typeface="Calibri" pitchFamily="34" charset="0"/>
                <a:ea typeface="Times New Roman"/>
              </a:rPr>
              <a:t>hükümlerine istinaden yapılan alım ve yapım işlerine ilişkin işyerlerinde,</a:t>
            </a:r>
          </a:p>
          <a:p>
            <a:pPr lvl="0" algn="just" fontAlgn="auto">
              <a:lnSpc>
                <a:spcPct val="90000"/>
              </a:lnSpc>
              <a:spcBef>
                <a:spcPts val="600"/>
              </a:spcBef>
              <a:spcAft>
                <a:spcPts val="600"/>
              </a:spcAft>
              <a:tabLst>
                <a:tab pos="4848225" algn="l"/>
              </a:tabLst>
            </a:pPr>
            <a:r>
              <a:rPr lang="tr-TR" dirty="0">
                <a:latin typeface="Calibri" pitchFamily="34" charset="0"/>
                <a:ea typeface="Times New Roman"/>
              </a:rPr>
              <a:t>      </a:t>
            </a:r>
            <a:r>
              <a:rPr lang="tr-TR" dirty="0" smtClean="0">
                <a:latin typeface="Calibri" pitchFamily="34" charset="0"/>
                <a:ea typeface="Times New Roman"/>
              </a:rPr>
              <a:t>    çalıştırılan </a:t>
            </a:r>
            <a:r>
              <a:rPr lang="tr-TR" dirty="0">
                <a:latin typeface="Calibri" pitchFamily="34" charset="0"/>
                <a:ea typeface="Times New Roman"/>
              </a:rPr>
              <a:t>sigortalılardan dolayı teşvikten yararlanılamaz. </a:t>
            </a:r>
          </a:p>
          <a:p>
            <a:pPr lvl="0" algn="just" fontAlgn="auto">
              <a:lnSpc>
                <a:spcPct val="90000"/>
              </a:lnSpc>
              <a:spcBef>
                <a:spcPts val="0"/>
              </a:spcBef>
              <a:spcAft>
                <a:spcPts val="0"/>
              </a:spcAft>
              <a:defRPr/>
            </a:pPr>
            <a:endParaRPr lang="tr-TR" altLang="tr-TR" sz="1200" dirty="0">
              <a:latin typeface="Calibri"/>
              <a:cs typeface="Arial" charset="0"/>
            </a:endParaRPr>
          </a:p>
          <a:p>
            <a:pPr marL="285750" indent="-285750" algn="just">
              <a:spcBef>
                <a:spcPts val="300"/>
              </a:spcBef>
              <a:buClr>
                <a:srgbClr val="046CA6"/>
              </a:buClr>
              <a:buFont typeface="Wingdings" pitchFamily="2" charset="2"/>
              <a:buChar char="v"/>
            </a:pPr>
            <a:endParaRPr lang="tr-TR" dirty="0">
              <a:latin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prstClr val="black"/>
                </a:solidFill>
              </a:rPr>
              <a:t/>
            </a:r>
            <a:br>
              <a:rPr lang="tr-TR" b="1" dirty="0">
                <a:solidFill>
                  <a:prstClr val="black"/>
                </a:solidFill>
              </a:rPr>
            </a:br>
            <a:r>
              <a:rPr lang="tr-TR" b="1" dirty="0"/>
              <a:t>YARARLANMA ŞARTLARI</a:t>
            </a:r>
            <a:r>
              <a:rPr lang="tr-TR" b="1" dirty="0">
                <a:solidFill>
                  <a:prstClr val="black"/>
                </a:solidFill>
              </a:rPr>
              <a:t/>
            </a:r>
            <a:br>
              <a:rPr lang="tr-TR" b="1" dirty="0">
                <a:solidFill>
                  <a:prstClr val="black"/>
                </a:solidFill>
              </a:rPr>
            </a:br>
            <a:endParaRPr lang="tr-TR" dirty="0"/>
          </a:p>
        </p:txBody>
      </p:sp>
      <p:sp>
        <p:nvSpPr>
          <p:cNvPr id="3" name="İçerik Yer Tutucusu 2"/>
          <p:cNvSpPr>
            <a:spLocks noGrp="1"/>
          </p:cNvSpPr>
          <p:nvPr>
            <p:ph idx="1"/>
          </p:nvPr>
        </p:nvSpPr>
        <p:spPr>
          <a:xfrm>
            <a:off x="304800" y="1071546"/>
            <a:ext cx="8610600" cy="5453798"/>
          </a:xfrm>
        </p:spPr>
        <p:txBody>
          <a:bodyPr/>
          <a:lstStyle/>
          <a:p>
            <a:pPr marL="285750" lvl="0" indent="-285750" algn="just" fontAlgn="auto">
              <a:lnSpc>
                <a:spcPct val="90000"/>
              </a:lnSpc>
              <a:spcBef>
                <a:spcPts val="600"/>
              </a:spcBef>
              <a:spcAft>
                <a:spcPts val="600"/>
              </a:spcAft>
              <a:buFont typeface="Wingdings" pitchFamily="2" charset="2"/>
              <a:buChar char="v"/>
              <a:tabLst>
                <a:tab pos="4848225" algn="l"/>
              </a:tabLst>
            </a:pPr>
            <a:r>
              <a:rPr lang="tr-TR" altLang="tr-TR" dirty="0">
                <a:cs typeface="Times New Roman" pitchFamily="18" charset="0"/>
              </a:rPr>
              <a:t>İşyerinin, Bakanlar Kurulunca belirlenen il ve ilçelerde faaliyet göstermesi,</a:t>
            </a:r>
          </a:p>
          <a:p>
            <a:pPr marL="285750" lvl="0" indent="-285750" algn="just" fontAlgn="auto">
              <a:lnSpc>
                <a:spcPct val="90000"/>
              </a:lnSpc>
              <a:spcBef>
                <a:spcPts val="0"/>
              </a:spcBef>
              <a:spcAft>
                <a:spcPts val="0"/>
              </a:spcAft>
              <a:buFont typeface="Wingdings" pitchFamily="2" charset="2"/>
              <a:buChar char="v"/>
              <a:defRPr/>
            </a:pPr>
            <a:endParaRPr lang="tr-TR" altLang="tr-TR" dirty="0">
              <a:cs typeface="Times New Roman" pitchFamily="18" charset="0"/>
            </a:endParaRPr>
          </a:p>
          <a:p>
            <a:pPr marL="285750" lvl="0" indent="-285750" algn="just" fontAlgn="auto">
              <a:lnSpc>
                <a:spcPct val="90000"/>
              </a:lnSpc>
              <a:spcBef>
                <a:spcPts val="0"/>
              </a:spcBef>
              <a:spcAft>
                <a:spcPts val="0"/>
              </a:spcAft>
              <a:buFont typeface="Wingdings" pitchFamily="2" charset="2"/>
              <a:buChar char="v"/>
              <a:defRPr/>
            </a:pPr>
            <a:r>
              <a:rPr lang="tr-TR" altLang="tr-TR" dirty="0">
                <a:cs typeface="Times New Roman" pitchFamily="18" charset="0"/>
              </a:rPr>
              <a:t> İşyerinin, malullük, yaşlılık ve ölüm sigortası primlerinde 5 puanlık indirimden yararlanma şartlarına sahip olması,</a:t>
            </a:r>
          </a:p>
          <a:p>
            <a:pPr marL="0" lvl="0" indent="0" algn="just" fontAlgn="auto">
              <a:lnSpc>
                <a:spcPct val="90000"/>
              </a:lnSpc>
              <a:spcBef>
                <a:spcPts val="0"/>
              </a:spcBef>
              <a:spcAft>
                <a:spcPts val="0"/>
              </a:spcAft>
              <a:buNone/>
              <a:defRPr/>
            </a:pPr>
            <a:r>
              <a:rPr lang="tr-TR" altLang="tr-TR" dirty="0">
                <a:cs typeface="Times New Roman" pitchFamily="18" charset="0"/>
              </a:rPr>
              <a:t> </a:t>
            </a:r>
          </a:p>
          <a:p>
            <a:pPr marL="285750" lvl="0" indent="-285750" algn="just" fontAlgn="auto">
              <a:lnSpc>
                <a:spcPct val="90000"/>
              </a:lnSpc>
              <a:spcBef>
                <a:spcPts val="0"/>
              </a:spcBef>
              <a:spcAft>
                <a:spcPts val="0"/>
              </a:spcAft>
              <a:buFont typeface="Wingdings" pitchFamily="2" charset="2"/>
              <a:buChar char="v"/>
              <a:defRPr/>
            </a:pPr>
            <a:r>
              <a:rPr lang="tr-TR" altLang="tr-TR" dirty="0">
                <a:cs typeface="Times New Roman" pitchFamily="18" charset="0"/>
              </a:rPr>
              <a:t>İşverenin Türkiye genelinde yasal ödeme süresi geçmiş prim ve idari para cezası borcunun bulunmaması, ya da bu borçların tecil ve taksitlendirilmiş ve düzenli ödeniyor olması,</a:t>
            </a:r>
          </a:p>
          <a:p>
            <a:pPr marL="285750" lvl="0" indent="-285750" algn="just" fontAlgn="auto">
              <a:lnSpc>
                <a:spcPct val="90000"/>
              </a:lnSpc>
              <a:spcBef>
                <a:spcPts val="0"/>
              </a:spcBef>
              <a:spcAft>
                <a:spcPts val="0"/>
              </a:spcAft>
              <a:buFont typeface="Wingdings" pitchFamily="2" charset="2"/>
              <a:buChar char="v"/>
              <a:defRPr/>
            </a:pPr>
            <a:endParaRPr lang="tr-TR" altLang="tr-TR" dirty="0">
              <a:cs typeface="Times New Roman" pitchFamily="18" charset="0"/>
            </a:endParaRPr>
          </a:p>
          <a:p>
            <a:pPr marL="285750" lvl="0" indent="-285750" algn="just" fontAlgn="auto">
              <a:lnSpc>
                <a:spcPct val="90000"/>
              </a:lnSpc>
              <a:spcBef>
                <a:spcPts val="0"/>
              </a:spcBef>
              <a:spcAft>
                <a:spcPts val="0"/>
              </a:spcAft>
              <a:buFont typeface="Wingdings" pitchFamily="2" charset="2"/>
              <a:buChar char="v"/>
              <a:defRPr/>
            </a:pPr>
            <a:r>
              <a:rPr lang="tr-TR" altLang="tr-TR" dirty="0">
                <a:cs typeface="Times New Roman" pitchFamily="18" charset="0"/>
              </a:rPr>
              <a:t> e-Borcu Yoktur aktivasyonu için başvuruda bulunulması,</a:t>
            </a:r>
          </a:p>
          <a:p>
            <a:pPr marL="285750" lvl="0" indent="-285750" algn="just" fontAlgn="auto">
              <a:lnSpc>
                <a:spcPct val="90000"/>
              </a:lnSpc>
              <a:spcBef>
                <a:spcPts val="0"/>
              </a:spcBef>
              <a:spcAft>
                <a:spcPts val="0"/>
              </a:spcAft>
              <a:buFont typeface="Wingdings" pitchFamily="2" charset="2"/>
              <a:buChar char="v"/>
              <a:defRPr/>
            </a:pPr>
            <a:endParaRPr lang="tr-TR" altLang="tr-TR" dirty="0">
              <a:cs typeface="Times New Roman" pitchFamily="18" charset="0"/>
            </a:endParaRPr>
          </a:p>
          <a:p>
            <a:pPr marL="285750" lvl="0" indent="-285750" algn="just" fontAlgn="auto">
              <a:lnSpc>
                <a:spcPct val="90000"/>
              </a:lnSpc>
              <a:spcBef>
                <a:spcPts val="0"/>
              </a:spcBef>
              <a:spcAft>
                <a:spcPts val="0"/>
              </a:spcAft>
              <a:buFont typeface="Wingdings" pitchFamily="2" charset="2"/>
              <a:buChar char="v"/>
              <a:defRPr/>
            </a:pPr>
            <a:r>
              <a:rPr lang="tr-TR" altLang="tr-TR" dirty="0">
                <a:cs typeface="Times New Roman" pitchFamily="18" charset="0"/>
              </a:rPr>
              <a:t> Aylık prim ve hizmet belgelerinin yasal süresi içinde verilmesi,</a:t>
            </a:r>
          </a:p>
          <a:p>
            <a:pPr marL="0" lvl="0" indent="0" algn="just" fontAlgn="auto">
              <a:lnSpc>
                <a:spcPct val="90000"/>
              </a:lnSpc>
              <a:spcBef>
                <a:spcPts val="0"/>
              </a:spcBef>
              <a:spcAft>
                <a:spcPts val="0"/>
              </a:spcAft>
              <a:buNone/>
              <a:defRPr/>
            </a:pPr>
            <a:r>
              <a:rPr lang="tr-TR" altLang="tr-TR" dirty="0">
                <a:cs typeface="Times New Roman" pitchFamily="18" charset="0"/>
              </a:rPr>
              <a:t> </a:t>
            </a:r>
          </a:p>
          <a:p>
            <a:pPr marL="285750" lvl="0" indent="-285750" algn="just" fontAlgn="auto">
              <a:lnSpc>
                <a:spcPct val="90000"/>
              </a:lnSpc>
              <a:spcBef>
                <a:spcPts val="0"/>
              </a:spcBef>
              <a:spcAft>
                <a:spcPts val="0"/>
              </a:spcAft>
              <a:buFont typeface="Wingdings" pitchFamily="2" charset="2"/>
              <a:buChar char="v"/>
              <a:defRPr/>
            </a:pPr>
            <a:r>
              <a:rPr lang="tr-TR" altLang="tr-TR" dirty="0">
                <a:cs typeface="Times New Roman" pitchFamily="18" charset="0"/>
              </a:rPr>
              <a:t>İşverence ödenmesi gereken primlerin yasal süre içerisinde ödenmiş olması,</a:t>
            </a:r>
          </a:p>
          <a:p>
            <a:pPr marL="0" lvl="0" indent="0" algn="just" fontAlgn="auto">
              <a:lnSpc>
                <a:spcPct val="90000"/>
              </a:lnSpc>
              <a:spcBef>
                <a:spcPts val="0"/>
              </a:spcBef>
              <a:spcAft>
                <a:spcPts val="0"/>
              </a:spcAft>
              <a:buNone/>
              <a:defRPr/>
            </a:pPr>
            <a:r>
              <a:rPr lang="tr-TR" altLang="tr-TR" dirty="0">
                <a:cs typeface="Times New Roman" pitchFamily="18" charset="0"/>
              </a:rPr>
              <a:t> </a:t>
            </a:r>
          </a:p>
          <a:p>
            <a:pPr marL="285750" lvl="0" indent="-285750" algn="just" fontAlgn="auto">
              <a:lnSpc>
                <a:spcPct val="90000"/>
              </a:lnSpc>
              <a:spcBef>
                <a:spcPts val="0"/>
              </a:spcBef>
              <a:spcAft>
                <a:spcPts val="0"/>
              </a:spcAft>
              <a:buFont typeface="Wingdings" pitchFamily="2" charset="2"/>
              <a:buChar char="v"/>
              <a:defRPr/>
            </a:pPr>
            <a:r>
              <a:rPr lang="tr-TR" altLang="tr-TR" dirty="0">
                <a:cs typeface="Times New Roman" pitchFamily="18" charset="0"/>
              </a:rPr>
              <a:t>Kayıt dışı sigortalı çalıştıran işyeri ya da sahte sigortalı bildiriminde bulunan işyeri olmaması, </a:t>
            </a:r>
          </a:p>
          <a:p>
            <a:pPr marL="0" lvl="0" indent="0" algn="just" fontAlgn="auto">
              <a:lnSpc>
                <a:spcPct val="90000"/>
              </a:lnSpc>
              <a:spcBef>
                <a:spcPts val="0"/>
              </a:spcBef>
              <a:spcAft>
                <a:spcPts val="0"/>
              </a:spcAft>
              <a:buNone/>
              <a:defRPr/>
            </a:pPr>
            <a:r>
              <a:rPr lang="tr-TR" altLang="tr-TR" dirty="0">
                <a:cs typeface="Times New Roman" pitchFamily="18" charset="0"/>
              </a:rPr>
              <a:t>           </a:t>
            </a:r>
          </a:p>
          <a:p>
            <a:pPr marL="0" lvl="0" indent="0" algn="just" fontAlgn="auto">
              <a:lnSpc>
                <a:spcPct val="90000"/>
              </a:lnSpc>
              <a:spcBef>
                <a:spcPts val="0"/>
              </a:spcBef>
              <a:spcAft>
                <a:spcPts val="0"/>
              </a:spcAft>
              <a:buNone/>
              <a:defRPr/>
            </a:pPr>
            <a:r>
              <a:rPr lang="tr-TR" altLang="tr-TR" dirty="0">
                <a:cs typeface="Times New Roman" pitchFamily="18" charset="0"/>
              </a:rPr>
              <a:t>            şartlarının birlikte gerçekleşmiş olması gerekmektedir.</a:t>
            </a:r>
          </a:p>
          <a:p>
            <a:pPr lvl="0" algn="just" fontAlgn="auto">
              <a:lnSpc>
                <a:spcPct val="90000"/>
              </a:lnSpc>
              <a:spcBef>
                <a:spcPts val="0"/>
              </a:spcBef>
              <a:spcAft>
                <a:spcPts val="0"/>
              </a:spcAft>
              <a:defRPr/>
            </a:pPr>
            <a:endParaRPr lang="tr-TR" altLang="tr-TR" dirty="0">
              <a:cs typeface="Times New Roman" pitchFamily="18" charset="0"/>
            </a:endParaRPr>
          </a:p>
          <a:p>
            <a:pPr marL="0" lvl="0" indent="0" algn="just" fontAlgn="auto">
              <a:lnSpc>
                <a:spcPct val="90000"/>
              </a:lnSpc>
              <a:spcBef>
                <a:spcPts val="0"/>
              </a:spcBef>
              <a:spcAft>
                <a:spcPts val="0"/>
              </a:spcAft>
              <a:buNone/>
              <a:defRPr/>
            </a:pPr>
            <a:r>
              <a:rPr lang="tr-TR" altLang="tr-TR" dirty="0">
                <a:cs typeface="Times New Roman" pitchFamily="18" charset="0"/>
              </a:rPr>
              <a:t>*</a:t>
            </a:r>
            <a:r>
              <a:rPr lang="tr-TR" altLang="tr-TR" dirty="0">
                <a:solidFill>
                  <a:srgbClr val="FF0000"/>
                </a:solidFill>
                <a:cs typeface="Times New Roman" pitchFamily="18" charset="0"/>
              </a:rPr>
              <a:t>2016/Mart ayından itibaren 10 sigortalı çalıştırma şartı kaldırılmıştır.</a:t>
            </a:r>
          </a:p>
          <a:p>
            <a:pPr algn="just">
              <a:spcBef>
                <a:spcPts val="1200"/>
              </a:spcBef>
              <a:spcAft>
                <a:spcPts val="1200"/>
              </a:spcAft>
              <a:buClr>
                <a:srgbClr val="046CA6"/>
              </a:buClr>
              <a:buFont typeface="Arial" charset="0"/>
              <a:buChar char="•"/>
            </a:pPr>
            <a:endParaRPr lang="tr-TR" altLang="tr-TR" dirty="0">
              <a:cs typeface="Arial" charset="0"/>
            </a:endParaRPr>
          </a:p>
          <a:p>
            <a:endParaRPr lang="tr-TR"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smtClean="0"/>
              <a:t>      </a:t>
            </a:r>
            <a:endParaRPr lang="tr-TR" sz="1400" dirty="0"/>
          </a:p>
        </p:txBody>
      </p:sp>
    </p:spTree>
    <p:extLst>
      <p:ext uri="{BB962C8B-B14F-4D97-AF65-F5344CB8AC3E}">
        <p14:creationId xmlns:p14="http://schemas.microsoft.com/office/powerpoint/2010/main" val="10645855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Başlık"/>
          <p:cNvSpPr>
            <a:spLocks noGrp="1"/>
          </p:cNvSpPr>
          <p:nvPr>
            <p:ph type="title"/>
          </p:nvPr>
        </p:nvSpPr>
        <p:spPr>
          <a:xfrm>
            <a:off x="2571750" y="0"/>
            <a:ext cx="6572250" cy="706438"/>
          </a:xfrm>
        </p:spPr>
        <p:txBody>
          <a:bodyPr/>
          <a:lstStyle/>
          <a:p>
            <a:r>
              <a:rPr lang="tr-TR" b="1" dirty="0" smtClean="0"/>
              <a:t>TEŞVİKTEN YARARLANILACAK İLLER VE SÜRELERİ</a:t>
            </a:r>
          </a:p>
        </p:txBody>
      </p:sp>
      <p:sp>
        <p:nvSpPr>
          <p:cNvPr id="25602" name="2 Slayt Numarası Yer Tutucusu"/>
          <p:cNvSpPr>
            <a:spLocks noGrp="1"/>
          </p:cNvSpPr>
          <p:nvPr>
            <p:ph type="sldNum" sz="quarter" idx="4294967295"/>
          </p:nvPr>
        </p:nvSpPr>
        <p:spPr bwMode="auto">
          <a:xfrm>
            <a:off x="7164388" y="6532563"/>
            <a:ext cx="1477962" cy="28098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r>
              <a:rPr lang="tr-TR" dirty="0" smtClean="0"/>
              <a:t>              </a:t>
            </a:r>
            <a:endParaRPr lang="tr-TR" sz="1400" dirty="0" smtClean="0"/>
          </a:p>
        </p:txBody>
      </p:sp>
      <p:sp>
        <p:nvSpPr>
          <p:cNvPr id="25603" name="3 Dikdörtgen"/>
          <p:cNvSpPr>
            <a:spLocks noChangeArrowheads="1"/>
          </p:cNvSpPr>
          <p:nvPr/>
        </p:nvSpPr>
        <p:spPr bwMode="auto">
          <a:xfrm>
            <a:off x="395288" y="765175"/>
            <a:ext cx="8280400" cy="951030"/>
          </a:xfrm>
          <a:prstGeom prst="rect">
            <a:avLst/>
          </a:prstGeom>
          <a:noFill/>
          <a:ln w="9525">
            <a:noFill/>
            <a:miter lim="800000"/>
            <a:headEnd/>
            <a:tailEnd/>
          </a:ln>
        </p:spPr>
        <p:txBody>
          <a:bodyPr>
            <a:spAutoFit/>
          </a:bodyPr>
          <a:lstStyle/>
          <a:p>
            <a:pPr lvl="0" algn="just" fontAlgn="auto">
              <a:lnSpc>
                <a:spcPct val="90000"/>
              </a:lnSpc>
              <a:spcBef>
                <a:spcPts val="0"/>
              </a:spcBef>
              <a:spcAft>
                <a:spcPts val="0"/>
              </a:spcAft>
              <a:defRPr/>
            </a:pPr>
            <a:endParaRPr lang="tr-TR" altLang="tr-TR" sz="2000" dirty="0" smtClean="0">
              <a:solidFill>
                <a:schemeClr val="tx2"/>
              </a:solidFill>
              <a:latin typeface="Calibri" pitchFamily="34" charset="0"/>
              <a:cs typeface="Times New Roman" pitchFamily="18" charset="0"/>
            </a:endParaRPr>
          </a:p>
          <a:p>
            <a:pPr lvl="0" algn="just" fontAlgn="auto">
              <a:lnSpc>
                <a:spcPct val="90000"/>
              </a:lnSpc>
              <a:spcBef>
                <a:spcPts val="0"/>
              </a:spcBef>
              <a:spcAft>
                <a:spcPts val="0"/>
              </a:spcAft>
              <a:defRPr/>
            </a:pPr>
            <a:endParaRPr lang="tr-TR" sz="2400" dirty="0">
              <a:solidFill>
                <a:prstClr val="black"/>
              </a:solidFill>
              <a:latin typeface="Calibri" panose="020F0502020204030204" pitchFamily="34" charset="0"/>
            </a:endParaRPr>
          </a:p>
          <a:p>
            <a:pPr lvl="0" algn="just" fontAlgn="auto">
              <a:lnSpc>
                <a:spcPct val="90000"/>
              </a:lnSpc>
              <a:spcBef>
                <a:spcPts val="0"/>
              </a:spcBef>
              <a:spcAft>
                <a:spcPts val="0"/>
              </a:spcAft>
              <a:defRPr/>
            </a:pPr>
            <a:endParaRPr lang="tr-TR" altLang="tr-TR" dirty="0">
              <a:solidFill>
                <a:schemeClr val="tx2"/>
              </a:solidFill>
              <a:latin typeface="Calibri" pitchFamily="34" charset="0"/>
              <a:cs typeface="Times New Roman" pitchFamily="18" charset="0"/>
            </a:endParaRPr>
          </a:p>
        </p:txBody>
      </p:sp>
      <p:graphicFrame>
        <p:nvGraphicFramePr>
          <p:cNvPr id="2" name="Tablo 1"/>
          <p:cNvGraphicFramePr>
            <a:graphicFrameLocks noGrp="1"/>
          </p:cNvGraphicFramePr>
          <p:nvPr>
            <p:extLst>
              <p:ext uri="{D42A27DB-BD31-4B8C-83A1-F6EECF244321}">
                <p14:modId xmlns:p14="http://schemas.microsoft.com/office/powerpoint/2010/main" val="2100122502"/>
              </p:ext>
            </p:extLst>
          </p:nvPr>
        </p:nvGraphicFramePr>
        <p:xfrm>
          <a:off x="539552" y="760928"/>
          <a:ext cx="8136136" cy="4828311"/>
        </p:xfrm>
        <a:graphic>
          <a:graphicData uri="http://schemas.openxmlformats.org/drawingml/2006/table">
            <a:tbl>
              <a:tblPr/>
              <a:tblGrid>
                <a:gridCol w="2819468">
                  <a:extLst>
                    <a:ext uri="{9D8B030D-6E8A-4147-A177-3AD203B41FA5}">
                      <a16:colId xmlns:a16="http://schemas.microsoft.com/office/drawing/2014/main" xmlns="" val="20000"/>
                    </a:ext>
                  </a:extLst>
                </a:gridCol>
                <a:gridCol w="2900434">
                  <a:extLst>
                    <a:ext uri="{9D8B030D-6E8A-4147-A177-3AD203B41FA5}">
                      <a16:colId xmlns:a16="http://schemas.microsoft.com/office/drawing/2014/main" xmlns="" val="20001"/>
                    </a:ext>
                  </a:extLst>
                </a:gridCol>
                <a:gridCol w="2416234">
                  <a:extLst>
                    <a:ext uri="{9D8B030D-6E8A-4147-A177-3AD203B41FA5}">
                      <a16:colId xmlns:a16="http://schemas.microsoft.com/office/drawing/2014/main" xmlns="" val="20002"/>
                    </a:ext>
                  </a:extLst>
                </a:gridCol>
              </a:tblGrid>
              <a:tr h="404966">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1" i="0" u="none" strike="noStrike" cap="none" normalizeH="0" baseline="0" dirty="0" smtClean="0">
                          <a:ln>
                            <a:noFill/>
                          </a:ln>
                          <a:solidFill>
                            <a:schemeClr val="tx1"/>
                          </a:solidFill>
                          <a:effectLst/>
                          <a:latin typeface="Times New Roman" pitchFamily="18" charset="0"/>
                        </a:rPr>
                        <a:t> (I) SAYILI LİSTE </a:t>
                      </a:r>
                      <a:endParaRPr kumimoji="0" lang="tr-TR" sz="1200" b="1"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1" i="0" u="none" strike="noStrike" cap="none" normalizeH="0" baseline="0" dirty="0" smtClean="0">
                          <a:ln>
                            <a:noFill/>
                          </a:ln>
                          <a:solidFill>
                            <a:schemeClr val="tx1"/>
                          </a:solidFill>
                          <a:effectLst/>
                          <a:latin typeface="Times New Roman" pitchFamily="18" charset="0"/>
                        </a:rPr>
                        <a:t>(4 yıl) </a:t>
                      </a:r>
                      <a:endParaRPr kumimoji="0" lang="tr-TR" sz="1200" b="1" i="0" u="none" strike="noStrike" cap="none" normalizeH="0" baseline="0" dirty="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1" i="0" u="none" strike="noStrike" cap="none" normalizeH="0" baseline="0" dirty="0" smtClean="0">
                          <a:ln>
                            <a:noFill/>
                          </a:ln>
                          <a:solidFill>
                            <a:schemeClr val="tx1"/>
                          </a:solidFill>
                          <a:effectLst/>
                          <a:latin typeface="Times New Roman" pitchFamily="18" charset="0"/>
                        </a:rPr>
                        <a:t> (II) SAYILI LİSTE </a:t>
                      </a:r>
                      <a:endParaRPr kumimoji="0" lang="tr-TR" sz="1200" b="1"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1" i="0" u="none" strike="noStrike" cap="none" normalizeH="0" baseline="0" dirty="0" smtClean="0">
                          <a:ln>
                            <a:noFill/>
                          </a:ln>
                          <a:solidFill>
                            <a:schemeClr val="tx1"/>
                          </a:solidFill>
                          <a:effectLst/>
                          <a:latin typeface="Times New Roman" pitchFamily="18" charset="0"/>
                        </a:rPr>
                        <a:t>(5 yıl) </a:t>
                      </a:r>
                      <a:endParaRPr kumimoji="0" lang="tr-TR" sz="1200" b="1" i="0" u="none" strike="noStrike" cap="none" normalizeH="0" baseline="0" dirty="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1" i="0" u="none" strike="noStrike" cap="none" normalizeH="0" baseline="0" smtClean="0">
                          <a:ln>
                            <a:noFill/>
                          </a:ln>
                          <a:solidFill>
                            <a:schemeClr val="tx1"/>
                          </a:solidFill>
                          <a:effectLst/>
                          <a:latin typeface="Times New Roman" pitchFamily="18" charset="0"/>
                        </a:rPr>
                        <a:t> (III) SAYILI LİSTE </a:t>
                      </a:r>
                      <a:endParaRPr kumimoji="0" lang="tr-TR" sz="1200" b="1" i="0" u="none" strike="noStrike" cap="none" normalizeH="0" baseline="0" smtClean="0">
                        <a:ln>
                          <a:noFill/>
                        </a:ln>
                        <a:solidFill>
                          <a:schemeClr val="tx1"/>
                        </a:solidFill>
                        <a:effectLst/>
                        <a:latin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1" i="0" u="none" strike="noStrike" cap="none" normalizeH="0" baseline="0" smtClean="0">
                          <a:ln>
                            <a:noFill/>
                          </a:ln>
                          <a:solidFill>
                            <a:schemeClr val="tx1"/>
                          </a:solidFill>
                          <a:effectLst/>
                          <a:latin typeface="Times New Roman" pitchFamily="18" charset="0"/>
                        </a:rPr>
                        <a:t>(6 yıl) </a:t>
                      </a:r>
                      <a:endParaRPr kumimoji="0" lang="tr-TR" sz="1200" b="1"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2226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smtClean="0">
                          <a:ln>
                            <a:noFill/>
                          </a:ln>
                          <a:solidFill>
                            <a:schemeClr val="tx1"/>
                          </a:solidFill>
                          <a:effectLst/>
                          <a:latin typeface="Times New Roman" pitchFamily="18" charset="0"/>
                        </a:rPr>
                        <a:t>Afyonkarahisar </a:t>
                      </a:r>
                      <a:endParaRPr kumimoji="0" lang="tr-TR" sz="1200" b="0"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AEBF3"/>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Times New Roman" pitchFamily="18" charset="0"/>
                        </a:rPr>
                        <a:t>Adıyaman </a:t>
                      </a:r>
                      <a:endParaRPr kumimoji="0" lang="tr-TR" sz="1200" b="0" i="0" u="none" strike="noStrike" cap="none" normalizeH="0" baseline="0" dirty="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AEBF3"/>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smtClean="0">
                          <a:ln>
                            <a:noFill/>
                          </a:ln>
                          <a:solidFill>
                            <a:schemeClr val="tx1"/>
                          </a:solidFill>
                          <a:effectLst/>
                          <a:latin typeface="Times New Roman" pitchFamily="18" charset="0"/>
                        </a:rPr>
                        <a:t>Ağrı </a:t>
                      </a:r>
                      <a:endParaRPr kumimoji="0" lang="tr-TR" sz="1200" b="0"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AEBF3"/>
                    </a:solidFill>
                  </a:tcPr>
                </a:tc>
                <a:extLst>
                  <a:ext uri="{0D108BD9-81ED-4DB2-BD59-A6C34878D82A}">
                    <a16:rowId xmlns:a16="http://schemas.microsoft.com/office/drawing/2014/main" xmlns="" val="10001"/>
                  </a:ext>
                </a:extLst>
              </a:tr>
              <a:tr h="2226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smtClean="0">
                          <a:ln>
                            <a:noFill/>
                          </a:ln>
                          <a:solidFill>
                            <a:schemeClr val="tx1"/>
                          </a:solidFill>
                          <a:effectLst/>
                          <a:latin typeface="Times New Roman" pitchFamily="18" charset="0"/>
                        </a:rPr>
                        <a:t>Amasya </a:t>
                      </a:r>
                      <a:endParaRPr kumimoji="0" lang="tr-TR" sz="1200" b="0"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F5F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Times New Roman" pitchFamily="18" charset="0"/>
                        </a:rPr>
                        <a:t>Aksaray </a:t>
                      </a:r>
                      <a:endParaRPr kumimoji="0" lang="tr-TR" sz="1200" b="0" i="0" u="none" strike="noStrike" cap="none" normalizeH="0" baseline="0" dirty="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F5F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smtClean="0">
                          <a:ln>
                            <a:noFill/>
                          </a:ln>
                          <a:solidFill>
                            <a:schemeClr val="tx1"/>
                          </a:solidFill>
                          <a:effectLst/>
                          <a:latin typeface="Times New Roman" pitchFamily="18" charset="0"/>
                        </a:rPr>
                        <a:t>Ardahan </a:t>
                      </a:r>
                      <a:endParaRPr kumimoji="0" lang="tr-TR" sz="1200" b="0"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F5F9"/>
                    </a:solidFill>
                  </a:tcPr>
                </a:tc>
                <a:extLst>
                  <a:ext uri="{0D108BD9-81ED-4DB2-BD59-A6C34878D82A}">
                    <a16:rowId xmlns:a16="http://schemas.microsoft.com/office/drawing/2014/main" xmlns="" val="10002"/>
                  </a:ext>
                </a:extLst>
              </a:tr>
              <a:tr h="2226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smtClean="0">
                          <a:ln>
                            <a:noFill/>
                          </a:ln>
                          <a:solidFill>
                            <a:schemeClr val="tx1"/>
                          </a:solidFill>
                          <a:effectLst/>
                          <a:latin typeface="Times New Roman" pitchFamily="18" charset="0"/>
                        </a:rPr>
                        <a:t>Artvin </a:t>
                      </a:r>
                      <a:endParaRPr kumimoji="0" lang="tr-TR" sz="1200" b="0"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AEBF3"/>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Times New Roman" pitchFamily="18" charset="0"/>
                        </a:rPr>
                        <a:t>Bayburt </a:t>
                      </a:r>
                      <a:endParaRPr kumimoji="0" lang="tr-TR" sz="1200" b="0" i="0" u="none" strike="noStrike" cap="none" normalizeH="0" baseline="0" dirty="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AEBF3"/>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smtClean="0">
                          <a:ln>
                            <a:noFill/>
                          </a:ln>
                          <a:solidFill>
                            <a:schemeClr val="tx1"/>
                          </a:solidFill>
                          <a:effectLst/>
                          <a:latin typeface="Times New Roman" pitchFamily="18" charset="0"/>
                        </a:rPr>
                        <a:t>Batman </a:t>
                      </a:r>
                      <a:endParaRPr kumimoji="0" lang="tr-TR" sz="1200" b="0"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AEBF3"/>
                    </a:solidFill>
                  </a:tcPr>
                </a:tc>
                <a:extLst>
                  <a:ext uri="{0D108BD9-81ED-4DB2-BD59-A6C34878D82A}">
                    <a16:rowId xmlns:a16="http://schemas.microsoft.com/office/drawing/2014/main" xmlns="" val="10003"/>
                  </a:ext>
                </a:extLst>
              </a:tr>
              <a:tr h="2226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Times New Roman" pitchFamily="18" charset="0"/>
                        </a:rPr>
                        <a:t>Bartın </a:t>
                      </a:r>
                      <a:endParaRPr kumimoji="0" lang="tr-TR" sz="1200" b="0" i="0" u="none" strike="noStrike" cap="none" normalizeH="0" baseline="0" dirty="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F5F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Times New Roman" pitchFamily="18" charset="0"/>
                        </a:rPr>
                        <a:t>Çankırı </a:t>
                      </a:r>
                      <a:endParaRPr kumimoji="0" lang="tr-TR" sz="1200" b="0" i="0" u="none" strike="noStrike" cap="none" normalizeH="0" baseline="0" dirty="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F5F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smtClean="0">
                          <a:ln>
                            <a:noFill/>
                          </a:ln>
                          <a:solidFill>
                            <a:schemeClr val="tx1"/>
                          </a:solidFill>
                          <a:effectLst/>
                          <a:latin typeface="Times New Roman" pitchFamily="18" charset="0"/>
                        </a:rPr>
                        <a:t>Bingöl </a:t>
                      </a:r>
                      <a:endParaRPr kumimoji="0" lang="tr-TR" sz="1200" b="0"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F5F9"/>
                    </a:solidFill>
                  </a:tcPr>
                </a:tc>
                <a:extLst>
                  <a:ext uri="{0D108BD9-81ED-4DB2-BD59-A6C34878D82A}">
                    <a16:rowId xmlns:a16="http://schemas.microsoft.com/office/drawing/2014/main" xmlns="" val="10004"/>
                  </a:ext>
                </a:extLst>
              </a:tr>
              <a:tr h="2226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smtClean="0">
                          <a:ln>
                            <a:noFill/>
                          </a:ln>
                          <a:solidFill>
                            <a:schemeClr val="tx1"/>
                          </a:solidFill>
                          <a:effectLst/>
                          <a:latin typeface="Times New Roman" pitchFamily="18" charset="0"/>
                        </a:rPr>
                        <a:t>Çorum </a:t>
                      </a:r>
                      <a:endParaRPr kumimoji="0" lang="tr-TR" sz="1200" b="0"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AEBF3"/>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Times New Roman" pitchFamily="18" charset="0"/>
                        </a:rPr>
                        <a:t>Erzurum </a:t>
                      </a:r>
                      <a:endParaRPr kumimoji="0" lang="tr-TR" sz="1200" b="0" i="0" u="none" strike="noStrike" cap="none" normalizeH="0" baseline="0" dirty="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AEBF3"/>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smtClean="0">
                          <a:ln>
                            <a:noFill/>
                          </a:ln>
                          <a:solidFill>
                            <a:schemeClr val="tx1"/>
                          </a:solidFill>
                          <a:effectLst/>
                          <a:latin typeface="Times New Roman" pitchFamily="18" charset="0"/>
                        </a:rPr>
                        <a:t>Bitlis </a:t>
                      </a:r>
                      <a:endParaRPr kumimoji="0" lang="tr-TR" sz="1200" b="0"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AEBF3"/>
                    </a:solidFill>
                  </a:tcPr>
                </a:tc>
                <a:extLst>
                  <a:ext uri="{0D108BD9-81ED-4DB2-BD59-A6C34878D82A}">
                    <a16:rowId xmlns:a16="http://schemas.microsoft.com/office/drawing/2014/main" xmlns="" val="10005"/>
                  </a:ext>
                </a:extLst>
              </a:tr>
              <a:tr h="2226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smtClean="0">
                          <a:ln>
                            <a:noFill/>
                          </a:ln>
                          <a:solidFill>
                            <a:schemeClr val="tx1"/>
                          </a:solidFill>
                          <a:effectLst/>
                          <a:latin typeface="Times New Roman" pitchFamily="18" charset="0"/>
                        </a:rPr>
                        <a:t>Düzce </a:t>
                      </a:r>
                      <a:endParaRPr kumimoji="0" lang="tr-TR" sz="1200" b="0"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F5F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Times New Roman" pitchFamily="18" charset="0"/>
                        </a:rPr>
                        <a:t>Giresun </a:t>
                      </a:r>
                      <a:endParaRPr kumimoji="0" lang="tr-TR" sz="1200" b="0" i="0" u="none" strike="noStrike" cap="none" normalizeH="0" baseline="0" dirty="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F5F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smtClean="0">
                          <a:ln>
                            <a:noFill/>
                          </a:ln>
                          <a:solidFill>
                            <a:schemeClr val="tx1"/>
                          </a:solidFill>
                          <a:effectLst/>
                          <a:latin typeface="Times New Roman" pitchFamily="18" charset="0"/>
                        </a:rPr>
                        <a:t>Diyarbakır </a:t>
                      </a:r>
                      <a:endParaRPr kumimoji="0" lang="tr-TR" sz="1200" b="0"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F5F9"/>
                    </a:solidFill>
                  </a:tcPr>
                </a:tc>
                <a:extLst>
                  <a:ext uri="{0D108BD9-81ED-4DB2-BD59-A6C34878D82A}">
                    <a16:rowId xmlns:a16="http://schemas.microsoft.com/office/drawing/2014/main" xmlns="" val="10006"/>
                  </a:ext>
                </a:extLst>
              </a:tr>
              <a:tr h="2226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Times New Roman" pitchFamily="18" charset="0"/>
                        </a:rPr>
                        <a:t>Elazığ </a:t>
                      </a:r>
                      <a:endParaRPr kumimoji="0" lang="tr-TR" sz="1200" b="0" i="0" u="none" strike="noStrike" cap="none" normalizeH="0" baseline="0" dirty="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AEBF3"/>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Times New Roman" pitchFamily="18" charset="0"/>
                        </a:rPr>
                        <a:t>Gümüşhane </a:t>
                      </a:r>
                      <a:endParaRPr kumimoji="0" lang="tr-TR" sz="1200" b="0" i="0" u="none" strike="noStrike" cap="none" normalizeH="0" baseline="0" dirty="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AEBF3"/>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smtClean="0">
                          <a:ln>
                            <a:noFill/>
                          </a:ln>
                          <a:solidFill>
                            <a:schemeClr val="tx1"/>
                          </a:solidFill>
                          <a:effectLst/>
                          <a:latin typeface="Times New Roman" pitchFamily="18" charset="0"/>
                        </a:rPr>
                        <a:t>Hakkari </a:t>
                      </a:r>
                      <a:endParaRPr kumimoji="0" lang="tr-TR" sz="1200" b="0"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AEBF3"/>
                    </a:solidFill>
                  </a:tcPr>
                </a:tc>
                <a:extLst>
                  <a:ext uri="{0D108BD9-81ED-4DB2-BD59-A6C34878D82A}">
                    <a16:rowId xmlns:a16="http://schemas.microsoft.com/office/drawing/2014/main" xmlns="" val="10007"/>
                  </a:ext>
                </a:extLst>
              </a:tr>
              <a:tr h="2226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smtClean="0">
                          <a:ln>
                            <a:noFill/>
                          </a:ln>
                          <a:solidFill>
                            <a:schemeClr val="tx1"/>
                          </a:solidFill>
                          <a:effectLst/>
                          <a:latin typeface="Times New Roman" pitchFamily="18" charset="0"/>
                        </a:rPr>
                        <a:t>Erzincan </a:t>
                      </a:r>
                      <a:endParaRPr kumimoji="0" lang="tr-TR" sz="1200" b="0"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F5F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Times New Roman" pitchFamily="18" charset="0"/>
                        </a:rPr>
                        <a:t>Kahramanmaraş </a:t>
                      </a:r>
                      <a:endParaRPr kumimoji="0" lang="tr-TR" sz="1200" b="0" i="0" u="none" strike="noStrike" cap="none" normalizeH="0" baseline="0" dirty="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F5F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smtClean="0">
                          <a:ln>
                            <a:noFill/>
                          </a:ln>
                          <a:solidFill>
                            <a:schemeClr val="tx1"/>
                          </a:solidFill>
                          <a:effectLst/>
                          <a:latin typeface="Times New Roman" pitchFamily="18" charset="0"/>
                        </a:rPr>
                        <a:t>Iğdır </a:t>
                      </a:r>
                      <a:endParaRPr kumimoji="0" lang="tr-TR" sz="1200" b="0"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F5F9"/>
                    </a:solidFill>
                  </a:tcPr>
                </a:tc>
                <a:extLst>
                  <a:ext uri="{0D108BD9-81ED-4DB2-BD59-A6C34878D82A}">
                    <a16:rowId xmlns:a16="http://schemas.microsoft.com/office/drawing/2014/main" xmlns="" val="10008"/>
                  </a:ext>
                </a:extLst>
              </a:tr>
              <a:tr h="2226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smtClean="0">
                          <a:ln>
                            <a:noFill/>
                          </a:ln>
                          <a:solidFill>
                            <a:schemeClr val="tx1"/>
                          </a:solidFill>
                          <a:effectLst/>
                          <a:latin typeface="Times New Roman" pitchFamily="18" charset="0"/>
                        </a:rPr>
                        <a:t>Hatay </a:t>
                      </a:r>
                      <a:endParaRPr kumimoji="0" lang="tr-TR" sz="1200" b="0"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AEBF3"/>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Times New Roman" pitchFamily="18" charset="0"/>
                        </a:rPr>
                        <a:t>Kilis </a:t>
                      </a:r>
                      <a:endParaRPr kumimoji="0" lang="tr-TR" sz="1200" b="0" i="0" u="none" strike="noStrike" cap="none" normalizeH="0" baseline="0" dirty="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AEBF3"/>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smtClean="0">
                          <a:ln>
                            <a:noFill/>
                          </a:ln>
                          <a:solidFill>
                            <a:schemeClr val="tx1"/>
                          </a:solidFill>
                          <a:effectLst/>
                          <a:latin typeface="Times New Roman" pitchFamily="18" charset="0"/>
                        </a:rPr>
                        <a:t>Kars </a:t>
                      </a:r>
                      <a:endParaRPr kumimoji="0" lang="tr-TR" sz="1200" b="0"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AEBF3"/>
                    </a:solidFill>
                  </a:tcPr>
                </a:tc>
                <a:extLst>
                  <a:ext uri="{0D108BD9-81ED-4DB2-BD59-A6C34878D82A}">
                    <a16:rowId xmlns:a16="http://schemas.microsoft.com/office/drawing/2014/main" xmlns="" val="10009"/>
                  </a:ext>
                </a:extLst>
              </a:tr>
              <a:tr h="2226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smtClean="0">
                          <a:ln>
                            <a:noFill/>
                          </a:ln>
                          <a:solidFill>
                            <a:schemeClr val="tx1"/>
                          </a:solidFill>
                          <a:effectLst/>
                          <a:latin typeface="Times New Roman" pitchFamily="18" charset="0"/>
                        </a:rPr>
                        <a:t>Karaman </a:t>
                      </a:r>
                      <a:endParaRPr kumimoji="0" lang="tr-TR" sz="1200" b="0"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F5F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Times New Roman" pitchFamily="18" charset="0"/>
                        </a:rPr>
                        <a:t>Niğde </a:t>
                      </a:r>
                      <a:endParaRPr kumimoji="0" lang="tr-TR" sz="1200" b="0" i="0" u="none" strike="noStrike" cap="none" normalizeH="0" baseline="0" dirty="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F5F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Times New Roman" pitchFamily="18" charset="0"/>
                        </a:rPr>
                        <a:t>Mardin </a:t>
                      </a:r>
                      <a:endParaRPr kumimoji="0" lang="tr-TR" sz="1200" b="0" i="0" u="none" strike="noStrike" cap="none" normalizeH="0" baseline="0" dirty="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F5F9"/>
                    </a:solidFill>
                  </a:tcPr>
                </a:tc>
                <a:extLst>
                  <a:ext uri="{0D108BD9-81ED-4DB2-BD59-A6C34878D82A}">
                    <a16:rowId xmlns:a16="http://schemas.microsoft.com/office/drawing/2014/main" xmlns="" val="10010"/>
                  </a:ext>
                </a:extLst>
              </a:tr>
              <a:tr h="2226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smtClean="0">
                          <a:ln>
                            <a:noFill/>
                          </a:ln>
                          <a:solidFill>
                            <a:schemeClr val="tx1"/>
                          </a:solidFill>
                          <a:effectLst/>
                          <a:latin typeface="Times New Roman" pitchFamily="18" charset="0"/>
                        </a:rPr>
                        <a:t>Kastamonu </a:t>
                      </a:r>
                      <a:endParaRPr kumimoji="0" lang="tr-TR" sz="1200" b="0"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AEBF3"/>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Times New Roman" pitchFamily="18" charset="0"/>
                        </a:rPr>
                        <a:t>Ordu </a:t>
                      </a:r>
                      <a:endParaRPr kumimoji="0" lang="tr-TR" sz="1200" b="0" i="0" u="none" strike="noStrike" cap="none" normalizeH="0" baseline="0" dirty="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AEBF3"/>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smtClean="0">
                          <a:ln>
                            <a:noFill/>
                          </a:ln>
                          <a:solidFill>
                            <a:schemeClr val="tx1"/>
                          </a:solidFill>
                          <a:effectLst/>
                          <a:latin typeface="Times New Roman" pitchFamily="18" charset="0"/>
                        </a:rPr>
                        <a:t>Muş </a:t>
                      </a:r>
                      <a:endParaRPr kumimoji="0" lang="tr-TR" sz="1200" b="0"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AEBF3"/>
                    </a:solidFill>
                  </a:tcPr>
                </a:tc>
                <a:extLst>
                  <a:ext uri="{0D108BD9-81ED-4DB2-BD59-A6C34878D82A}">
                    <a16:rowId xmlns:a16="http://schemas.microsoft.com/office/drawing/2014/main" xmlns="" val="10011"/>
                  </a:ext>
                </a:extLst>
              </a:tr>
              <a:tr h="2226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smtClean="0">
                          <a:ln>
                            <a:noFill/>
                          </a:ln>
                          <a:solidFill>
                            <a:schemeClr val="tx1"/>
                          </a:solidFill>
                          <a:effectLst/>
                          <a:latin typeface="Times New Roman" pitchFamily="18" charset="0"/>
                        </a:rPr>
                        <a:t>Kırıkkale </a:t>
                      </a:r>
                      <a:endParaRPr kumimoji="0" lang="tr-TR" sz="1200" b="0"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F5F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Times New Roman" pitchFamily="18" charset="0"/>
                        </a:rPr>
                        <a:t>Osmaniye </a:t>
                      </a:r>
                      <a:endParaRPr kumimoji="0" lang="tr-TR" sz="1200" b="0" i="0" u="none" strike="noStrike" cap="none" normalizeH="0" baseline="0" dirty="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F5F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Times New Roman" pitchFamily="18" charset="0"/>
                        </a:rPr>
                        <a:t>Siirt </a:t>
                      </a:r>
                      <a:endParaRPr kumimoji="0" lang="tr-TR" sz="1200" b="0" i="0" u="none" strike="noStrike" cap="none" normalizeH="0" baseline="0" dirty="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F5F9"/>
                    </a:solidFill>
                  </a:tcPr>
                </a:tc>
                <a:extLst>
                  <a:ext uri="{0D108BD9-81ED-4DB2-BD59-A6C34878D82A}">
                    <a16:rowId xmlns:a16="http://schemas.microsoft.com/office/drawing/2014/main" xmlns="" val="10012"/>
                  </a:ext>
                </a:extLst>
              </a:tr>
              <a:tr h="2226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smtClean="0">
                          <a:ln>
                            <a:noFill/>
                          </a:ln>
                          <a:solidFill>
                            <a:schemeClr val="tx1"/>
                          </a:solidFill>
                          <a:effectLst/>
                          <a:latin typeface="Times New Roman" pitchFamily="18" charset="0"/>
                        </a:rPr>
                        <a:t>Kırşehir </a:t>
                      </a:r>
                      <a:endParaRPr kumimoji="0" lang="tr-TR" sz="1200" b="0"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AEBF3"/>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Times New Roman" pitchFamily="18" charset="0"/>
                        </a:rPr>
                        <a:t>Sinop </a:t>
                      </a:r>
                      <a:endParaRPr kumimoji="0" lang="tr-TR" sz="1200" b="0" i="0" u="none" strike="noStrike" cap="none" normalizeH="0" baseline="0" dirty="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AEBF3"/>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Times New Roman" pitchFamily="18" charset="0"/>
                        </a:rPr>
                        <a:t>Şanlıurfa </a:t>
                      </a:r>
                      <a:endParaRPr kumimoji="0" lang="tr-TR" sz="1200" b="0" i="0" u="none" strike="noStrike" cap="none" normalizeH="0" baseline="0" dirty="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AEBF3"/>
                    </a:solidFill>
                  </a:tcPr>
                </a:tc>
                <a:extLst>
                  <a:ext uri="{0D108BD9-81ED-4DB2-BD59-A6C34878D82A}">
                    <a16:rowId xmlns:a16="http://schemas.microsoft.com/office/drawing/2014/main" xmlns="" val="10013"/>
                  </a:ext>
                </a:extLst>
              </a:tr>
              <a:tr h="2226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smtClean="0">
                          <a:ln>
                            <a:noFill/>
                          </a:ln>
                          <a:solidFill>
                            <a:schemeClr val="tx1"/>
                          </a:solidFill>
                          <a:effectLst/>
                          <a:latin typeface="Times New Roman" pitchFamily="18" charset="0"/>
                        </a:rPr>
                        <a:t>Kütahya </a:t>
                      </a:r>
                      <a:endParaRPr kumimoji="0" lang="tr-TR" sz="1200" b="0"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F5F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smtClean="0">
                          <a:ln>
                            <a:noFill/>
                          </a:ln>
                          <a:solidFill>
                            <a:schemeClr val="tx1"/>
                          </a:solidFill>
                          <a:effectLst/>
                          <a:latin typeface="Times New Roman" pitchFamily="18" charset="0"/>
                        </a:rPr>
                        <a:t>Tokat </a:t>
                      </a:r>
                      <a:endParaRPr kumimoji="0" lang="tr-TR" sz="1200" b="0"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F5F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Times New Roman" pitchFamily="18" charset="0"/>
                        </a:rPr>
                        <a:t>Şırnak </a:t>
                      </a:r>
                      <a:endParaRPr kumimoji="0" lang="tr-TR" sz="1200" b="0" i="0" u="none" strike="noStrike" cap="none" normalizeH="0" baseline="0" dirty="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F5F9"/>
                    </a:solidFill>
                  </a:tcPr>
                </a:tc>
                <a:extLst>
                  <a:ext uri="{0D108BD9-81ED-4DB2-BD59-A6C34878D82A}">
                    <a16:rowId xmlns:a16="http://schemas.microsoft.com/office/drawing/2014/main" xmlns="" val="10014"/>
                  </a:ext>
                </a:extLst>
              </a:tr>
              <a:tr h="2226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smtClean="0">
                          <a:ln>
                            <a:noFill/>
                          </a:ln>
                          <a:solidFill>
                            <a:schemeClr val="tx1"/>
                          </a:solidFill>
                          <a:effectLst/>
                          <a:latin typeface="Times New Roman" pitchFamily="18" charset="0"/>
                        </a:rPr>
                        <a:t>Malatya </a:t>
                      </a:r>
                      <a:endParaRPr kumimoji="0" lang="tr-TR" sz="1200" b="0"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AEBF3"/>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smtClean="0">
                          <a:ln>
                            <a:noFill/>
                          </a:ln>
                          <a:solidFill>
                            <a:schemeClr val="tx1"/>
                          </a:solidFill>
                          <a:effectLst/>
                          <a:latin typeface="Times New Roman" pitchFamily="18" charset="0"/>
                        </a:rPr>
                        <a:t>Tunceli </a:t>
                      </a:r>
                      <a:endParaRPr kumimoji="0" lang="tr-TR" sz="1200" b="0"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AEBF3"/>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Times New Roman" pitchFamily="18" charset="0"/>
                        </a:rPr>
                        <a:t>Van </a:t>
                      </a:r>
                      <a:endParaRPr kumimoji="0" lang="tr-TR" sz="1200" b="0" i="0" u="none" strike="noStrike" cap="none" normalizeH="0" baseline="0" dirty="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AEBF3"/>
                    </a:solidFill>
                  </a:tcPr>
                </a:tc>
                <a:extLst>
                  <a:ext uri="{0D108BD9-81ED-4DB2-BD59-A6C34878D82A}">
                    <a16:rowId xmlns:a16="http://schemas.microsoft.com/office/drawing/2014/main" xmlns="" val="10015"/>
                  </a:ext>
                </a:extLst>
              </a:tr>
              <a:tr h="222661">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smtClean="0">
                          <a:ln>
                            <a:noFill/>
                          </a:ln>
                          <a:solidFill>
                            <a:schemeClr val="tx1"/>
                          </a:solidFill>
                          <a:effectLst/>
                          <a:latin typeface="Times New Roman" pitchFamily="18" charset="0"/>
                        </a:rPr>
                        <a:t>Nevşehir </a:t>
                      </a:r>
                      <a:endParaRPr kumimoji="0" lang="tr-TR" sz="1200" b="0"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F5F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smtClean="0">
                          <a:ln>
                            <a:noFill/>
                          </a:ln>
                          <a:solidFill>
                            <a:schemeClr val="tx1"/>
                          </a:solidFill>
                          <a:effectLst/>
                          <a:latin typeface="Times New Roman" pitchFamily="18" charset="0"/>
                        </a:rPr>
                        <a:t>Yozgat </a:t>
                      </a:r>
                      <a:endParaRPr kumimoji="0" lang="tr-TR" sz="1200" b="0" i="0" u="none" strike="noStrike" cap="none" normalizeH="0" baseline="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F5F9"/>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Times New Roman" pitchFamily="18" charset="0"/>
                        </a:rPr>
                        <a:t>Bozcaada-Gökçeada ilçeleri </a:t>
                      </a:r>
                      <a:endParaRPr kumimoji="0" lang="tr-TR" sz="1200" b="0" i="0" u="none" strike="noStrike" cap="none" normalizeH="0" baseline="0" dirty="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F5F9"/>
                    </a:solidFill>
                  </a:tcPr>
                </a:tc>
                <a:extLst>
                  <a:ext uri="{0D108BD9-81ED-4DB2-BD59-A6C34878D82A}">
                    <a16:rowId xmlns:a16="http://schemas.microsoft.com/office/drawing/2014/main" xmlns="" val="10016"/>
                  </a:ext>
                </a:extLst>
              </a:tr>
              <a:tr h="222661">
                <a:tc gridSpan="3">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Times New Roman" pitchFamily="18" charset="0"/>
                        </a:rPr>
                        <a:t>Rize </a:t>
                      </a:r>
                      <a:endParaRPr kumimoji="0" lang="tr-TR" sz="1200" b="0" i="0" u="none" strike="noStrike" cap="none" normalizeH="0" baseline="0" dirty="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AEBF3"/>
                    </a:soli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17"/>
                  </a:ext>
                </a:extLst>
              </a:tr>
              <a:tr h="222661">
                <a:tc gridSpan="3">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Times New Roman" pitchFamily="18" charset="0"/>
                        </a:rPr>
                        <a:t>Sivas </a:t>
                      </a:r>
                      <a:endParaRPr kumimoji="0" lang="tr-TR" sz="1200" b="0" i="0" u="none" strike="noStrike" cap="none" normalizeH="0" baseline="0" dirty="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F5F9"/>
                    </a:soli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18"/>
                  </a:ext>
                </a:extLst>
              </a:tr>
              <a:tr h="222661">
                <a:tc gridSpan="3">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Times New Roman" pitchFamily="18" charset="0"/>
                        </a:rPr>
                        <a:t>Trabzon </a:t>
                      </a:r>
                      <a:endParaRPr kumimoji="0" lang="tr-TR" sz="1200" b="0" i="0" u="none" strike="noStrike" cap="none" normalizeH="0" baseline="0" dirty="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AEBF3"/>
                    </a:soli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19"/>
                  </a:ext>
                </a:extLst>
              </a:tr>
              <a:tr h="188543">
                <a:tc gridSpan="3">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1100" b="0" i="0" u="none" strike="noStrike" cap="none" normalizeH="0" baseline="0" dirty="0" smtClean="0">
                          <a:ln>
                            <a:noFill/>
                          </a:ln>
                          <a:solidFill>
                            <a:schemeClr val="tx1"/>
                          </a:solidFill>
                          <a:effectLst/>
                          <a:latin typeface="Times New Roman" pitchFamily="18" charset="0"/>
                        </a:rPr>
                        <a:t>Uşak </a:t>
                      </a:r>
                      <a:endParaRPr kumimoji="0" lang="tr-TR" sz="1200" b="0" i="0" u="none" strike="noStrike" cap="none" normalizeH="0" baseline="0" dirty="0" smtClean="0">
                        <a:ln>
                          <a:noFill/>
                        </a:ln>
                        <a:solidFill>
                          <a:schemeClr val="tx1"/>
                        </a:solidFill>
                        <a:effectLst/>
                        <a:latin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DF5F9"/>
                    </a:soli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20"/>
                  </a:ext>
                </a:extLst>
              </a:tr>
            </a:tbl>
          </a:graphicData>
        </a:graphic>
      </p:graphicFrame>
      <p:sp>
        <p:nvSpPr>
          <p:cNvPr id="3" name="Dikdörtgen 2"/>
          <p:cNvSpPr/>
          <p:nvPr/>
        </p:nvSpPr>
        <p:spPr>
          <a:xfrm>
            <a:off x="465531" y="5445224"/>
            <a:ext cx="8280920" cy="867930"/>
          </a:xfrm>
          <a:prstGeom prst="rect">
            <a:avLst/>
          </a:prstGeom>
        </p:spPr>
        <p:txBody>
          <a:bodyPr wrap="square">
            <a:spAutoFit/>
          </a:bodyPr>
          <a:lstStyle/>
          <a:p>
            <a:pPr lvl="0" algn="just" fontAlgn="auto">
              <a:lnSpc>
                <a:spcPct val="90000"/>
              </a:lnSpc>
              <a:spcBef>
                <a:spcPts val="0"/>
              </a:spcBef>
              <a:spcAft>
                <a:spcPts val="0"/>
              </a:spcAft>
              <a:defRPr/>
            </a:pPr>
            <a:endParaRPr lang="tr-TR" sz="1400" dirty="0" smtClean="0">
              <a:solidFill>
                <a:prstClr val="black"/>
              </a:solidFill>
              <a:latin typeface="Calibri"/>
            </a:endParaRPr>
          </a:p>
          <a:p>
            <a:pPr lvl="0" algn="just" fontAlgn="auto">
              <a:lnSpc>
                <a:spcPct val="90000"/>
              </a:lnSpc>
              <a:spcBef>
                <a:spcPts val="0"/>
              </a:spcBef>
              <a:spcAft>
                <a:spcPts val="0"/>
              </a:spcAft>
              <a:defRPr/>
            </a:pPr>
            <a:r>
              <a:rPr lang="tr-TR" sz="1400" b="1" u="sng" dirty="0" smtClean="0">
                <a:latin typeface="Calibri"/>
              </a:rPr>
              <a:t>NOT: </a:t>
            </a:r>
            <a:r>
              <a:rPr lang="tr-TR" sz="1400" dirty="0" smtClean="0">
                <a:latin typeface="Calibri"/>
              </a:rPr>
              <a:t>5510  </a:t>
            </a:r>
            <a:r>
              <a:rPr lang="tr-TR" sz="1400" dirty="0">
                <a:latin typeface="Calibri"/>
              </a:rPr>
              <a:t>sayılı Kanunun  Ek 2 </a:t>
            </a:r>
            <a:r>
              <a:rPr lang="tr-TR" sz="1400" dirty="0" err="1">
                <a:latin typeface="Calibri"/>
              </a:rPr>
              <a:t>nci</a:t>
            </a:r>
            <a:r>
              <a:rPr lang="tr-TR" sz="1400" dirty="0">
                <a:latin typeface="Calibri"/>
              </a:rPr>
              <a:t> maddesinde  öngörülen sigorta primi teşvikinden yararlanmakta olan işverenler, bu teşvikten yararlandığı süreler içinde  5510 sayılı Kanunun 81 inci maddesinin ikinci fıkrasında  öngörülen </a:t>
            </a:r>
            <a:r>
              <a:rPr lang="tr-TR" sz="1400" dirty="0" smtClean="0">
                <a:latin typeface="Calibri"/>
              </a:rPr>
              <a:t>ilave </a:t>
            </a:r>
            <a:r>
              <a:rPr lang="tr-TR" sz="1400" dirty="0">
                <a:latin typeface="Calibri"/>
              </a:rPr>
              <a:t>6 puanlık sigorta prim indiriminden yararlanamamaktadır. </a:t>
            </a:r>
            <a:endParaRPr lang="tr-TR" sz="14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b="1" kern="1200" dirty="0">
                <a:solidFill>
                  <a:srgbClr val="FFFFFF"/>
                </a:solidFill>
              </a:rPr>
              <a:t>YATIRIMLARDA DEVLET YARDIMLARI HAKKINDA KARARLAR UYARINCA UYGULANAN TEŞVİK</a:t>
            </a:r>
            <a:endParaRPr lang="tr-TR" dirty="0"/>
          </a:p>
        </p:txBody>
      </p:sp>
      <p:sp>
        <p:nvSpPr>
          <p:cNvPr id="3" name="İçerik Yer Tutucusu 2"/>
          <p:cNvSpPr>
            <a:spLocks noGrp="1"/>
          </p:cNvSpPr>
          <p:nvPr>
            <p:ph idx="1"/>
          </p:nvPr>
        </p:nvSpPr>
        <p:spPr>
          <a:xfrm>
            <a:off x="304800" y="836712"/>
            <a:ext cx="8610600" cy="5688632"/>
          </a:xfrm>
        </p:spPr>
        <p:txBody>
          <a:bodyPr/>
          <a:lstStyle/>
          <a:p>
            <a:pPr marL="0" lvl="0" indent="0" algn="just" fontAlgn="auto">
              <a:lnSpc>
                <a:spcPct val="90000"/>
              </a:lnSpc>
              <a:spcAft>
                <a:spcPts val="0"/>
              </a:spcAft>
              <a:buClr>
                <a:srgbClr val="31B6FD"/>
              </a:buClr>
              <a:buSzPct val="100000"/>
              <a:buNone/>
              <a:defRPr/>
            </a:pPr>
            <a:r>
              <a:rPr lang="tr-TR" sz="1600" u="sng" dirty="0"/>
              <a:t>YASAL DAYANAK</a:t>
            </a:r>
            <a:endParaRPr lang="tr-TR" sz="1600" dirty="0"/>
          </a:p>
          <a:p>
            <a:pPr marL="285750" lvl="0" indent="-285750" algn="just" fontAlgn="auto">
              <a:lnSpc>
                <a:spcPct val="90000"/>
              </a:lnSpc>
              <a:spcAft>
                <a:spcPts val="0"/>
              </a:spcAft>
              <a:buSzPct val="100000"/>
              <a:buFont typeface="Wingdings" pitchFamily="2" charset="2"/>
              <a:buChar char="v"/>
              <a:defRPr/>
            </a:pPr>
            <a:r>
              <a:rPr lang="tr-TR" sz="1600" dirty="0"/>
              <a:t>5510 sayılı Kanunun Ek 2 </a:t>
            </a:r>
            <a:r>
              <a:rPr lang="tr-TR" sz="1600" dirty="0" err="1"/>
              <a:t>nci</a:t>
            </a:r>
            <a:r>
              <a:rPr lang="tr-TR" sz="1600" dirty="0"/>
              <a:t> Maddesi</a:t>
            </a:r>
          </a:p>
          <a:p>
            <a:pPr marL="285750" lvl="0" indent="-285750" algn="just" fontAlgn="auto">
              <a:lnSpc>
                <a:spcPct val="90000"/>
              </a:lnSpc>
              <a:spcAft>
                <a:spcPts val="600"/>
              </a:spcAft>
              <a:buSzPct val="100000"/>
              <a:buFont typeface="Wingdings" pitchFamily="2" charset="2"/>
              <a:buChar char="v"/>
              <a:defRPr/>
            </a:pPr>
            <a:r>
              <a:rPr lang="tr-TR" sz="1600" dirty="0"/>
              <a:t>14/7/2009 tarihli, 2009/15199  sayılı ve 15/6/2012 tarihli, 2012/3305 sayılı  Bakanlar Kurulu Kararları</a:t>
            </a:r>
          </a:p>
          <a:p>
            <a:pPr marL="285750" lvl="0" indent="-285750" algn="just" fontAlgn="auto">
              <a:lnSpc>
                <a:spcPct val="90000"/>
              </a:lnSpc>
              <a:spcAft>
                <a:spcPts val="600"/>
              </a:spcAft>
              <a:buSzPct val="100000"/>
              <a:buFont typeface="Wingdings" pitchFamily="2" charset="2"/>
              <a:buChar char="v"/>
              <a:defRPr/>
            </a:pPr>
            <a:r>
              <a:rPr lang="tr-TR" sz="1600" dirty="0"/>
              <a:t>2009/1 ve 2012/1 sayılı Tebliğler</a:t>
            </a:r>
          </a:p>
          <a:p>
            <a:pPr marL="285750" lvl="0" indent="-285750" algn="just" fontAlgn="auto">
              <a:lnSpc>
                <a:spcPct val="90000"/>
              </a:lnSpc>
              <a:spcAft>
                <a:spcPts val="0"/>
              </a:spcAft>
              <a:buSzPct val="100000"/>
              <a:buFont typeface="Wingdings" pitchFamily="2" charset="2"/>
              <a:buChar char="v"/>
              <a:defRPr/>
            </a:pPr>
            <a:r>
              <a:rPr lang="tr-TR" sz="1600" dirty="0"/>
              <a:t>2011-54, 2012-30 ve 2012/37 sayılı Genelgeler</a:t>
            </a:r>
          </a:p>
          <a:p>
            <a:pPr marL="285750" lvl="0" indent="-285750" algn="just" fontAlgn="auto">
              <a:lnSpc>
                <a:spcPct val="90000"/>
              </a:lnSpc>
              <a:spcAft>
                <a:spcPts val="0"/>
              </a:spcAft>
              <a:buClr>
                <a:schemeClr val="tx2"/>
              </a:buClr>
              <a:buSzPct val="100000"/>
              <a:buFont typeface="Wingdings" pitchFamily="2" charset="2"/>
              <a:buChar char="v"/>
              <a:defRPr/>
            </a:pPr>
            <a:endParaRPr lang="tr-TR" sz="1600" dirty="0"/>
          </a:p>
          <a:p>
            <a:pPr marL="0" lvl="0" indent="0" algn="just" fontAlgn="auto">
              <a:lnSpc>
                <a:spcPct val="90000"/>
              </a:lnSpc>
              <a:spcAft>
                <a:spcPts val="0"/>
              </a:spcAft>
              <a:buClr>
                <a:srgbClr val="31B6FD"/>
              </a:buClr>
              <a:buSzPct val="100000"/>
              <a:buNone/>
              <a:defRPr/>
            </a:pPr>
            <a:r>
              <a:rPr lang="tr-TR" sz="1600" u="sng" dirty="0">
                <a:sym typeface="Wingdings" pitchFamily="2" charset="2"/>
              </a:rPr>
              <a:t>BAŞLAMA TARİHİ</a:t>
            </a:r>
            <a:r>
              <a:rPr lang="tr-TR" sz="1600" dirty="0">
                <a:sym typeface="Wingdings" pitchFamily="2" charset="2"/>
              </a:rPr>
              <a:t>      </a:t>
            </a:r>
            <a:r>
              <a:rPr lang="tr-TR" sz="1600" dirty="0" smtClean="0">
                <a:sym typeface="Wingdings" pitchFamily="2" charset="2"/>
              </a:rPr>
              <a:t>         </a:t>
            </a:r>
            <a:r>
              <a:rPr lang="tr-TR" sz="1600" dirty="0">
                <a:sym typeface="Wingdings" pitchFamily="2" charset="2"/>
              </a:rPr>
              <a:t>:1/6/</a:t>
            </a:r>
            <a:r>
              <a:rPr lang="tr-TR" sz="1600" dirty="0"/>
              <a:t>2011</a:t>
            </a:r>
            <a:endParaRPr lang="tr-TR" sz="1600" u="sng" dirty="0">
              <a:sym typeface="Wingdings" pitchFamily="2" charset="2"/>
            </a:endParaRPr>
          </a:p>
          <a:p>
            <a:pPr marL="0" lvl="0" indent="0" algn="just" fontAlgn="auto">
              <a:lnSpc>
                <a:spcPct val="90000"/>
              </a:lnSpc>
              <a:spcAft>
                <a:spcPts val="0"/>
              </a:spcAft>
              <a:buClr>
                <a:srgbClr val="31B6FD"/>
              </a:buClr>
              <a:buSzPct val="100000"/>
              <a:buNone/>
              <a:defRPr/>
            </a:pPr>
            <a:r>
              <a:rPr lang="tr-TR" sz="1600" u="sng" dirty="0">
                <a:sym typeface="Wingdings" pitchFamily="2" charset="2"/>
              </a:rPr>
              <a:t>FİNANSMANI</a:t>
            </a:r>
            <a:r>
              <a:rPr lang="tr-TR" sz="1600" dirty="0">
                <a:sym typeface="Wingdings" pitchFamily="2" charset="2"/>
              </a:rPr>
              <a:t>	       :</a:t>
            </a:r>
            <a:r>
              <a:rPr lang="tr-TR" sz="1600" dirty="0"/>
              <a:t>Hazine Müsteşarlığı/Ekonomi Bakanlığı</a:t>
            </a:r>
          </a:p>
          <a:p>
            <a:pPr marL="3175" lvl="0" indent="-3175" algn="just" fontAlgn="auto">
              <a:spcBef>
                <a:spcPts val="0"/>
              </a:spcBef>
              <a:spcAft>
                <a:spcPts val="0"/>
              </a:spcAft>
              <a:defRPr/>
            </a:pPr>
            <a:endParaRPr lang="tr-TR" altLang="tr-TR" sz="1600" dirty="0">
              <a:latin typeface="Times New Roman" pitchFamily="18" charset="0"/>
              <a:cs typeface="Times New Roman" pitchFamily="18" charset="0"/>
            </a:endParaRPr>
          </a:p>
          <a:p>
            <a:pPr marL="0" lvl="0" indent="0" algn="just" fontAlgn="auto">
              <a:spcBef>
                <a:spcPts val="0"/>
              </a:spcBef>
              <a:spcAft>
                <a:spcPts val="0"/>
              </a:spcAft>
              <a:buNone/>
              <a:defRPr/>
            </a:pPr>
            <a:r>
              <a:rPr lang="tr-TR" altLang="tr-TR" sz="1600" b="0" u="sng" dirty="0">
                <a:cs typeface="Times New Roman" pitchFamily="18" charset="0"/>
              </a:rPr>
              <a:t>ÖRNEK</a:t>
            </a:r>
            <a:r>
              <a:rPr lang="tr-TR" altLang="tr-TR" sz="1600" b="0" dirty="0">
                <a:cs typeface="Times New Roman" pitchFamily="18" charset="0"/>
              </a:rPr>
              <a:t>:</a:t>
            </a:r>
          </a:p>
          <a:p>
            <a:pPr marL="0" lvl="0" indent="0" algn="just" fontAlgn="auto">
              <a:spcBef>
                <a:spcPts val="0"/>
              </a:spcBef>
              <a:spcAft>
                <a:spcPts val="0"/>
              </a:spcAft>
              <a:buNone/>
              <a:defRPr/>
            </a:pPr>
            <a:r>
              <a:rPr lang="tr-TR" altLang="tr-TR" sz="1600" b="0" dirty="0" smtClean="0">
                <a:latin typeface="Calibri"/>
              </a:rPr>
              <a:t>(D</a:t>
            </a:r>
            <a:r>
              <a:rPr lang="tr-TR" altLang="tr-TR" sz="1600" b="0" dirty="0">
                <a:latin typeface="Calibri"/>
              </a:rPr>
              <a:t>) Limited Şirketince, 2017/Ocak ayına ilişkin  16322 kanun numarası seçilmek suretiyle düzenlenen aylık prim ve hizmet belgesinde kayıtlı 1 sigortalı için prim ödeme gün sayısının  30, prime esas kazanç tutarının ise 1.777,50 TL olduğu varsayıldığında, </a:t>
            </a:r>
          </a:p>
          <a:p>
            <a:pPr lvl="0" algn="just" fontAlgn="auto">
              <a:lnSpc>
                <a:spcPct val="90000"/>
              </a:lnSpc>
              <a:spcBef>
                <a:spcPts val="0"/>
              </a:spcBef>
              <a:spcAft>
                <a:spcPts val="0"/>
              </a:spcAft>
              <a:buClr>
                <a:srgbClr val="FFFFCC"/>
              </a:buClr>
              <a:buSzPct val="60000"/>
            </a:pPr>
            <a:r>
              <a:rPr lang="tr-TR" altLang="tr-TR" sz="1600" b="0" dirty="0">
                <a:latin typeface="Calibri"/>
              </a:rPr>
              <a:t>1.777,50 * 5 / 100                = 88,88 TL Beş puanlık indirim  Hazinece karşılanacak tutar</a:t>
            </a:r>
          </a:p>
          <a:p>
            <a:pPr lvl="0" algn="just" fontAlgn="auto">
              <a:lnSpc>
                <a:spcPct val="90000"/>
              </a:lnSpc>
              <a:spcBef>
                <a:spcPts val="0"/>
              </a:spcBef>
              <a:spcAft>
                <a:spcPts val="0"/>
              </a:spcAft>
              <a:buClr>
                <a:srgbClr val="FFFFCC"/>
              </a:buClr>
              <a:buSzPct val="60000"/>
            </a:pPr>
            <a:r>
              <a:rPr lang="tr-TR" altLang="tr-TR" sz="1600" b="0" dirty="0">
                <a:latin typeface="Calibri"/>
              </a:rPr>
              <a:t>20,5 – 5                                  = 15,5 Beş puanlık kısım düşüldükten sonra kalan işveren hissesi</a:t>
            </a:r>
          </a:p>
          <a:p>
            <a:pPr lvl="0" algn="just" fontAlgn="auto">
              <a:lnSpc>
                <a:spcPct val="90000"/>
              </a:lnSpc>
              <a:spcBef>
                <a:spcPts val="0"/>
              </a:spcBef>
              <a:spcAft>
                <a:spcPts val="0"/>
              </a:spcAft>
              <a:buClr>
                <a:srgbClr val="FFFFCC"/>
              </a:buClr>
              <a:buSzPct val="60000"/>
            </a:pPr>
            <a:r>
              <a:rPr lang="tr-TR" altLang="tr-TR" sz="1600" b="0" dirty="0">
                <a:latin typeface="Calibri"/>
              </a:rPr>
              <a:t>1.777,50 * 15,5 / 100          = 275,51 TL  Ekonomi Bakanlığınca karşılanacak tutar olacaktır. </a:t>
            </a:r>
          </a:p>
          <a:p>
            <a:pPr lvl="0" algn="just" fontAlgn="auto">
              <a:lnSpc>
                <a:spcPct val="90000"/>
              </a:lnSpc>
              <a:spcBef>
                <a:spcPts val="0"/>
              </a:spcBef>
              <a:spcAft>
                <a:spcPts val="0"/>
              </a:spcAft>
              <a:buClr>
                <a:srgbClr val="FFFFCC"/>
              </a:buClr>
              <a:buSzPct val="60000"/>
            </a:pPr>
            <a:endParaRPr lang="tr-TR" altLang="tr-TR" sz="1600" b="0" dirty="0">
              <a:latin typeface="Calibri"/>
            </a:endParaRPr>
          </a:p>
          <a:p>
            <a:pPr lvl="0" algn="just" fontAlgn="auto">
              <a:lnSpc>
                <a:spcPct val="90000"/>
              </a:lnSpc>
              <a:spcBef>
                <a:spcPts val="0"/>
              </a:spcBef>
              <a:spcAft>
                <a:spcPts val="0"/>
              </a:spcAft>
              <a:buClr>
                <a:srgbClr val="FFFFCC"/>
              </a:buClr>
              <a:buSzPct val="60000"/>
            </a:pPr>
            <a:r>
              <a:rPr lang="tr-TR" altLang="tr-TR" sz="1600" b="0" dirty="0">
                <a:latin typeface="Calibri"/>
              </a:rPr>
              <a:t>Bu durumda işveren tarafından ödenecek olan tutar;</a:t>
            </a:r>
          </a:p>
          <a:p>
            <a:pPr lvl="0" algn="just" fontAlgn="auto">
              <a:lnSpc>
                <a:spcPct val="90000"/>
              </a:lnSpc>
              <a:spcBef>
                <a:spcPts val="0"/>
              </a:spcBef>
              <a:spcAft>
                <a:spcPts val="0"/>
              </a:spcAft>
              <a:buClr>
                <a:srgbClr val="FFFFCC"/>
              </a:buClr>
              <a:buSzPct val="60000"/>
            </a:pPr>
            <a:r>
              <a:rPr lang="tr-TR" altLang="tr-TR" sz="1600" b="0" dirty="0">
                <a:latin typeface="Calibri"/>
              </a:rPr>
              <a:t>1.777,50 * 34.5 /100                = 613,24 TL değil, </a:t>
            </a:r>
          </a:p>
          <a:p>
            <a:pPr lvl="0" algn="just" fontAlgn="auto">
              <a:lnSpc>
                <a:spcPct val="90000"/>
              </a:lnSpc>
              <a:spcBef>
                <a:spcPts val="0"/>
              </a:spcBef>
              <a:spcAft>
                <a:spcPts val="0"/>
              </a:spcAft>
              <a:buClr>
                <a:srgbClr val="FFFFCC"/>
              </a:buClr>
              <a:buSzPct val="60000"/>
            </a:pPr>
            <a:r>
              <a:rPr lang="tr-TR" altLang="tr-TR" sz="1600" b="0" dirty="0">
                <a:latin typeface="Calibri"/>
              </a:rPr>
              <a:t>613,24 – (88,88+ 275,51)        = 248,85 TL olacaktır.</a:t>
            </a:r>
          </a:p>
          <a:p>
            <a:endParaRPr lang="tr-TR" sz="1600"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dirty="0" smtClean="0"/>
              <a:t>     </a:t>
            </a:r>
            <a:endParaRPr lang="tr-TR" sz="1400" dirty="0"/>
          </a:p>
        </p:txBody>
      </p:sp>
    </p:spTree>
    <p:extLst>
      <p:ext uri="{BB962C8B-B14F-4D97-AF65-F5344CB8AC3E}">
        <p14:creationId xmlns:p14="http://schemas.microsoft.com/office/powerpoint/2010/main" val="9559699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1 Başlık"/>
          <p:cNvSpPr>
            <a:spLocks noGrp="1"/>
          </p:cNvSpPr>
          <p:nvPr>
            <p:ph type="title"/>
          </p:nvPr>
        </p:nvSpPr>
        <p:spPr>
          <a:xfrm>
            <a:off x="2571750" y="0"/>
            <a:ext cx="6572250" cy="706438"/>
          </a:xfrm>
        </p:spPr>
        <p:txBody>
          <a:bodyPr/>
          <a:lstStyle/>
          <a:p>
            <a:pPr lvl="0"/>
            <a:r>
              <a:rPr lang="tr-TR" b="1" dirty="0">
                <a:solidFill>
                  <a:prstClr val="black"/>
                </a:solidFill>
                <a:ea typeface="Times New Roman"/>
              </a:rPr>
              <a:t/>
            </a:r>
            <a:br>
              <a:rPr lang="tr-TR" b="1" dirty="0">
                <a:solidFill>
                  <a:prstClr val="black"/>
                </a:solidFill>
                <a:ea typeface="Times New Roman"/>
              </a:rPr>
            </a:br>
            <a:r>
              <a:rPr lang="tr-TR" b="1" dirty="0" smtClean="0">
                <a:ea typeface="Times New Roman"/>
              </a:rPr>
              <a:t>KAPSAM</a:t>
            </a:r>
            <a:r>
              <a:rPr lang="tr-TR" b="1" dirty="0">
                <a:solidFill>
                  <a:prstClr val="black"/>
                </a:solidFill>
                <a:ea typeface="Times New Roman"/>
              </a:rPr>
              <a:t/>
            </a:r>
            <a:br>
              <a:rPr lang="tr-TR" b="1" dirty="0">
                <a:solidFill>
                  <a:prstClr val="black"/>
                </a:solidFill>
                <a:ea typeface="Times New Roman"/>
              </a:rPr>
            </a:br>
            <a:endParaRPr lang="tr-TR" dirty="0" smtClean="0"/>
          </a:p>
        </p:txBody>
      </p:sp>
      <p:sp>
        <p:nvSpPr>
          <p:cNvPr id="28674" name="2 Slayt Numarası Yer Tutucusu"/>
          <p:cNvSpPr>
            <a:spLocks noGrp="1"/>
          </p:cNvSpPr>
          <p:nvPr>
            <p:ph type="sldNum" sz="quarter" idx="4294967295"/>
          </p:nvPr>
        </p:nvSpPr>
        <p:spPr bwMode="auto">
          <a:xfrm>
            <a:off x="7164388" y="6532563"/>
            <a:ext cx="1477962" cy="28098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r>
              <a:rPr lang="tr-TR" sz="1400" dirty="0" smtClean="0"/>
              <a:t>               </a:t>
            </a:r>
          </a:p>
        </p:txBody>
      </p:sp>
      <p:sp>
        <p:nvSpPr>
          <p:cNvPr id="28675" name="3 Dikdörtgen"/>
          <p:cNvSpPr>
            <a:spLocks noChangeArrowheads="1"/>
          </p:cNvSpPr>
          <p:nvPr/>
        </p:nvSpPr>
        <p:spPr bwMode="auto">
          <a:xfrm>
            <a:off x="179512" y="836713"/>
            <a:ext cx="8784976" cy="5724644"/>
          </a:xfrm>
          <a:prstGeom prst="rect">
            <a:avLst/>
          </a:prstGeom>
          <a:noFill/>
          <a:ln w="9525">
            <a:noFill/>
            <a:miter lim="800000"/>
            <a:headEnd/>
            <a:tailEnd/>
          </a:ln>
        </p:spPr>
        <p:txBody>
          <a:bodyPr wrap="square">
            <a:spAutoFit/>
          </a:bodyPr>
          <a:lstStyle/>
          <a:p>
            <a:pPr lvl="0" algn="just" fontAlgn="auto">
              <a:spcBef>
                <a:spcPts val="0"/>
              </a:spcBef>
              <a:spcAft>
                <a:spcPts val="0"/>
              </a:spcAft>
              <a:tabLst>
                <a:tab pos="228600" algn="l"/>
              </a:tabLst>
            </a:pPr>
            <a:r>
              <a:rPr lang="tr-TR" sz="2000" b="1" u="sng" dirty="0" smtClean="0">
                <a:latin typeface="Calibri" pitchFamily="34" charset="0"/>
                <a:ea typeface="Times New Roman"/>
              </a:rPr>
              <a:t>KAPSAMDA OLANLAR</a:t>
            </a:r>
          </a:p>
          <a:p>
            <a:pPr lvl="0" algn="just" fontAlgn="auto">
              <a:spcBef>
                <a:spcPts val="0"/>
              </a:spcBef>
              <a:spcAft>
                <a:spcPts val="0"/>
              </a:spcAft>
              <a:tabLst>
                <a:tab pos="228600" algn="l"/>
              </a:tabLst>
            </a:pPr>
            <a:endParaRPr lang="tr-TR" b="1" u="sng" dirty="0">
              <a:latin typeface="Calibri" pitchFamily="34" charset="0"/>
              <a:ea typeface="Times New Roman"/>
            </a:endParaRPr>
          </a:p>
          <a:p>
            <a:pPr marL="285750" lvl="0" indent="-285750" algn="just" fontAlgn="auto">
              <a:spcBef>
                <a:spcPts val="0"/>
              </a:spcBef>
              <a:spcAft>
                <a:spcPts val="0"/>
              </a:spcAft>
              <a:buClr>
                <a:schemeClr val="tx1"/>
              </a:buClr>
              <a:buFont typeface="Wingdings" pitchFamily="2" charset="2"/>
              <a:buChar char="v"/>
            </a:pPr>
            <a:r>
              <a:rPr lang="tr-TR" altLang="tr-TR" dirty="0">
                <a:latin typeface="Calibri" pitchFamily="34" charset="0"/>
              </a:rPr>
              <a:t> </a:t>
            </a:r>
            <a:r>
              <a:rPr lang="tr-TR" altLang="tr-TR" dirty="0" smtClean="0">
                <a:latin typeface="Calibri" pitchFamily="34" charset="0"/>
              </a:rPr>
              <a:t>Büyük </a:t>
            </a:r>
            <a:r>
              <a:rPr lang="tr-TR" altLang="tr-TR" dirty="0">
                <a:latin typeface="Calibri" pitchFamily="34" charset="0"/>
              </a:rPr>
              <a:t>ölçekli yatırımlar, stratejik yatırımlar ve bölgesel teşvik uygulamaları kapsamında teşvik belgesi düzenlenerek tamamlama vizesi yapılmış işyerleri</a:t>
            </a:r>
            <a:r>
              <a:rPr lang="tr-TR" altLang="tr-TR" dirty="0" smtClean="0">
                <a:latin typeface="Calibri" pitchFamily="34" charset="0"/>
              </a:rPr>
              <a:t>,</a:t>
            </a:r>
          </a:p>
          <a:p>
            <a:pPr marL="285750" lvl="0" indent="-285750" algn="just" fontAlgn="auto">
              <a:spcBef>
                <a:spcPts val="0"/>
              </a:spcBef>
              <a:spcAft>
                <a:spcPts val="0"/>
              </a:spcAft>
              <a:buClr>
                <a:schemeClr val="tx1"/>
              </a:buClr>
              <a:buFont typeface="Wingdings" pitchFamily="2" charset="2"/>
              <a:buChar char="v"/>
            </a:pPr>
            <a:r>
              <a:rPr lang="tr-TR" altLang="tr-TR" dirty="0" smtClean="0">
                <a:latin typeface="Calibri" pitchFamily="34" charset="0"/>
              </a:rPr>
              <a:t> Gemi </a:t>
            </a:r>
            <a:r>
              <a:rPr lang="tr-TR" altLang="tr-TR" dirty="0">
                <a:latin typeface="Calibri" pitchFamily="34" charset="0"/>
              </a:rPr>
              <a:t>inşa yatırımları</a:t>
            </a:r>
            <a:r>
              <a:rPr lang="tr-TR" altLang="tr-TR" dirty="0" smtClean="0">
                <a:latin typeface="Calibri" pitchFamily="34" charset="0"/>
              </a:rPr>
              <a:t>,</a:t>
            </a:r>
          </a:p>
          <a:p>
            <a:pPr lvl="0" algn="just" fontAlgn="auto">
              <a:spcBef>
                <a:spcPts val="0"/>
              </a:spcBef>
              <a:spcAft>
                <a:spcPts val="0"/>
              </a:spcAft>
              <a:buClr>
                <a:schemeClr val="tx2"/>
              </a:buClr>
            </a:pPr>
            <a:r>
              <a:rPr lang="tr-TR" altLang="tr-TR" dirty="0" smtClean="0">
                <a:latin typeface="Calibri" pitchFamily="34" charset="0"/>
              </a:rPr>
              <a:t>      teşvik </a:t>
            </a:r>
            <a:r>
              <a:rPr lang="tr-TR" altLang="tr-TR" dirty="0">
                <a:latin typeface="Calibri" pitchFamily="34" charset="0"/>
              </a:rPr>
              <a:t>kapsamındadır. </a:t>
            </a:r>
          </a:p>
          <a:p>
            <a:pPr lvl="0" algn="just" fontAlgn="auto">
              <a:spcBef>
                <a:spcPts val="0"/>
              </a:spcBef>
              <a:spcAft>
                <a:spcPts val="0"/>
              </a:spcAft>
            </a:pPr>
            <a:endParaRPr lang="tr-TR" altLang="tr-TR" b="1" u="sng" dirty="0" smtClean="0">
              <a:latin typeface="Calibri" pitchFamily="34" charset="0"/>
            </a:endParaRPr>
          </a:p>
          <a:p>
            <a:pPr lvl="0" algn="just" fontAlgn="auto">
              <a:spcBef>
                <a:spcPts val="0"/>
              </a:spcBef>
              <a:spcAft>
                <a:spcPts val="0"/>
              </a:spcAft>
            </a:pPr>
            <a:r>
              <a:rPr lang="tr-TR" altLang="tr-TR" sz="2000" b="1" u="sng" dirty="0" smtClean="0">
                <a:latin typeface="Calibri" pitchFamily="34" charset="0"/>
              </a:rPr>
              <a:t>KAPSAM DIŞI OLANLAR</a:t>
            </a:r>
          </a:p>
          <a:p>
            <a:pPr lvl="0" algn="just" fontAlgn="auto">
              <a:spcBef>
                <a:spcPts val="0"/>
              </a:spcBef>
              <a:spcAft>
                <a:spcPts val="0"/>
              </a:spcAft>
            </a:pPr>
            <a:endParaRPr lang="tr-TR" altLang="tr-TR" sz="2000" b="1" u="sng" dirty="0" smtClean="0">
              <a:latin typeface="Calibri" pitchFamily="34" charset="0"/>
            </a:endParaRPr>
          </a:p>
          <a:p>
            <a:pPr algn="just" fontAlgn="auto">
              <a:spcBef>
                <a:spcPts val="0"/>
              </a:spcBef>
              <a:spcAft>
                <a:spcPts val="0"/>
              </a:spcAft>
            </a:pPr>
            <a:r>
              <a:rPr lang="tr-TR" altLang="tr-TR" dirty="0" smtClean="0">
                <a:latin typeface="Calibri" pitchFamily="34" charset="0"/>
              </a:rPr>
              <a:t>      15/6/2012 </a:t>
            </a:r>
            <a:r>
              <a:rPr lang="tr-TR" altLang="tr-TR" dirty="0">
                <a:latin typeface="Calibri" pitchFamily="34" charset="0"/>
              </a:rPr>
              <a:t>tarihi </a:t>
            </a:r>
            <a:r>
              <a:rPr lang="tr-TR" altLang="tr-TR" dirty="0" smtClean="0">
                <a:latin typeface="Calibri" pitchFamily="34" charset="0"/>
              </a:rPr>
              <a:t>itibariyle;</a:t>
            </a:r>
            <a:endParaRPr lang="tr-TR" altLang="tr-TR" b="1" dirty="0">
              <a:latin typeface="Calibri" pitchFamily="34" charset="0"/>
            </a:endParaRPr>
          </a:p>
          <a:p>
            <a:pPr marL="285750" lvl="0" indent="-285750" algn="just" fontAlgn="auto">
              <a:spcBef>
                <a:spcPts val="0"/>
              </a:spcBef>
              <a:spcAft>
                <a:spcPts val="0"/>
              </a:spcAft>
              <a:buFont typeface="Wingdings" pitchFamily="2" charset="2"/>
              <a:buChar char="v"/>
            </a:pPr>
            <a:r>
              <a:rPr lang="tr-TR" altLang="tr-TR" dirty="0">
                <a:latin typeface="Calibri" pitchFamily="34" charset="0"/>
              </a:rPr>
              <a:t>21/4/2005 tarihli ve </a:t>
            </a:r>
            <a:r>
              <a:rPr lang="tr-TR" altLang="tr-TR" b="1" dirty="0">
                <a:latin typeface="Calibri" pitchFamily="34" charset="0"/>
              </a:rPr>
              <a:t>5335 sayılı Bazı Kanun ve Kanun Hükmünde Kararnamelerde Değişiklik Yapılmasına Dair Kanunun 30 uncu maddesinin ikinci fıkrası kapsamına </a:t>
            </a:r>
            <a:r>
              <a:rPr lang="tr-TR" altLang="tr-TR" dirty="0">
                <a:latin typeface="Calibri" pitchFamily="34" charset="0"/>
              </a:rPr>
              <a:t>giren kurum ve kuruluşlara ait </a:t>
            </a:r>
            <a:r>
              <a:rPr lang="tr-TR" altLang="tr-TR" dirty="0" smtClean="0">
                <a:latin typeface="Calibri" pitchFamily="34" charset="0"/>
              </a:rPr>
              <a:t>işyerleri,</a:t>
            </a:r>
          </a:p>
          <a:p>
            <a:pPr marL="285750" lvl="0" indent="-285750" algn="just" fontAlgn="auto">
              <a:spcBef>
                <a:spcPts val="0"/>
              </a:spcBef>
              <a:spcAft>
                <a:spcPts val="0"/>
              </a:spcAft>
              <a:buFont typeface="Wingdings" pitchFamily="2" charset="2"/>
              <a:buChar char="v"/>
            </a:pPr>
            <a:r>
              <a:rPr lang="tr-TR" altLang="tr-TR" dirty="0" smtClean="0">
                <a:latin typeface="Calibri" pitchFamily="34" charset="0"/>
              </a:rPr>
              <a:t> Sosyal </a:t>
            </a:r>
            <a:r>
              <a:rPr lang="tr-TR" altLang="tr-TR" dirty="0">
                <a:latin typeface="Calibri" pitchFamily="34" charset="0"/>
              </a:rPr>
              <a:t>güvenlik destek primine tabi çalışanlar ve yurt dışında çalışan </a:t>
            </a:r>
            <a:r>
              <a:rPr lang="tr-TR" altLang="tr-TR" dirty="0" smtClean="0">
                <a:latin typeface="Calibri" pitchFamily="34" charset="0"/>
              </a:rPr>
              <a:t>sigortalılar, </a:t>
            </a:r>
          </a:p>
          <a:p>
            <a:pPr lvl="0" algn="just" fontAlgn="auto">
              <a:spcBef>
                <a:spcPts val="0"/>
              </a:spcBef>
              <a:spcAft>
                <a:spcPts val="0"/>
              </a:spcAft>
            </a:pPr>
            <a:r>
              <a:rPr lang="tr-TR" altLang="tr-TR" dirty="0" smtClean="0">
                <a:latin typeface="Calibri" pitchFamily="34" charset="0"/>
              </a:rPr>
              <a:t>       hakkında  teşvik hükümleri uygulanmaz. </a:t>
            </a:r>
            <a:endParaRPr lang="tr-TR" altLang="tr-TR" dirty="0">
              <a:latin typeface="Calibri" pitchFamily="34" charset="0"/>
            </a:endParaRPr>
          </a:p>
          <a:p>
            <a:pPr lvl="0" algn="just" fontAlgn="auto">
              <a:spcBef>
                <a:spcPts val="0"/>
              </a:spcBef>
              <a:spcAft>
                <a:spcPts val="0"/>
              </a:spcAft>
              <a:defRPr/>
            </a:pPr>
            <a:endParaRPr lang="tr-TR" altLang="tr-TR" b="1" dirty="0" smtClean="0">
              <a:latin typeface="Calibri" pitchFamily="34" charset="0"/>
            </a:endParaRPr>
          </a:p>
          <a:p>
            <a:pPr lvl="0" algn="just" fontAlgn="auto">
              <a:spcBef>
                <a:spcPts val="0"/>
              </a:spcBef>
              <a:spcAft>
                <a:spcPts val="0"/>
              </a:spcAft>
              <a:defRPr/>
            </a:pPr>
            <a:endParaRPr lang="tr-TR" altLang="tr-TR" b="1" dirty="0">
              <a:latin typeface="Calibri" pitchFamily="34" charset="0"/>
            </a:endParaRPr>
          </a:p>
          <a:p>
            <a:pPr lvl="0" algn="just" fontAlgn="auto">
              <a:spcBef>
                <a:spcPts val="0"/>
              </a:spcBef>
              <a:spcAft>
                <a:spcPts val="0"/>
              </a:spcAft>
              <a:defRPr/>
            </a:pPr>
            <a:endParaRPr lang="tr-TR" altLang="tr-TR" b="1" dirty="0" smtClean="0">
              <a:latin typeface="Calibri" pitchFamily="34" charset="0"/>
            </a:endParaRPr>
          </a:p>
          <a:p>
            <a:pPr lvl="0" algn="just" fontAlgn="auto">
              <a:spcBef>
                <a:spcPts val="0"/>
              </a:spcBef>
              <a:spcAft>
                <a:spcPts val="0"/>
              </a:spcAft>
              <a:defRPr/>
            </a:pPr>
            <a:endParaRPr lang="tr-TR" altLang="tr-TR" dirty="0">
              <a:latin typeface="Calibri" pitchFamily="34" charset="0"/>
            </a:endParaRPr>
          </a:p>
          <a:p>
            <a:pPr lvl="0" algn="just" fontAlgn="auto">
              <a:spcBef>
                <a:spcPts val="0"/>
              </a:spcBef>
              <a:spcAft>
                <a:spcPts val="0"/>
              </a:spcAft>
              <a:defRPr/>
            </a:pPr>
            <a:endParaRPr lang="tr-TR" altLang="tr-TR" dirty="0">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dirty="0"/>
              <a:t>SUNUM İÇERİĞİ</a:t>
            </a:r>
          </a:p>
        </p:txBody>
      </p:sp>
      <p:graphicFrame>
        <p:nvGraphicFramePr>
          <p:cNvPr id="15" name="İçerik Yer Tutucusu 14"/>
          <p:cNvGraphicFramePr>
            <a:graphicFrameLocks noGrp="1"/>
          </p:cNvGraphicFramePr>
          <p:nvPr>
            <p:ph idx="1"/>
            <p:extLst>
              <p:ext uri="{D42A27DB-BD31-4B8C-83A1-F6EECF244321}">
                <p14:modId xmlns:p14="http://schemas.microsoft.com/office/powerpoint/2010/main" val="3503064500"/>
              </p:ext>
            </p:extLst>
          </p:nvPr>
        </p:nvGraphicFramePr>
        <p:xfrm>
          <a:off x="323528" y="908720"/>
          <a:ext cx="8610600"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186956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2571750" y="0"/>
            <a:ext cx="6572250" cy="706438"/>
          </a:xfrm>
        </p:spPr>
        <p:txBody>
          <a:bodyPr/>
          <a:lstStyle/>
          <a:p>
            <a:pPr lvl="0" eaLnBrk="1" fontAlgn="auto" hangingPunct="1">
              <a:lnSpc>
                <a:spcPct val="90000"/>
              </a:lnSpc>
              <a:spcBef>
                <a:spcPts val="600"/>
              </a:spcBef>
              <a:spcAft>
                <a:spcPts val="600"/>
              </a:spcAft>
              <a:tabLst>
                <a:tab pos="4848225" algn="l"/>
              </a:tabLst>
            </a:pPr>
            <a:r>
              <a:rPr lang="tr-TR" sz="2000" b="1" kern="1200" dirty="0" smtClean="0">
                <a:solidFill>
                  <a:prstClr val="black"/>
                </a:solidFill>
                <a:ea typeface="+mn-ea"/>
                <a:cs typeface="+mn-cs"/>
              </a:rPr>
              <a:t/>
            </a:r>
            <a:br>
              <a:rPr lang="tr-TR" sz="2000" b="1" kern="1200" dirty="0" smtClean="0">
                <a:solidFill>
                  <a:prstClr val="black"/>
                </a:solidFill>
                <a:ea typeface="+mn-ea"/>
                <a:cs typeface="+mn-cs"/>
              </a:rPr>
            </a:br>
            <a:r>
              <a:rPr lang="tr-TR" b="1" kern="1200" dirty="0" smtClean="0">
                <a:ea typeface="+mn-ea"/>
                <a:cs typeface="+mn-cs"/>
              </a:rPr>
              <a:t>YARARLANMA </a:t>
            </a:r>
            <a:r>
              <a:rPr lang="tr-TR" b="1" kern="1200" dirty="0">
                <a:ea typeface="+mn-ea"/>
                <a:cs typeface="+mn-cs"/>
              </a:rPr>
              <a:t>ŞARTLARI</a:t>
            </a:r>
            <a:r>
              <a:rPr lang="tr-TR" sz="2000" b="1" kern="1200" dirty="0">
                <a:solidFill>
                  <a:prstClr val="black"/>
                </a:solidFill>
                <a:ea typeface="+mn-ea"/>
                <a:cs typeface="+mn-cs"/>
              </a:rPr>
              <a:t/>
            </a:r>
            <a:br>
              <a:rPr lang="tr-TR" sz="2000" b="1" kern="1200" dirty="0">
                <a:solidFill>
                  <a:prstClr val="black"/>
                </a:solidFill>
                <a:ea typeface="+mn-ea"/>
                <a:cs typeface="+mn-cs"/>
              </a:rPr>
            </a:br>
            <a:endParaRPr lang="tr-TR" altLang="tr-TR" b="1" dirty="0" smtClean="0">
              <a:cs typeface="Arial" charset="0"/>
            </a:endParaRPr>
          </a:p>
        </p:txBody>
      </p:sp>
      <p:sp>
        <p:nvSpPr>
          <p:cNvPr id="29698" name="Slayt Numarası Yer Tutucusu 1"/>
          <p:cNvSpPr>
            <a:spLocks noGrp="1"/>
          </p:cNvSpPr>
          <p:nvPr>
            <p:ph type="sldNum" sz="quarter" idx="4294967295"/>
          </p:nvPr>
        </p:nvSpPr>
        <p:spPr bwMode="auto">
          <a:xfrm>
            <a:off x="7164388" y="6532563"/>
            <a:ext cx="1477962" cy="28098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r>
              <a:rPr lang="tr-TR" dirty="0" smtClean="0"/>
              <a:t>              </a:t>
            </a:r>
            <a:endParaRPr lang="tr-TR" sz="1400" dirty="0" smtClean="0"/>
          </a:p>
        </p:txBody>
      </p:sp>
      <p:sp>
        <p:nvSpPr>
          <p:cNvPr id="29699" name="İçerik Yer Tutucusu 2"/>
          <p:cNvSpPr>
            <a:spLocks noGrp="1"/>
          </p:cNvSpPr>
          <p:nvPr>
            <p:ph idx="4294967295"/>
          </p:nvPr>
        </p:nvSpPr>
        <p:spPr bwMode="auto">
          <a:xfrm>
            <a:off x="179512" y="836712"/>
            <a:ext cx="8640638" cy="5592663"/>
          </a:xfrm>
          <a:prstGeom prst="rect">
            <a:avLst/>
          </a:prstGeom>
          <a:noFill/>
          <a:ln>
            <a:miter lim="800000"/>
            <a:headEnd/>
            <a:tailEnd/>
          </a:ln>
        </p:spPr>
        <p:txBody>
          <a:bodyPr/>
          <a:lstStyle/>
          <a:p>
            <a:pPr lvl="0" algn="just" eaLnBrk="1" fontAlgn="auto" hangingPunct="1">
              <a:lnSpc>
                <a:spcPct val="90000"/>
              </a:lnSpc>
              <a:spcBef>
                <a:spcPts val="600"/>
              </a:spcBef>
              <a:spcAft>
                <a:spcPts val="600"/>
              </a:spcAft>
              <a:buClrTx/>
              <a:buFont typeface="Wingdings" pitchFamily="2" charset="2"/>
              <a:buChar char="v"/>
              <a:tabLst>
                <a:tab pos="4848225" algn="l"/>
              </a:tabLst>
            </a:pPr>
            <a:r>
              <a:rPr lang="tr-TR" altLang="tr-TR" sz="1800" b="0" kern="1200" dirty="0" smtClean="0">
                <a:latin typeface="Calibri"/>
              </a:rPr>
              <a:t>Ekonomi </a:t>
            </a:r>
            <a:r>
              <a:rPr lang="tr-TR" altLang="tr-TR" sz="1800" b="0" kern="1200" dirty="0">
                <a:latin typeface="Calibri"/>
              </a:rPr>
              <a:t>Bakanlığınca düzenlenen </a:t>
            </a:r>
            <a:r>
              <a:rPr lang="tr-TR" altLang="tr-TR" sz="1800" kern="1200" dirty="0">
                <a:latin typeface="Calibri"/>
              </a:rPr>
              <a:t>teşvik belgesinin</a:t>
            </a:r>
            <a:r>
              <a:rPr lang="tr-TR" altLang="tr-TR" sz="1800" b="0" kern="1200" dirty="0">
                <a:latin typeface="Calibri"/>
              </a:rPr>
              <a:t> alınmış olması,</a:t>
            </a:r>
          </a:p>
          <a:p>
            <a:pPr marL="0" lvl="0" indent="0" algn="just" eaLnBrk="1" fontAlgn="auto" hangingPunct="1">
              <a:lnSpc>
                <a:spcPct val="90000"/>
              </a:lnSpc>
              <a:spcBef>
                <a:spcPts val="0"/>
              </a:spcBef>
              <a:spcAft>
                <a:spcPts val="0"/>
              </a:spcAft>
              <a:buClrTx/>
              <a:buNone/>
              <a:defRPr/>
            </a:pPr>
            <a:r>
              <a:rPr lang="tr-TR" altLang="tr-TR" sz="1800" b="0" kern="1200" dirty="0">
                <a:latin typeface="Calibri"/>
              </a:rPr>
              <a:t> </a:t>
            </a:r>
            <a:endParaRPr lang="tr-TR" altLang="tr-TR" sz="1800" b="0" kern="1200" dirty="0" smtClean="0">
              <a:latin typeface="Calibri"/>
            </a:endParaRPr>
          </a:p>
          <a:p>
            <a:pPr lvl="0" algn="just" eaLnBrk="1" fontAlgn="auto" hangingPunct="1">
              <a:lnSpc>
                <a:spcPct val="90000"/>
              </a:lnSpc>
              <a:spcBef>
                <a:spcPts val="0"/>
              </a:spcBef>
              <a:spcAft>
                <a:spcPts val="0"/>
              </a:spcAft>
              <a:buClrTx/>
              <a:buFont typeface="Wingdings" pitchFamily="2" charset="2"/>
              <a:buChar char="v"/>
              <a:defRPr/>
            </a:pPr>
            <a:r>
              <a:rPr lang="tr-TR" altLang="tr-TR" sz="1800" b="0" kern="1200" dirty="0" smtClean="0">
                <a:latin typeface="Calibri"/>
              </a:rPr>
              <a:t>Teşvik </a:t>
            </a:r>
            <a:r>
              <a:rPr lang="tr-TR" altLang="tr-TR" sz="1800" b="0" kern="1200" dirty="0">
                <a:latin typeface="Calibri"/>
              </a:rPr>
              <a:t>belgesinin </a:t>
            </a:r>
            <a:r>
              <a:rPr lang="tr-TR" altLang="tr-TR" sz="1800" kern="1200" dirty="0">
                <a:latin typeface="Calibri"/>
              </a:rPr>
              <a:t>tamamlama vizesinin yapılmış </a:t>
            </a:r>
            <a:r>
              <a:rPr lang="tr-TR" altLang="tr-TR" sz="1800" b="0" kern="1200" dirty="0">
                <a:latin typeface="Calibri"/>
              </a:rPr>
              <a:t>olması (gemi yatırımları hariç),	</a:t>
            </a:r>
          </a:p>
          <a:p>
            <a:pPr marL="0" lvl="0" indent="0" algn="just" eaLnBrk="1" fontAlgn="auto" hangingPunct="1">
              <a:lnSpc>
                <a:spcPct val="90000"/>
              </a:lnSpc>
              <a:spcBef>
                <a:spcPts val="0"/>
              </a:spcBef>
              <a:spcAft>
                <a:spcPts val="0"/>
              </a:spcAft>
              <a:buClrTx/>
              <a:buNone/>
              <a:defRPr/>
            </a:pPr>
            <a:r>
              <a:rPr lang="tr-TR" altLang="tr-TR" sz="1800" b="0" kern="1200" dirty="0">
                <a:latin typeface="Calibri"/>
              </a:rPr>
              <a:t>  </a:t>
            </a:r>
            <a:endParaRPr lang="tr-TR" altLang="tr-TR" sz="1800" b="0" kern="1200" dirty="0" smtClean="0">
              <a:latin typeface="Calibri"/>
            </a:endParaRPr>
          </a:p>
          <a:p>
            <a:pPr lvl="0" algn="just" eaLnBrk="1" fontAlgn="auto" hangingPunct="1">
              <a:lnSpc>
                <a:spcPct val="90000"/>
              </a:lnSpc>
              <a:spcBef>
                <a:spcPts val="0"/>
              </a:spcBef>
              <a:spcAft>
                <a:spcPts val="0"/>
              </a:spcAft>
              <a:buClrTx/>
              <a:buFont typeface="Wingdings" pitchFamily="2" charset="2"/>
              <a:buChar char="v"/>
              <a:defRPr/>
            </a:pPr>
            <a:r>
              <a:rPr lang="tr-TR" altLang="tr-TR" sz="1800" b="0" kern="1200" dirty="0" smtClean="0">
                <a:latin typeface="Calibri"/>
              </a:rPr>
              <a:t>İşverenin </a:t>
            </a:r>
            <a:r>
              <a:rPr lang="tr-TR" altLang="tr-TR" sz="1800" kern="1200" dirty="0">
                <a:latin typeface="Calibri"/>
              </a:rPr>
              <a:t>Türkiye genelinde </a:t>
            </a:r>
            <a:r>
              <a:rPr lang="tr-TR" altLang="tr-TR" sz="1800" b="0" kern="1200" dirty="0">
                <a:latin typeface="Calibri"/>
              </a:rPr>
              <a:t>yasal ödeme süresi geçmiş prim ve idari para cezası </a:t>
            </a:r>
            <a:r>
              <a:rPr lang="tr-TR" altLang="tr-TR" sz="1800" kern="1200" dirty="0">
                <a:latin typeface="Calibri"/>
              </a:rPr>
              <a:t>borcunun bulunmaması</a:t>
            </a:r>
            <a:r>
              <a:rPr lang="tr-TR" altLang="tr-TR" sz="1800" b="0" kern="1200" dirty="0">
                <a:latin typeface="Calibri"/>
              </a:rPr>
              <a:t>, </a:t>
            </a:r>
          </a:p>
          <a:p>
            <a:pPr marL="0" lvl="0" indent="0" algn="just" eaLnBrk="1" fontAlgn="auto" hangingPunct="1">
              <a:lnSpc>
                <a:spcPct val="90000"/>
              </a:lnSpc>
              <a:spcBef>
                <a:spcPts val="0"/>
              </a:spcBef>
              <a:spcAft>
                <a:spcPts val="0"/>
              </a:spcAft>
              <a:buClrTx/>
              <a:buNone/>
              <a:defRPr/>
            </a:pPr>
            <a:r>
              <a:rPr lang="tr-TR" altLang="tr-TR" sz="1800" b="0" kern="1200" dirty="0">
                <a:latin typeface="Calibri"/>
              </a:rPr>
              <a:t>   </a:t>
            </a:r>
            <a:endParaRPr lang="tr-TR" altLang="tr-TR" sz="1800" b="0" kern="1200" dirty="0" smtClean="0">
              <a:latin typeface="Calibri"/>
            </a:endParaRPr>
          </a:p>
          <a:p>
            <a:pPr lvl="0" algn="just" eaLnBrk="1" fontAlgn="auto" hangingPunct="1">
              <a:lnSpc>
                <a:spcPct val="90000"/>
              </a:lnSpc>
              <a:spcBef>
                <a:spcPts val="0"/>
              </a:spcBef>
              <a:spcAft>
                <a:spcPts val="0"/>
              </a:spcAft>
              <a:buClrTx/>
              <a:buFont typeface="Wingdings" pitchFamily="2" charset="2"/>
              <a:buChar char="v"/>
              <a:defRPr/>
            </a:pPr>
            <a:r>
              <a:rPr lang="tr-TR" altLang="tr-TR" sz="1800" b="0" kern="1200" dirty="0" smtClean="0">
                <a:latin typeface="Calibri"/>
              </a:rPr>
              <a:t>6183 </a:t>
            </a:r>
            <a:r>
              <a:rPr lang="tr-TR" altLang="tr-TR" sz="1800" b="0" kern="1200" dirty="0">
                <a:latin typeface="Calibri"/>
              </a:rPr>
              <a:t>sayılı Amme Alacaklarının Tahsil Usulü Hakkında Kanunun 22/A maddesi uyarınca Maliye Bakanlığı tahsilat dairelerine müracaat tarihinden önceki </a:t>
            </a:r>
            <a:r>
              <a:rPr lang="tr-TR" altLang="tr-TR" sz="1800" kern="1200" dirty="0">
                <a:latin typeface="Calibri"/>
              </a:rPr>
              <a:t>15 gün içinde vadesi geçmiş vergi borcunun bulunmaması</a:t>
            </a:r>
            <a:r>
              <a:rPr lang="tr-TR" altLang="tr-TR" sz="1800" b="0" kern="1200" dirty="0">
                <a:latin typeface="Calibri"/>
              </a:rPr>
              <a:t>,</a:t>
            </a:r>
          </a:p>
          <a:p>
            <a:pPr marL="0" lvl="0" indent="0" algn="just" eaLnBrk="1" fontAlgn="auto" hangingPunct="1">
              <a:lnSpc>
                <a:spcPct val="90000"/>
              </a:lnSpc>
              <a:spcBef>
                <a:spcPts val="0"/>
              </a:spcBef>
              <a:spcAft>
                <a:spcPts val="0"/>
              </a:spcAft>
              <a:buClrTx/>
              <a:buNone/>
              <a:defRPr/>
            </a:pPr>
            <a:r>
              <a:rPr lang="tr-TR" altLang="tr-TR" sz="1800" b="0" kern="1200" dirty="0">
                <a:latin typeface="Calibri"/>
              </a:rPr>
              <a:t>  </a:t>
            </a:r>
            <a:endParaRPr lang="tr-TR" altLang="tr-TR" sz="1800" b="0" kern="1200" dirty="0" smtClean="0">
              <a:latin typeface="Calibri"/>
            </a:endParaRPr>
          </a:p>
          <a:p>
            <a:pPr lvl="0" algn="just" eaLnBrk="1" fontAlgn="auto" hangingPunct="1">
              <a:lnSpc>
                <a:spcPct val="90000"/>
              </a:lnSpc>
              <a:spcBef>
                <a:spcPts val="0"/>
              </a:spcBef>
              <a:spcAft>
                <a:spcPts val="0"/>
              </a:spcAft>
              <a:buClrTx/>
              <a:buFont typeface="Wingdings" pitchFamily="2" charset="2"/>
              <a:buChar char="v"/>
              <a:defRPr/>
            </a:pPr>
            <a:r>
              <a:rPr lang="tr-TR" altLang="tr-TR" sz="1800" kern="1200" dirty="0" smtClean="0">
                <a:latin typeface="Calibri"/>
              </a:rPr>
              <a:t>e-Borcu </a:t>
            </a:r>
            <a:r>
              <a:rPr lang="tr-TR" altLang="tr-TR" sz="1800" kern="1200" dirty="0">
                <a:latin typeface="Calibri"/>
              </a:rPr>
              <a:t>Yoktur </a:t>
            </a:r>
            <a:r>
              <a:rPr lang="tr-TR" altLang="tr-TR" sz="1800" b="0" kern="1200" dirty="0">
                <a:latin typeface="Calibri"/>
              </a:rPr>
              <a:t>aktivasyonu için başvuruda bulunulması,</a:t>
            </a:r>
          </a:p>
          <a:p>
            <a:pPr marL="0" lvl="0" indent="0" algn="just" eaLnBrk="1" fontAlgn="auto" hangingPunct="1">
              <a:lnSpc>
                <a:spcPct val="90000"/>
              </a:lnSpc>
              <a:spcBef>
                <a:spcPts val="0"/>
              </a:spcBef>
              <a:spcAft>
                <a:spcPts val="0"/>
              </a:spcAft>
              <a:buClrTx/>
              <a:buNone/>
              <a:defRPr/>
            </a:pPr>
            <a:r>
              <a:rPr lang="tr-TR" altLang="tr-TR" sz="1800" b="0" kern="1200" dirty="0">
                <a:latin typeface="Calibri"/>
              </a:rPr>
              <a:t>  </a:t>
            </a:r>
            <a:r>
              <a:rPr lang="tr-TR" altLang="tr-TR" sz="1800" b="0" kern="1200" dirty="0" smtClean="0">
                <a:latin typeface="Calibri"/>
              </a:rPr>
              <a:t> </a:t>
            </a:r>
          </a:p>
          <a:p>
            <a:pPr lvl="0" algn="just" eaLnBrk="1" fontAlgn="auto" hangingPunct="1">
              <a:lnSpc>
                <a:spcPct val="90000"/>
              </a:lnSpc>
              <a:spcBef>
                <a:spcPts val="0"/>
              </a:spcBef>
              <a:spcAft>
                <a:spcPts val="0"/>
              </a:spcAft>
              <a:buClrTx/>
              <a:buFont typeface="Wingdings" pitchFamily="2" charset="2"/>
              <a:buChar char="v"/>
              <a:defRPr/>
            </a:pPr>
            <a:r>
              <a:rPr lang="tr-TR" altLang="tr-TR" sz="1800" b="0" kern="1200" dirty="0" smtClean="0">
                <a:latin typeface="Calibri"/>
              </a:rPr>
              <a:t>Aylık </a:t>
            </a:r>
            <a:r>
              <a:rPr lang="tr-TR" altLang="tr-TR" sz="1800" b="0" kern="1200" dirty="0">
                <a:latin typeface="Calibri"/>
              </a:rPr>
              <a:t>prim ve hizmet belgelerinin (25510,16322,26322) </a:t>
            </a:r>
            <a:r>
              <a:rPr lang="tr-TR" altLang="tr-TR" sz="1800" kern="1200" dirty="0">
                <a:latin typeface="Calibri"/>
              </a:rPr>
              <a:t>yasal süresi içinde </a:t>
            </a:r>
            <a:r>
              <a:rPr lang="tr-TR" altLang="tr-TR" sz="1800" b="0" kern="1200" dirty="0" smtClean="0">
                <a:latin typeface="Calibri"/>
              </a:rPr>
              <a:t>Kuruma verilmesi,</a:t>
            </a:r>
            <a:endParaRPr lang="tr-TR" altLang="tr-TR" sz="1800" b="0" kern="1200" dirty="0">
              <a:latin typeface="Calibri"/>
            </a:endParaRPr>
          </a:p>
          <a:p>
            <a:pPr marL="0" lvl="0" indent="0" algn="just" eaLnBrk="1" fontAlgn="auto" hangingPunct="1">
              <a:lnSpc>
                <a:spcPct val="90000"/>
              </a:lnSpc>
              <a:spcBef>
                <a:spcPts val="0"/>
              </a:spcBef>
              <a:spcAft>
                <a:spcPts val="0"/>
              </a:spcAft>
              <a:buClrTx/>
              <a:buNone/>
              <a:defRPr/>
            </a:pPr>
            <a:r>
              <a:rPr lang="tr-TR" altLang="tr-TR" sz="1800" b="0" kern="1200" dirty="0">
                <a:latin typeface="Calibri"/>
              </a:rPr>
              <a:t>   </a:t>
            </a:r>
            <a:endParaRPr lang="tr-TR" altLang="tr-TR" sz="1800" b="0" kern="1200" dirty="0" smtClean="0">
              <a:latin typeface="Calibri"/>
            </a:endParaRPr>
          </a:p>
          <a:p>
            <a:pPr lvl="0" algn="just" eaLnBrk="1" fontAlgn="auto" hangingPunct="1">
              <a:lnSpc>
                <a:spcPct val="90000"/>
              </a:lnSpc>
              <a:spcBef>
                <a:spcPts val="0"/>
              </a:spcBef>
              <a:spcAft>
                <a:spcPts val="0"/>
              </a:spcAft>
              <a:buClrTx/>
              <a:buFont typeface="Wingdings" pitchFamily="2" charset="2"/>
              <a:buChar char="v"/>
              <a:defRPr/>
            </a:pPr>
            <a:r>
              <a:rPr lang="tr-TR" altLang="tr-TR" sz="1800" b="0" kern="1200" dirty="0" smtClean="0">
                <a:latin typeface="Calibri"/>
              </a:rPr>
              <a:t>Tahakkuk </a:t>
            </a:r>
            <a:r>
              <a:rPr lang="tr-TR" altLang="tr-TR" sz="1800" b="0" kern="1200" dirty="0">
                <a:latin typeface="Calibri"/>
              </a:rPr>
              <a:t>eden sigorta primlerinin </a:t>
            </a:r>
            <a:r>
              <a:rPr lang="tr-TR" altLang="tr-TR" sz="1800" kern="1200" dirty="0">
                <a:latin typeface="Calibri"/>
              </a:rPr>
              <a:t>yasal süresi </a:t>
            </a:r>
            <a:r>
              <a:rPr lang="tr-TR" altLang="tr-TR" sz="1800" b="0" kern="1200" dirty="0">
                <a:latin typeface="Calibri"/>
              </a:rPr>
              <a:t>içinde ödenmesi,</a:t>
            </a:r>
          </a:p>
          <a:p>
            <a:pPr marL="0" lvl="0" indent="0" algn="just" eaLnBrk="1" fontAlgn="auto" hangingPunct="1">
              <a:lnSpc>
                <a:spcPct val="90000"/>
              </a:lnSpc>
              <a:spcBef>
                <a:spcPts val="0"/>
              </a:spcBef>
              <a:spcAft>
                <a:spcPts val="0"/>
              </a:spcAft>
              <a:buClrTx/>
              <a:buNone/>
              <a:defRPr/>
            </a:pPr>
            <a:r>
              <a:rPr lang="tr-TR" altLang="tr-TR" sz="1800" b="0" kern="1200" dirty="0">
                <a:latin typeface="Calibri"/>
              </a:rPr>
              <a:t>   </a:t>
            </a:r>
            <a:endParaRPr lang="tr-TR" altLang="tr-TR" sz="1800" b="0" kern="1200" dirty="0" smtClean="0">
              <a:latin typeface="Calibri"/>
            </a:endParaRPr>
          </a:p>
          <a:p>
            <a:pPr lvl="0" algn="just" eaLnBrk="1" fontAlgn="auto" hangingPunct="1">
              <a:lnSpc>
                <a:spcPct val="90000"/>
              </a:lnSpc>
              <a:spcBef>
                <a:spcPts val="0"/>
              </a:spcBef>
              <a:spcAft>
                <a:spcPts val="0"/>
              </a:spcAft>
              <a:buClrTx/>
              <a:buFont typeface="Wingdings" pitchFamily="2" charset="2"/>
              <a:buChar char="v"/>
              <a:defRPr/>
            </a:pPr>
            <a:r>
              <a:rPr lang="tr-TR" altLang="tr-TR" sz="1800" kern="1200" dirty="0" smtClean="0">
                <a:latin typeface="Calibri"/>
              </a:rPr>
              <a:t>Kayıt </a:t>
            </a:r>
            <a:r>
              <a:rPr lang="tr-TR" altLang="tr-TR" sz="1800" kern="1200" dirty="0">
                <a:latin typeface="Calibri"/>
              </a:rPr>
              <a:t>dışı sigortalı</a:t>
            </a:r>
            <a:r>
              <a:rPr lang="tr-TR" altLang="tr-TR" sz="1800" b="0" kern="1200" dirty="0">
                <a:latin typeface="Calibri"/>
              </a:rPr>
              <a:t> çalıştırıldığı veya </a:t>
            </a:r>
            <a:r>
              <a:rPr lang="tr-TR" altLang="tr-TR" sz="1800" kern="1200" dirty="0">
                <a:latin typeface="Calibri"/>
              </a:rPr>
              <a:t>sahte sigortalı </a:t>
            </a:r>
            <a:r>
              <a:rPr lang="tr-TR" altLang="tr-TR" sz="1800" b="0" kern="1200" dirty="0">
                <a:latin typeface="Calibri"/>
              </a:rPr>
              <a:t>bildiriminde bulunulduğu yönünde bir tespitin bulunmaması,</a:t>
            </a:r>
          </a:p>
          <a:p>
            <a:pPr marL="0" lvl="0" indent="0" algn="just" eaLnBrk="1" fontAlgn="auto" hangingPunct="1">
              <a:lnSpc>
                <a:spcPct val="90000"/>
              </a:lnSpc>
              <a:spcBef>
                <a:spcPts val="0"/>
              </a:spcBef>
              <a:spcAft>
                <a:spcPts val="0"/>
              </a:spcAft>
              <a:buClrTx/>
              <a:buNone/>
              <a:defRPr/>
            </a:pPr>
            <a:r>
              <a:rPr lang="tr-TR" altLang="tr-TR" sz="1800" b="0" kern="1200" dirty="0">
                <a:latin typeface="Calibri"/>
              </a:rPr>
              <a:t>      </a:t>
            </a:r>
            <a:r>
              <a:rPr lang="tr-TR" altLang="tr-TR" sz="1800" b="0" kern="1200" dirty="0" smtClean="0">
                <a:latin typeface="Calibri"/>
              </a:rPr>
              <a:t>      gerekmektedir</a:t>
            </a:r>
            <a:r>
              <a:rPr lang="tr-TR" altLang="tr-TR" sz="1800" b="0" kern="1200" dirty="0">
                <a:latin typeface="Calibri"/>
              </a:rPr>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1481432541"/>
              </p:ext>
            </p:extLst>
          </p:nvPr>
        </p:nvGraphicFramePr>
        <p:xfrm>
          <a:off x="467544" y="836713"/>
          <a:ext cx="8281045" cy="6021281"/>
        </p:xfrm>
        <a:graphic>
          <a:graphicData uri="http://schemas.openxmlformats.org/drawingml/2006/table">
            <a:tbl>
              <a:tblPr>
                <a:tableStyleId>{5C22544A-7EE6-4342-B048-85BDC9FD1C3A}</a:tableStyleId>
              </a:tblPr>
              <a:tblGrid>
                <a:gridCol w="911496">
                  <a:extLst>
                    <a:ext uri="{9D8B030D-6E8A-4147-A177-3AD203B41FA5}">
                      <a16:colId xmlns:a16="http://schemas.microsoft.com/office/drawing/2014/main" xmlns="" val="20000"/>
                    </a:ext>
                  </a:extLst>
                </a:gridCol>
                <a:gridCol w="1464213">
                  <a:extLst>
                    <a:ext uri="{9D8B030D-6E8A-4147-A177-3AD203B41FA5}">
                      <a16:colId xmlns:a16="http://schemas.microsoft.com/office/drawing/2014/main" xmlns="" val="20001"/>
                    </a:ext>
                  </a:extLst>
                </a:gridCol>
                <a:gridCol w="1313119">
                  <a:extLst>
                    <a:ext uri="{9D8B030D-6E8A-4147-A177-3AD203B41FA5}">
                      <a16:colId xmlns:a16="http://schemas.microsoft.com/office/drawing/2014/main" xmlns="" val="20002"/>
                    </a:ext>
                  </a:extLst>
                </a:gridCol>
                <a:gridCol w="1617070">
                  <a:extLst>
                    <a:ext uri="{9D8B030D-6E8A-4147-A177-3AD203B41FA5}">
                      <a16:colId xmlns:a16="http://schemas.microsoft.com/office/drawing/2014/main" xmlns="" val="20003"/>
                    </a:ext>
                  </a:extLst>
                </a:gridCol>
                <a:gridCol w="1510053">
                  <a:extLst>
                    <a:ext uri="{9D8B030D-6E8A-4147-A177-3AD203B41FA5}">
                      <a16:colId xmlns:a16="http://schemas.microsoft.com/office/drawing/2014/main" xmlns="" val="20004"/>
                    </a:ext>
                  </a:extLst>
                </a:gridCol>
                <a:gridCol w="1465094">
                  <a:extLst>
                    <a:ext uri="{9D8B030D-6E8A-4147-A177-3AD203B41FA5}">
                      <a16:colId xmlns:a16="http://schemas.microsoft.com/office/drawing/2014/main" xmlns="" val="20005"/>
                    </a:ext>
                  </a:extLst>
                </a:gridCol>
              </a:tblGrid>
              <a:tr h="268287">
                <a:tc>
                  <a:txBody>
                    <a:bodyPr/>
                    <a:lstStyle/>
                    <a:p>
                      <a:pPr algn="ctr">
                        <a:lnSpc>
                          <a:spcPct val="115000"/>
                        </a:lnSpc>
                        <a:spcAft>
                          <a:spcPts val="0"/>
                        </a:spcAft>
                      </a:pPr>
                      <a:r>
                        <a:rPr lang="tr-TR" sz="1400" b="1" dirty="0">
                          <a:effectLst/>
                        </a:rPr>
                        <a:t>1. Bölge</a:t>
                      </a:r>
                      <a:endParaRPr lang="tr-TR" sz="1400" b="1" dirty="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b="1" dirty="0">
                          <a:effectLst/>
                        </a:rPr>
                        <a:t>2. Bölge</a:t>
                      </a:r>
                      <a:endParaRPr lang="tr-TR" sz="1400" b="1" dirty="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b="1" dirty="0">
                          <a:effectLst/>
                        </a:rPr>
                        <a:t>3. Bölge</a:t>
                      </a:r>
                      <a:endParaRPr lang="tr-TR" sz="1400" b="1" dirty="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b="1" dirty="0">
                          <a:effectLst/>
                        </a:rPr>
                        <a:t>4. Bölge</a:t>
                      </a:r>
                      <a:endParaRPr lang="tr-TR" sz="1400" b="1" dirty="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b="1" dirty="0">
                          <a:effectLst/>
                        </a:rPr>
                        <a:t>5. Bölge</a:t>
                      </a:r>
                      <a:endParaRPr lang="tr-TR" sz="1400" b="1" dirty="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b="1" dirty="0">
                          <a:effectLst/>
                        </a:rPr>
                        <a:t>6. Bölge</a:t>
                      </a:r>
                      <a:endParaRPr lang="tr-TR" sz="1400" b="1" dirty="0">
                        <a:effectLst/>
                        <a:latin typeface="Calibri"/>
                        <a:ea typeface="Calibri"/>
                        <a:cs typeface="Times New Roman"/>
                      </a:endParaRPr>
                    </a:p>
                  </a:txBody>
                  <a:tcPr marL="38384" marR="38384" marT="0" marB="0" anchor="ctr"/>
                </a:tc>
                <a:extLst>
                  <a:ext uri="{0D108BD9-81ED-4DB2-BD59-A6C34878D82A}">
                    <a16:rowId xmlns:a16="http://schemas.microsoft.com/office/drawing/2014/main" xmlns="" val="10000"/>
                  </a:ext>
                </a:extLst>
              </a:tr>
              <a:tr h="250130">
                <a:tc>
                  <a:txBody>
                    <a:bodyPr/>
                    <a:lstStyle/>
                    <a:p>
                      <a:pPr algn="ctr">
                        <a:lnSpc>
                          <a:spcPct val="115000"/>
                        </a:lnSpc>
                        <a:spcAft>
                          <a:spcPts val="0"/>
                        </a:spcAft>
                      </a:pPr>
                      <a:r>
                        <a:rPr lang="tr-TR" sz="1400">
                          <a:effectLst/>
                        </a:rPr>
                        <a:t>Ankara</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dirty="0">
                          <a:effectLst/>
                        </a:rPr>
                        <a:t>Adana</a:t>
                      </a:r>
                      <a:endParaRPr lang="tr-TR" sz="1400" dirty="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dirty="0">
                          <a:effectLst/>
                        </a:rPr>
                        <a:t>Balıkesir</a:t>
                      </a:r>
                      <a:endParaRPr lang="tr-TR" sz="1400" dirty="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Afyonkarahisar</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Adıyaman</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Ağrı</a:t>
                      </a:r>
                      <a:endParaRPr lang="tr-TR" sz="1400">
                        <a:effectLst/>
                        <a:latin typeface="Calibri"/>
                        <a:ea typeface="Calibri"/>
                        <a:cs typeface="Times New Roman"/>
                      </a:endParaRPr>
                    </a:p>
                  </a:txBody>
                  <a:tcPr marL="38384" marR="38384" marT="0" marB="0" anchor="ctr"/>
                </a:tc>
                <a:extLst>
                  <a:ext uri="{0D108BD9-81ED-4DB2-BD59-A6C34878D82A}">
                    <a16:rowId xmlns:a16="http://schemas.microsoft.com/office/drawing/2014/main" xmlns="" val="10001"/>
                  </a:ext>
                </a:extLst>
              </a:tr>
              <a:tr h="250130">
                <a:tc>
                  <a:txBody>
                    <a:bodyPr/>
                    <a:lstStyle/>
                    <a:p>
                      <a:pPr algn="ctr">
                        <a:lnSpc>
                          <a:spcPct val="115000"/>
                        </a:lnSpc>
                        <a:spcAft>
                          <a:spcPts val="0"/>
                        </a:spcAft>
                      </a:pPr>
                      <a:r>
                        <a:rPr lang="tr-TR" sz="1400">
                          <a:effectLst/>
                        </a:rPr>
                        <a:t>Antalya</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Aydın</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dirty="0">
                          <a:effectLst/>
                        </a:rPr>
                        <a:t>Bilecik</a:t>
                      </a:r>
                      <a:endParaRPr lang="tr-TR" sz="1400" dirty="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Amasya</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Aksaray</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Ardahan</a:t>
                      </a:r>
                      <a:endParaRPr lang="tr-TR" sz="1400">
                        <a:effectLst/>
                        <a:latin typeface="Calibri"/>
                        <a:ea typeface="Calibri"/>
                        <a:cs typeface="Times New Roman"/>
                      </a:endParaRPr>
                    </a:p>
                  </a:txBody>
                  <a:tcPr marL="38384" marR="38384" marT="0" marB="0" anchor="ctr"/>
                </a:tc>
                <a:extLst>
                  <a:ext uri="{0D108BD9-81ED-4DB2-BD59-A6C34878D82A}">
                    <a16:rowId xmlns:a16="http://schemas.microsoft.com/office/drawing/2014/main" xmlns="" val="10002"/>
                  </a:ext>
                </a:extLst>
              </a:tr>
              <a:tr h="250130">
                <a:tc>
                  <a:txBody>
                    <a:bodyPr/>
                    <a:lstStyle/>
                    <a:p>
                      <a:pPr algn="ctr">
                        <a:lnSpc>
                          <a:spcPct val="115000"/>
                        </a:lnSpc>
                        <a:spcAft>
                          <a:spcPts val="0"/>
                        </a:spcAft>
                      </a:pPr>
                      <a:r>
                        <a:rPr lang="tr-TR" sz="1400">
                          <a:effectLst/>
                        </a:rPr>
                        <a:t>Bursa</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Bolu</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Burdur</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dirty="0">
                          <a:effectLst/>
                        </a:rPr>
                        <a:t>Artvin</a:t>
                      </a:r>
                      <a:endParaRPr lang="tr-TR" sz="1400" dirty="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Bayburt</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Batman</a:t>
                      </a:r>
                      <a:endParaRPr lang="tr-TR" sz="1400">
                        <a:effectLst/>
                        <a:latin typeface="Calibri"/>
                        <a:ea typeface="Calibri"/>
                        <a:cs typeface="Times New Roman"/>
                      </a:endParaRPr>
                    </a:p>
                  </a:txBody>
                  <a:tcPr marL="38384" marR="38384" marT="0" marB="0" anchor="ctr"/>
                </a:tc>
                <a:extLst>
                  <a:ext uri="{0D108BD9-81ED-4DB2-BD59-A6C34878D82A}">
                    <a16:rowId xmlns:a16="http://schemas.microsoft.com/office/drawing/2014/main" xmlns="" val="10003"/>
                  </a:ext>
                </a:extLst>
              </a:tr>
              <a:tr h="1000522">
                <a:tc>
                  <a:txBody>
                    <a:bodyPr/>
                    <a:lstStyle/>
                    <a:p>
                      <a:pPr algn="ctr">
                        <a:lnSpc>
                          <a:spcPct val="115000"/>
                        </a:lnSpc>
                        <a:spcAft>
                          <a:spcPts val="0"/>
                        </a:spcAft>
                      </a:pPr>
                      <a:r>
                        <a:rPr lang="tr-TR" sz="1400">
                          <a:effectLst/>
                        </a:rPr>
                        <a:t>Eskişehir</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Çanakkale (Bozcaada ve Gökçeada İlçeleri Hariç)</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Gaziantep</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dirty="0">
                          <a:effectLst/>
                        </a:rPr>
                        <a:t>Bartın</a:t>
                      </a:r>
                      <a:endParaRPr lang="tr-TR" sz="1400" dirty="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Çankırı</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Bingöl</a:t>
                      </a:r>
                      <a:endParaRPr lang="tr-TR" sz="1400">
                        <a:effectLst/>
                        <a:latin typeface="Calibri"/>
                        <a:ea typeface="Calibri"/>
                        <a:cs typeface="Times New Roman"/>
                      </a:endParaRPr>
                    </a:p>
                  </a:txBody>
                  <a:tcPr marL="38384" marR="38384" marT="0" marB="0" anchor="ctr"/>
                </a:tc>
                <a:extLst>
                  <a:ext uri="{0D108BD9-81ED-4DB2-BD59-A6C34878D82A}">
                    <a16:rowId xmlns:a16="http://schemas.microsoft.com/office/drawing/2014/main" xmlns="" val="10004"/>
                  </a:ext>
                </a:extLst>
              </a:tr>
              <a:tr h="250130">
                <a:tc>
                  <a:txBody>
                    <a:bodyPr/>
                    <a:lstStyle/>
                    <a:p>
                      <a:pPr algn="ctr">
                        <a:lnSpc>
                          <a:spcPct val="115000"/>
                        </a:lnSpc>
                        <a:spcAft>
                          <a:spcPts val="0"/>
                        </a:spcAft>
                      </a:pPr>
                      <a:r>
                        <a:rPr lang="tr-TR" sz="1400">
                          <a:effectLst/>
                        </a:rPr>
                        <a:t>İstanbul</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Denizli</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Karabük</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dirty="0">
                          <a:effectLst/>
                        </a:rPr>
                        <a:t>Çorum</a:t>
                      </a:r>
                      <a:endParaRPr lang="tr-TR" sz="1400" dirty="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Erzurum</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Bitlis</a:t>
                      </a:r>
                      <a:endParaRPr lang="tr-TR" sz="1400">
                        <a:effectLst/>
                        <a:latin typeface="Calibri"/>
                        <a:ea typeface="Calibri"/>
                        <a:cs typeface="Times New Roman"/>
                      </a:endParaRPr>
                    </a:p>
                  </a:txBody>
                  <a:tcPr marL="38384" marR="38384" marT="0" marB="0" anchor="ctr"/>
                </a:tc>
                <a:extLst>
                  <a:ext uri="{0D108BD9-81ED-4DB2-BD59-A6C34878D82A}">
                    <a16:rowId xmlns:a16="http://schemas.microsoft.com/office/drawing/2014/main" xmlns="" val="10005"/>
                  </a:ext>
                </a:extLst>
              </a:tr>
              <a:tr h="250130">
                <a:tc>
                  <a:txBody>
                    <a:bodyPr/>
                    <a:lstStyle/>
                    <a:p>
                      <a:pPr algn="ctr">
                        <a:lnSpc>
                          <a:spcPct val="115000"/>
                        </a:lnSpc>
                        <a:spcAft>
                          <a:spcPts val="0"/>
                        </a:spcAft>
                      </a:pPr>
                      <a:r>
                        <a:rPr lang="tr-TR" sz="1400">
                          <a:effectLst/>
                        </a:rPr>
                        <a:t>İzmir</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Edirne</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Karaman</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dirty="0">
                          <a:effectLst/>
                        </a:rPr>
                        <a:t>Düzce</a:t>
                      </a:r>
                      <a:endParaRPr lang="tr-TR" sz="1400" dirty="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Giresun</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Diyarbakır</a:t>
                      </a:r>
                      <a:endParaRPr lang="tr-TR" sz="1400">
                        <a:effectLst/>
                        <a:latin typeface="Calibri"/>
                        <a:ea typeface="Calibri"/>
                        <a:cs typeface="Times New Roman"/>
                      </a:endParaRPr>
                    </a:p>
                  </a:txBody>
                  <a:tcPr marL="38384" marR="38384" marT="0" marB="0" anchor="ctr"/>
                </a:tc>
                <a:extLst>
                  <a:ext uri="{0D108BD9-81ED-4DB2-BD59-A6C34878D82A}">
                    <a16:rowId xmlns:a16="http://schemas.microsoft.com/office/drawing/2014/main" xmlns="" val="10006"/>
                  </a:ext>
                </a:extLst>
              </a:tr>
              <a:tr h="250130">
                <a:tc>
                  <a:txBody>
                    <a:bodyPr/>
                    <a:lstStyle/>
                    <a:p>
                      <a:pPr algn="ctr">
                        <a:lnSpc>
                          <a:spcPct val="115000"/>
                        </a:lnSpc>
                        <a:spcAft>
                          <a:spcPts val="0"/>
                        </a:spcAft>
                      </a:pPr>
                      <a:r>
                        <a:rPr lang="tr-TR" sz="1400">
                          <a:effectLst/>
                        </a:rPr>
                        <a:t>Kocaeli</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Isparta</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Manisa</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dirty="0">
                          <a:effectLst/>
                        </a:rPr>
                        <a:t>Elazığ</a:t>
                      </a:r>
                      <a:endParaRPr lang="tr-TR" sz="1400" dirty="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Gümüşhane</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Hakkari</a:t>
                      </a:r>
                      <a:endParaRPr lang="tr-TR" sz="1400">
                        <a:effectLst/>
                        <a:latin typeface="Calibri"/>
                        <a:ea typeface="Calibri"/>
                        <a:cs typeface="Times New Roman"/>
                      </a:endParaRPr>
                    </a:p>
                  </a:txBody>
                  <a:tcPr marL="38384" marR="38384" marT="0" marB="0" anchor="ctr"/>
                </a:tc>
                <a:extLst>
                  <a:ext uri="{0D108BD9-81ED-4DB2-BD59-A6C34878D82A}">
                    <a16:rowId xmlns:a16="http://schemas.microsoft.com/office/drawing/2014/main" xmlns="" val="10007"/>
                  </a:ext>
                </a:extLst>
              </a:tr>
              <a:tr h="500261">
                <a:tc>
                  <a:txBody>
                    <a:bodyPr/>
                    <a:lstStyle/>
                    <a:p>
                      <a:pPr algn="ctr">
                        <a:lnSpc>
                          <a:spcPct val="115000"/>
                        </a:lnSpc>
                        <a:spcAft>
                          <a:spcPts val="0"/>
                        </a:spcAft>
                      </a:pPr>
                      <a:r>
                        <a:rPr lang="tr-TR" sz="1400">
                          <a:effectLst/>
                        </a:rPr>
                        <a:t>Muğla</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Kayseri</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en-US" sz="1400">
                          <a:effectLst/>
                        </a:rPr>
                        <a:t>Mersin</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dirty="0">
                          <a:effectLst/>
                        </a:rPr>
                        <a:t>Erzincan</a:t>
                      </a:r>
                      <a:endParaRPr lang="tr-TR" sz="1400" dirty="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dirty="0">
                          <a:effectLst/>
                        </a:rPr>
                        <a:t>Kahramanmaraş</a:t>
                      </a:r>
                      <a:endParaRPr lang="tr-TR" sz="1400" dirty="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Iğdır</a:t>
                      </a:r>
                      <a:endParaRPr lang="tr-TR" sz="1400">
                        <a:effectLst/>
                        <a:latin typeface="Calibri"/>
                        <a:ea typeface="Calibri"/>
                        <a:cs typeface="Times New Roman"/>
                      </a:endParaRPr>
                    </a:p>
                  </a:txBody>
                  <a:tcPr marL="38384" marR="38384" marT="0" marB="0" anchor="ctr"/>
                </a:tc>
                <a:extLst>
                  <a:ext uri="{0D108BD9-81ED-4DB2-BD59-A6C34878D82A}">
                    <a16:rowId xmlns:a16="http://schemas.microsoft.com/office/drawing/2014/main" xmlns="" val="10008"/>
                  </a:ext>
                </a:extLst>
              </a:tr>
              <a:tr h="250130">
                <a:tc>
                  <a:txBody>
                    <a:bodyPr/>
                    <a:lstStyle/>
                    <a:p>
                      <a:pPr indent="152400" algn="ctr">
                        <a:lnSpc>
                          <a:spcPct val="115000"/>
                        </a:lnSpc>
                        <a:spcAft>
                          <a:spcPts val="0"/>
                        </a:spcAft>
                      </a:pPr>
                      <a:r>
                        <a:rPr lang="tr-TR" sz="1400">
                          <a:effectLst/>
                        </a:rPr>
                        <a:t> </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Kırklareli</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Samsun</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Hatay</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dirty="0">
                          <a:effectLst/>
                        </a:rPr>
                        <a:t>Kilis</a:t>
                      </a:r>
                      <a:endParaRPr lang="tr-TR" sz="1400" dirty="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Kars</a:t>
                      </a:r>
                      <a:endParaRPr lang="tr-TR" sz="1400">
                        <a:effectLst/>
                        <a:latin typeface="Calibri"/>
                        <a:ea typeface="Calibri"/>
                        <a:cs typeface="Times New Roman"/>
                      </a:endParaRPr>
                    </a:p>
                  </a:txBody>
                  <a:tcPr marL="38384" marR="38384" marT="0" marB="0" anchor="ctr"/>
                </a:tc>
                <a:extLst>
                  <a:ext uri="{0D108BD9-81ED-4DB2-BD59-A6C34878D82A}">
                    <a16:rowId xmlns:a16="http://schemas.microsoft.com/office/drawing/2014/main" xmlns="" val="10009"/>
                  </a:ext>
                </a:extLst>
              </a:tr>
              <a:tr h="250130">
                <a:tc>
                  <a:txBody>
                    <a:bodyPr/>
                    <a:lstStyle/>
                    <a:p>
                      <a:pPr indent="152400" algn="ctr">
                        <a:lnSpc>
                          <a:spcPct val="115000"/>
                        </a:lnSpc>
                        <a:spcAft>
                          <a:spcPts val="0"/>
                        </a:spcAft>
                      </a:pPr>
                      <a:r>
                        <a:rPr lang="tr-TR" sz="1400">
                          <a:effectLst/>
                        </a:rPr>
                        <a:t> </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Konya</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Trabzon</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Kastamonu</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dirty="0">
                          <a:effectLst/>
                        </a:rPr>
                        <a:t>Niğde</a:t>
                      </a:r>
                      <a:endParaRPr lang="tr-TR" sz="1400" dirty="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Mardin</a:t>
                      </a:r>
                      <a:endParaRPr lang="tr-TR" sz="1400">
                        <a:effectLst/>
                        <a:latin typeface="Calibri"/>
                        <a:ea typeface="Calibri"/>
                        <a:cs typeface="Times New Roman"/>
                      </a:endParaRPr>
                    </a:p>
                  </a:txBody>
                  <a:tcPr marL="38384" marR="38384" marT="0" marB="0" anchor="ctr"/>
                </a:tc>
                <a:extLst>
                  <a:ext uri="{0D108BD9-81ED-4DB2-BD59-A6C34878D82A}">
                    <a16:rowId xmlns:a16="http://schemas.microsoft.com/office/drawing/2014/main" xmlns="" val="10010"/>
                  </a:ext>
                </a:extLst>
              </a:tr>
              <a:tr h="250130">
                <a:tc>
                  <a:txBody>
                    <a:bodyPr/>
                    <a:lstStyle/>
                    <a:p>
                      <a:pPr indent="152400" algn="ctr">
                        <a:lnSpc>
                          <a:spcPct val="115000"/>
                        </a:lnSpc>
                        <a:spcAft>
                          <a:spcPts val="0"/>
                        </a:spcAft>
                      </a:pPr>
                      <a:r>
                        <a:rPr lang="tr-TR" sz="1400">
                          <a:effectLst/>
                        </a:rPr>
                        <a:t> </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Sakarya</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Uşak</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Kırıkkale</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Ordu</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dirty="0">
                          <a:effectLst/>
                        </a:rPr>
                        <a:t>Muş</a:t>
                      </a:r>
                      <a:endParaRPr lang="tr-TR" sz="1400" dirty="0">
                        <a:effectLst/>
                        <a:latin typeface="Calibri"/>
                        <a:ea typeface="Calibri"/>
                        <a:cs typeface="Times New Roman"/>
                      </a:endParaRPr>
                    </a:p>
                  </a:txBody>
                  <a:tcPr marL="38384" marR="38384" marT="0" marB="0" anchor="ctr"/>
                </a:tc>
                <a:extLst>
                  <a:ext uri="{0D108BD9-81ED-4DB2-BD59-A6C34878D82A}">
                    <a16:rowId xmlns:a16="http://schemas.microsoft.com/office/drawing/2014/main" xmlns="" val="10011"/>
                  </a:ext>
                </a:extLst>
              </a:tr>
              <a:tr h="250130">
                <a:tc>
                  <a:txBody>
                    <a:bodyPr/>
                    <a:lstStyle/>
                    <a:p>
                      <a:pPr indent="152400" algn="ctr">
                        <a:lnSpc>
                          <a:spcPct val="115000"/>
                        </a:lnSpc>
                        <a:spcAft>
                          <a:spcPts val="0"/>
                        </a:spcAft>
                      </a:pPr>
                      <a:r>
                        <a:rPr lang="tr-TR" sz="1400">
                          <a:effectLst/>
                        </a:rPr>
                        <a:t> </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Tekirdağ</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Zonguldak</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Kırşehir</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Osmaniye</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dirty="0">
                          <a:effectLst/>
                        </a:rPr>
                        <a:t>Siirt</a:t>
                      </a:r>
                      <a:endParaRPr lang="tr-TR" sz="1400" dirty="0">
                        <a:effectLst/>
                        <a:latin typeface="Calibri"/>
                        <a:ea typeface="Calibri"/>
                        <a:cs typeface="Times New Roman"/>
                      </a:endParaRPr>
                    </a:p>
                  </a:txBody>
                  <a:tcPr marL="38384" marR="38384" marT="0" marB="0" anchor="ctr"/>
                </a:tc>
                <a:extLst>
                  <a:ext uri="{0D108BD9-81ED-4DB2-BD59-A6C34878D82A}">
                    <a16:rowId xmlns:a16="http://schemas.microsoft.com/office/drawing/2014/main" xmlns="" val="10012"/>
                  </a:ext>
                </a:extLst>
              </a:tr>
              <a:tr h="250130">
                <a:tc>
                  <a:txBody>
                    <a:bodyPr/>
                    <a:lstStyle/>
                    <a:p>
                      <a:pPr indent="152400" algn="ctr">
                        <a:lnSpc>
                          <a:spcPct val="115000"/>
                        </a:lnSpc>
                        <a:spcAft>
                          <a:spcPts val="0"/>
                        </a:spcAft>
                      </a:pPr>
                      <a:r>
                        <a:rPr lang="tr-TR" sz="1400">
                          <a:effectLst/>
                        </a:rPr>
                        <a:t> </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Yalova</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 </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Kütahya</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Sinop</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dirty="0">
                          <a:effectLst/>
                        </a:rPr>
                        <a:t>Şanlıurfa</a:t>
                      </a:r>
                      <a:endParaRPr lang="tr-TR" sz="1400" dirty="0">
                        <a:effectLst/>
                        <a:latin typeface="Calibri"/>
                        <a:ea typeface="Calibri"/>
                        <a:cs typeface="Times New Roman"/>
                      </a:endParaRPr>
                    </a:p>
                  </a:txBody>
                  <a:tcPr marL="38384" marR="38384" marT="0" marB="0" anchor="ctr"/>
                </a:tc>
                <a:extLst>
                  <a:ext uri="{0D108BD9-81ED-4DB2-BD59-A6C34878D82A}">
                    <a16:rowId xmlns:a16="http://schemas.microsoft.com/office/drawing/2014/main" xmlns="" val="10013"/>
                  </a:ext>
                </a:extLst>
              </a:tr>
              <a:tr h="250130">
                <a:tc>
                  <a:txBody>
                    <a:bodyPr/>
                    <a:lstStyle/>
                    <a:p>
                      <a:pPr indent="152400" algn="ctr">
                        <a:lnSpc>
                          <a:spcPct val="115000"/>
                        </a:lnSpc>
                        <a:spcAft>
                          <a:spcPts val="0"/>
                        </a:spcAft>
                      </a:pPr>
                      <a:r>
                        <a:rPr lang="tr-TR" sz="1400">
                          <a:effectLst/>
                        </a:rPr>
                        <a:t> </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 </a:t>
                      </a:r>
                      <a:endParaRPr lang="tr-TR" sz="1400">
                        <a:effectLst/>
                        <a:latin typeface="Calibri"/>
                        <a:ea typeface="Calibri"/>
                        <a:cs typeface="Times New Roman"/>
                      </a:endParaRPr>
                    </a:p>
                  </a:txBody>
                  <a:tcPr marL="38384" marR="38384" marT="0" marB="0" anchor="ctr"/>
                </a:tc>
                <a:tc>
                  <a:txBody>
                    <a:bodyPr/>
                    <a:lstStyle/>
                    <a:p>
                      <a:pPr indent="152400" algn="ctr">
                        <a:lnSpc>
                          <a:spcPct val="115000"/>
                        </a:lnSpc>
                        <a:spcAft>
                          <a:spcPts val="0"/>
                        </a:spcAft>
                      </a:pPr>
                      <a:r>
                        <a:rPr lang="tr-TR" sz="1400">
                          <a:effectLst/>
                        </a:rPr>
                        <a:t> </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Malatya</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Tokat  </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dirty="0">
                          <a:effectLst/>
                        </a:rPr>
                        <a:t>Şırnak</a:t>
                      </a:r>
                      <a:endParaRPr lang="tr-TR" sz="1400" dirty="0">
                        <a:effectLst/>
                        <a:latin typeface="Calibri"/>
                        <a:ea typeface="Calibri"/>
                        <a:cs typeface="Times New Roman"/>
                      </a:endParaRPr>
                    </a:p>
                  </a:txBody>
                  <a:tcPr marL="38384" marR="38384" marT="0" marB="0" anchor="ctr"/>
                </a:tc>
                <a:extLst>
                  <a:ext uri="{0D108BD9-81ED-4DB2-BD59-A6C34878D82A}">
                    <a16:rowId xmlns:a16="http://schemas.microsoft.com/office/drawing/2014/main" xmlns="" val="10014"/>
                  </a:ext>
                </a:extLst>
              </a:tr>
              <a:tr h="250130">
                <a:tc>
                  <a:txBody>
                    <a:bodyPr/>
                    <a:lstStyle/>
                    <a:p>
                      <a:pPr indent="152400" algn="ctr">
                        <a:lnSpc>
                          <a:spcPct val="115000"/>
                        </a:lnSpc>
                        <a:spcAft>
                          <a:spcPts val="0"/>
                        </a:spcAft>
                      </a:pPr>
                      <a:r>
                        <a:rPr lang="tr-TR" sz="1400">
                          <a:effectLst/>
                        </a:rPr>
                        <a:t> </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 </a:t>
                      </a:r>
                      <a:endParaRPr lang="tr-TR" sz="1400">
                        <a:effectLst/>
                        <a:latin typeface="Calibri"/>
                        <a:ea typeface="Calibri"/>
                        <a:cs typeface="Times New Roman"/>
                      </a:endParaRPr>
                    </a:p>
                  </a:txBody>
                  <a:tcPr marL="38384" marR="38384" marT="0" marB="0" anchor="ctr"/>
                </a:tc>
                <a:tc>
                  <a:txBody>
                    <a:bodyPr/>
                    <a:lstStyle/>
                    <a:p>
                      <a:pPr indent="152400" algn="ctr">
                        <a:lnSpc>
                          <a:spcPct val="115000"/>
                        </a:lnSpc>
                        <a:spcAft>
                          <a:spcPts val="0"/>
                        </a:spcAft>
                      </a:pPr>
                      <a:r>
                        <a:rPr lang="tr-TR" sz="1400">
                          <a:effectLst/>
                        </a:rPr>
                        <a:t> </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Nevşehir</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Tunceli</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dirty="0">
                          <a:effectLst/>
                        </a:rPr>
                        <a:t>Van</a:t>
                      </a:r>
                      <a:endParaRPr lang="tr-TR" sz="1400" dirty="0">
                        <a:effectLst/>
                        <a:latin typeface="Calibri"/>
                        <a:ea typeface="Calibri"/>
                        <a:cs typeface="Times New Roman"/>
                      </a:endParaRPr>
                    </a:p>
                  </a:txBody>
                  <a:tcPr marL="38384" marR="38384" marT="0" marB="0" anchor="ctr"/>
                </a:tc>
                <a:extLst>
                  <a:ext uri="{0D108BD9-81ED-4DB2-BD59-A6C34878D82A}">
                    <a16:rowId xmlns:a16="http://schemas.microsoft.com/office/drawing/2014/main" xmlns="" val="10015"/>
                  </a:ext>
                </a:extLst>
              </a:tr>
              <a:tr h="750391">
                <a:tc>
                  <a:txBody>
                    <a:bodyPr/>
                    <a:lstStyle/>
                    <a:p>
                      <a:pPr indent="152400" algn="ctr">
                        <a:lnSpc>
                          <a:spcPct val="115000"/>
                        </a:lnSpc>
                        <a:spcAft>
                          <a:spcPts val="0"/>
                        </a:spcAft>
                      </a:pPr>
                      <a:r>
                        <a:rPr lang="tr-TR" sz="1400">
                          <a:effectLst/>
                        </a:rPr>
                        <a:t> </a:t>
                      </a:r>
                      <a:endParaRPr lang="tr-TR" sz="1400">
                        <a:effectLst/>
                        <a:latin typeface="Calibri"/>
                        <a:ea typeface="Calibri"/>
                        <a:cs typeface="Times New Roman"/>
                      </a:endParaRPr>
                    </a:p>
                  </a:txBody>
                  <a:tcPr marL="38384" marR="38384" marT="0" marB="0" anchor="ctr"/>
                </a:tc>
                <a:tc>
                  <a:txBody>
                    <a:bodyPr/>
                    <a:lstStyle/>
                    <a:p>
                      <a:pPr indent="152400" algn="ctr">
                        <a:lnSpc>
                          <a:spcPct val="115000"/>
                        </a:lnSpc>
                        <a:spcAft>
                          <a:spcPts val="0"/>
                        </a:spcAft>
                      </a:pPr>
                      <a:r>
                        <a:rPr lang="tr-TR" sz="1400">
                          <a:effectLst/>
                        </a:rPr>
                        <a:t> </a:t>
                      </a:r>
                      <a:endParaRPr lang="tr-TR" sz="1400">
                        <a:effectLst/>
                        <a:latin typeface="Calibri"/>
                        <a:ea typeface="Calibri"/>
                        <a:cs typeface="Times New Roman"/>
                      </a:endParaRPr>
                    </a:p>
                  </a:txBody>
                  <a:tcPr marL="38384" marR="38384" marT="0" marB="0" anchor="ctr"/>
                </a:tc>
                <a:tc>
                  <a:txBody>
                    <a:bodyPr/>
                    <a:lstStyle/>
                    <a:p>
                      <a:pPr indent="152400" algn="ctr">
                        <a:lnSpc>
                          <a:spcPct val="115000"/>
                        </a:lnSpc>
                        <a:spcAft>
                          <a:spcPts val="0"/>
                        </a:spcAft>
                      </a:pPr>
                      <a:r>
                        <a:rPr lang="tr-TR" sz="1400">
                          <a:effectLst/>
                        </a:rPr>
                        <a:t> </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Rize</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dirty="0">
                          <a:effectLst/>
                        </a:rPr>
                        <a:t>Yozgat</a:t>
                      </a:r>
                      <a:endParaRPr lang="tr-TR" sz="1400" dirty="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dirty="0">
                          <a:effectLst/>
                        </a:rPr>
                        <a:t>Bozcaada ve Gökçeada İlçeleri</a:t>
                      </a:r>
                      <a:endParaRPr lang="tr-TR" sz="1400" dirty="0">
                        <a:effectLst/>
                        <a:latin typeface="Calibri"/>
                        <a:ea typeface="Calibri"/>
                        <a:cs typeface="Times New Roman"/>
                      </a:endParaRPr>
                    </a:p>
                  </a:txBody>
                  <a:tcPr marL="38384" marR="38384" marT="0" marB="0" anchor="ctr"/>
                </a:tc>
                <a:extLst>
                  <a:ext uri="{0D108BD9-81ED-4DB2-BD59-A6C34878D82A}">
                    <a16:rowId xmlns:a16="http://schemas.microsoft.com/office/drawing/2014/main" xmlns="" val="10016"/>
                  </a:ext>
                </a:extLst>
              </a:tr>
              <a:tr h="250130">
                <a:tc>
                  <a:txBody>
                    <a:bodyPr/>
                    <a:lstStyle/>
                    <a:p>
                      <a:pPr indent="152400" algn="ctr">
                        <a:lnSpc>
                          <a:spcPct val="115000"/>
                        </a:lnSpc>
                        <a:spcAft>
                          <a:spcPts val="0"/>
                        </a:spcAft>
                      </a:pPr>
                      <a:r>
                        <a:rPr lang="tr-TR" sz="1400">
                          <a:effectLst/>
                        </a:rPr>
                        <a:t> </a:t>
                      </a:r>
                      <a:endParaRPr lang="tr-TR" sz="1400">
                        <a:effectLst/>
                        <a:latin typeface="Calibri"/>
                        <a:ea typeface="Calibri"/>
                        <a:cs typeface="Times New Roman"/>
                      </a:endParaRPr>
                    </a:p>
                  </a:txBody>
                  <a:tcPr marL="38384" marR="38384" marT="0" marB="0" anchor="ctr"/>
                </a:tc>
                <a:tc>
                  <a:txBody>
                    <a:bodyPr/>
                    <a:lstStyle/>
                    <a:p>
                      <a:pPr indent="152400" algn="ctr">
                        <a:lnSpc>
                          <a:spcPct val="115000"/>
                        </a:lnSpc>
                        <a:spcAft>
                          <a:spcPts val="0"/>
                        </a:spcAft>
                      </a:pPr>
                      <a:r>
                        <a:rPr lang="tr-TR" sz="1400">
                          <a:effectLst/>
                        </a:rPr>
                        <a:t> </a:t>
                      </a:r>
                      <a:endParaRPr lang="tr-TR" sz="1400">
                        <a:effectLst/>
                        <a:latin typeface="Calibri"/>
                        <a:ea typeface="Calibri"/>
                        <a:cs typeface="Times New Roman"/>
                      </a:endParaRPr>
                    </a:p>
                  </a:txBody>
                  <a:tcPr marL="38384" marR="38384" marT="0" marB="0" anchor="ctr"/>
                </a:tc>
                <a:tc>
                  <a:txBody>
                    <a:bodyPr/>
                    <a:lstStyle/>
                    <a:p>
                      <a:pPr indent="152400" algn="ctr">
                        <a:lnSpc>
                          <a:spcPct val="115000"/>
                        </a:lnSpc>
                        <a:spcAft>
                          <a:spcPts val="0"/>
                        </a:spcAft>
                      </a:pPr>
                      <a:r>
                        <a:rPr lang="tr-TR" sz="1400">
                          <a:effectLst/>
                        </a:rPr>
                        <a:t> </a:t>
                      </a:r>
                      <a:endParaRPr lang="tr-TR" sz="140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a:effectLst/>
                        </a:rPr>
                        <a:t>Sivas</a:t>
                      </a:r>
                      <a:endParaRPr lang="tr-TR" sz="1400">
                        <a:effectLst/>
                        <a:latin typeface="Calibri"/>
                        <a:ea typeface="Calibri"/>
                        <a:cs typeface="Times New Roman"/>
                      </a:endParaRPr>
                    </a:p>
                  </a:txBody>
                  <a:tcPr marL="38384" marR="38384" marT="0" marB="0" anchor="ctr"/>
                </a:tc>
                <a:tc>
                  <a:txBody>
                    <a:bodyPr/>
                    <a:lstStyle/>
                    <a:p>
                      <a:pPr indent="152400" algn="ctr">
                        <a:lnSpc>
                          <a:spcPct val="115000"/>
                        </a:lnSpc>
                        <a:spcAft>
                          <a:spcPts val="0"/>
                        </a:spcAft>
                      </a:pPr>
                      <a:r>
                        <a:rPr lang="tr-TR" sz="1400" dirty="0">
                          <a:effectLst/>
                        </a:rPr>
                        <a:t> </a:t>
                      </a:r>
                      <a:endParaRPr lang="tr-TR" sz="1400" dirty="0">
                        <a:effectLst/>
                        <a:latin typeface="Calibri"/>
                        <a:ea typeface="Calibri"/>
                        <a:cs typeface="Times New Roman"/>
                      </a:endParaRPr>
                    </a:p>
                  </a:txBody>
                  <a:tcPr marL="38384" marR="38384" marT="0" marB="0" anchor="ctr"/>
                </a:tc>
                <a:tc>
                  <a:txBody>
                    <a:bodyPr/>
                    <a:lstStyle/>
                    <a:p>
                      <a:pPr algn="ctr">
                        <a:lnSpc>
                          <a:spcPct val="115000"/>
                        </a:lnSpc>
                        <a:spcAft>
                          <a:spcPts val="0"/>
                        </a:spcAft>
                      </a:pPr>
                      <a:r>
                        <a:rPr lang="tr-TR" sz="1400" dirty="0">
                          <a:effectLst/>
                        </a:rPr>
                        <a:t> </a:t>
                      </a:r>
                      <a:endParaRPr lang="tr-TR" sz="1400" dirty="0">
                        <a:effectLst/>
                        <a:latin typeface="Calibri"/>
                        <a:ea typeface="Calibri"/>
                        <a:cs typeface="Times New Roman"/>
                      </a:endParaRPr>
                    </a:p>
                  </a:txBody>
                  <a:tcPr marL="38384" marR="38384" marT="0" marB="0" anchor="ctr"/>
                </a:tc>
                <a:extLst>
                  <a:ext uri="{0D108BD9-81ED-4DB2-BD59-A6C34878D82A}">
                    <a16:rowId xmlns:a16="http://schemas.microsoft.com/office/drawing/2014/main" xmlns="" val="10017"/>
                  </a:ext>
                </a:extLst>
              </a:tr>
            </a:tbl>
          </a:graphicData>
        </a:graphic>
      </p:graphicFrame>
      <p:sp>
        <p:nvSpPr>
          <p:cNvPr id="66697" name="Başlık 2"/>
          <p:cNvSpPr>
            <a:spLocks noGrp="1"/>
          </p:cNvSpPr>
          <p:nvPr>
            <p:ph type="title"/>
          </p:nvPr>
        </p:nvSpPr>
        <p:spPr>
          <a:xfrm>
            <a:off x="2571750" y="0"/>
            <a:ext cx="6572250" cy="706438"/>
          </a:xfrm>
        </p:spPr>
        <p:txBody>
          <a:bodyPr/>
          <a:lstStyle/>
          <a:p>
            <a:r>
              <a:rPr lang="tr-TR" smtClean="0"/>
              <a:t>Yatırımlarda Devlet Yardımları Hakkında Kararlar Uyarınca Uygulanan Teşvik 2012/1 Tebliğ</a:t>
            </a:r>
          </a:p>
        </p:txBody>
      </p:sp>
      <p:sp>
        <p:nvSpPr>
          <p:cNvPr id="3" name="Slayt Numarası Yer Tutucusu 2"/>
          <p:cNvSpPr>
            <a:spLocks noGrp="1"/>
          </p:cNvSpPr>
          <p:nvPr>
            <p:ph type="sldNum" sz="quarter" idx="4294967295"/>
          </p:nvPr>
        </p:nvSpPr>
        <p:spPr>
          <a:xfrm>
            <a:off x="7164388" y="6532563"/>
            <a:ext cx="1477962" cy="280987"/>
          </a:xfrm>
          <a:prstGeom prst="rect">
            <a:avLst/>
          </a:prstGeom>
        </p:spPr>
        <p:txBody>
          <a:bodyPr/>
          <a:lstStyle/>
          <a:p>
            <a:pPr>
              <a:defRPr/>
            </a:pPr>
            <a:r>
              <a:rPr lang="tr-TR" dirty="0" smtClean="0"/>
              <a:t>              </a:t>
            </a:r>
            <a:endParaRPr lang="tr-TR" sz="1400" dirty="0"/>
          </a:p>
        </p:txBody>
      </p:sp>
    </p:spTree>
    <p:extLst>
      <p:ext uri="{BB962C8B-B14F-4D97-AF65-F5344CB8AC3E}">
        <p14:creationId xmlns:p14="http://schemas.microsoft.com/office/powerpoint/2010/main" val="30451269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sz="2000" b="1" dirty="0">
                <a:latin typeface="Arial" pitchFamily="34" charset="0"/>
                <a:cs typeface="Arial" pitchFamily="34" charset="0"/>
              </a:rPr>
              <a:t>2012/1 SAYILI TEBLİĞ UYARINCA DESTEKTEN YARARLANILACAK SÜRE</a:t>
            </a:r>
            <a:endParaRPr lang="tr-TR" sz="2000" dirty="0"/>
          </a:p>
        </p:txBody>
      </p:sp>
      <p:sp>
        <p:nvSpPr>
          <p:cNvPr id="3" name="İçerik Yer Tutucusu 2"/>
          <p:cNvSpPr>
            <a:spLocks noGrp="1"/>
          </p:cNvSpPr>
          <p:nvPr>
            <p:ph idx="1"/>
          </p:nvPr>
        </p:nvSpPr>
        <p:spPr>
          <a:xfrm>
            <a:off x="304800" y="1071546"/>
            <a:ext cx="8610600" cy="5453798"/>
          </a:xfrm>
        </p:spPr>
        <p:txBody>
          <a:bodyPr/>
          <a:lstStyle/>
          <a:p>
            <a:pPr marL="0" indent="0">
              <a:buNone/>
            </a:pPr>
            <a:r>
              <a:rPr lang="tr-TR" b="0" dirty="0" smtClean="0"/>
              <a:t>	2012/1 </a:t>
            </a:r>
            <a:r>
              <a:rPr lang="tr-TR" b="0" dirty="0"/>
              <a:t>sayılı Tebliğ ile yapılan düzenleme neticesinde bölgelere göre teşvikten yararlanılacak olan azami süreler (gemi yatırımları hariç olmak üzere) aşağıda belirtildiği gibi yeniden düzenlenmiştir.</a:t>
            </a:r>
          </a:p>
          <a:p>
            <a:endParaRPr lang="tr-TR"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dirty="0" smtClean="0"/>
              <a:t>     </a:t>
            </a:r>
            <a:endParaRPr lang="tr-TR" sz="1400" dirty="0"/>
          </a:p>
        </p:txBody>
      </p:sp>
      <p:graphicFrame>
        <p:nvGraphicFramePr>
          <p:cNvPr id="5" name="Tablo 4"/>
          <p:cNvGraphicFramePr>
            <a:graphicFrameLocks noGrp="1"/>
          </p:cNvGraphicFramePr>
          <p:nvPr/>
        </p:nvGraphicFramePr>
        <p:xfrm>
          <a:off x="611188" y="2492375"/>
          <a:ext cx="5473700" cy="576263"/>
        </p:xfrm>
        <a:graphic>
          <a:graphicData uri="http://schemas.openxmlformats.org/drawingml/2006/table">
            <a:tbl>
              <a:tblPr bandRow="1">
                <a:tableStyleId>{5C22544A-7EE6-4342-B048-85BDC9FD1C3A}</a:tableStyleId>
              </a:tblPr>
              <a:tblGrid>
                <a:gridCol w="5473700">
                  <a:extLst>
                    <a:ext uri="{9D8B030D-6E8A-4147-A177-3AD203B41FA5}">
                      <a16:colId xmlns:a16="http://schemas.microsoft.com/office/drawing/2014/main" xmlns="" val="20000"/>
                    </a:ext>
                  </a:extLst>
                </a:gridCol>
              </a:tblGrid>
              <a:tr h="576263">
                <a:tc>
                  <a:txBody>
                    <a:bodyPr/>
                    <a:lstStyle/>
                    <a:p>
                      <a:pPr algn="ctr"/>
                      <a:r>
                        <a:rPr lang="tr-TR" sz="1200" dirty="0" smtClean="0"/>
                        <a:t>Büyük ölçekli yatırımlar ile bölgesel teşvik uygulamaları kapsamında desteklenen yatırımlarda</a:t>
                      </a:r>
                      <a:endParaRPr lang="tr-TR" sz="1200" dirty="0"/>
                    </a:p>
                  </a:txBody>
                  <a:tcPr marL="91445" marR="91445" marT="45694" marB="45694"/>
                </a:tc>
                <a:extLst>
                  <a:ext uri="{0D108BD9-81ED-4DB2-BD59-A6C34878D82A}">
                    <a16:rowId xmlns:a16="http://schemas.microsoft.com/office/drawing/2014/main" xmlns="" val="10000"/>
                  </a:ext>
                </a:extLst>
              </a:tr>
            </a:tbl>
          </a:graphicData>
        </a:graphic>
      </p:graphicFrame>
      <p:graphicFrame>
        <p:nvGraphicFramePr>
          <p:cNvPr id="6" name="Tablo 5"/>
          <p:cNvGraphicFramePr>
            <a:graphicFrameLocks noGrp="1"/>
          </p:cNvGraphicFramePr>
          <p:nvPr>
            <p:extLst>
              <p:ext uri="{D42A27DB-BD31-4B8C-83A1-F6EECF244321}">
                <p14:modId xmlns:p14="http://schemas.microsoft.com/office/powerpoint/2010/main" val="2482999812"/>
              </p:ext>
            </p:extLst>
          </p:nvPr>
        </p:nvGraphicFramePr>
        <p:xfrm>
          <a:off x="611188" y="3068638"/>
          <a:ext cx="5472980" cy="2304577"/>
        </p:xfrm>
        <a:graphic>
          <a:graphicData uri="http://schemas.openxmlformats.org/drawingml/2006/table">
            <a:tbl>
              <a:tblPr bandRow="1">
                <a:tableStyleId>{5C22544A-7EE6-4342-B048-85BDC9FD1C3A}</a:tableStyleId>
              </a:tblPr>
              <a:tblGrid>
                <a:gridCol w="2310813">
                  <a:extLst>
                    <a:ext uri="{9D8B030D-6E8A-4147-A177-3AD203B41FA5}">
                      <a16:colId xmlns:a16="http://schemas.microsoft.com/office/drawing/2014/main" xmlns="" val="20000"/>
                    </a:ext>
                  </a:extLst>
                </a:gridCol>
                <a:gridCol w="3162167">
                  <a:extLst>
                    <a:ext uri="{9D8B030D-6E8A-4147-A177-3AD203B41FA5}">
                      <a16:colId xmlns:a16="http://schemas.microsoft.com/office/drawing/2014/main" xmlns="" val="20001"/>
                    </a:ext>
                  </a:extLst>
                </a:gridCol>
              </a:tblGrid>
              <a:tr h="927787">
                <a:tc>
                  <a:txBody>
                    <a:bodyPr/>
                    <a:lstStyle/>
                    <a:p>
                      <a:pPr algn="ctr">
                        <a:lnSpc>
                          <a:spcPct val="115000"/>
                        </a:lnSpc>
                        <a:spcAft>
                          <a:spcPts val="0"/>
                        </a:spcAft>
                      </a:pPr>
                      <a:endParaRPr lang="tr-TR" sz="1200" dirty="0" smtClean="0">
                        <a:effectLst/>
                        <a:latin typeface="+mj-lt"/>
                        <a:ea typeface="Calibri"/>
                        <a:cs typeface="Times New Roman"/>
                      </a:endParaRPr>
                    </a:p>
                    <a:p>
                      <a:pPr algn="ctr">
                        <a:lnSpc>
                          <a:spcPct val="115000"/>
                        </a:lnSpc>
                        <a:spcAft>
                          <a:spcPts val="0"/>
                        </a:spcAft>
                      </a:pPr>
                      <a:endParaRPr lang="tr-TR" sz="1200" dirty="0" smtClean="0">
                        <a:effectLst/>
                        <a:latin typeface="+mj-lt"/>
                        <a:ea typeface="Calibri"/>
                        <a:cs typeface="Times New Roman"/>
                      </a:endParaRPr>
                    </a:p>
                    <a:p>
                      <a:pPr algn="ctr">
                        <a:lnSpc>
                          <a:spcPct val="115000"/>
                        </a:lnSpc>
                        <a:spcAft>
                          <a:spcPts val="0"/>
                        </a:spcAft>
                      </a:pPr>
                      <a:r>
                        <a:rPr lang="tr-TR" sz="1200" dirty="0" smtClean="0">
                          <a:effectLst/>
                          <a:latin typeface="+mj-lt"/>
                          <a:ea typeface="Calibri"/>
                          <a:cs typeface="Times New Roman"/>
                        </a:rPr>
                        <a:t>Bölgeler</a:t>
                      </a:r>
                      <a:endParaRPr lang="tr-TR" sz="1200" dirty="0">
                        <a:effectLst/>
                        <a:latin typeface="+mj-lt"/>
                        <a:ea typeface="Calibri"/>
                        <a:cs typeface="Times New Roman"/>
                      </a:endParaRPr>
                    </a:p>
                  </a:txBody>
                  <a:tcPr marL="68584" marR="68584" marT="0" marB="0"/>
                </a:tc>
                <a:tc>
                  <a:txBody>
                    <a:bodyPr/>
                    <a:lstStyle/>
                    <a:p>
                      <a:pPr algn="ctr">
                        <a:lnSpc>
                          <a:spcPct val="115000"/>
                        </a:lnSpc>
                        <a:spcAft>
                          <a:spcPts val="0"/>
                        </a:spcAft>
                      </a:pPr>
                      <a:endParaRPr lang="tr-TR" sz="1200" dirty="0" smtClean="0">
                        <a:effectLst/>
                        <a:latin typeface="+mj-lt"/>
                        <a:ea typeface="Calibri"/>
                        <a:cs typeface="Times New Roman"/>
                      </a:endParaRPr>
                    </a:p>
                    <a:p>
                      <a:pPr algn="ctr">
                        <a:lnSpc>
                          <a:spcPct val="115000"/>
                        </a:lnSpc>
                        <a:spcAft>
                          <a:spcPts val="0"/>
                        </a:spcAft>
                      </a:pPr>
                      <a:endParaRPr lang="tr-TR" sz="1200" dirty="0" smtClean="0">
                        <a:effectLst/>
                        <a:latin typeface="+mj-lt"/>
                        <a:ea typeface="Calibri"/>
                        <a:cs typeface="Times New Roman"/>
                      </a:endParaRPr>
                    </a:p>
                    <a:p>
                      <a:pPr algn="ctr">
                        <a:lnSpc>
                          <a:spcPct val="115000"/>
                        </a:lnSpc>
                        <a:spcAft>
                          <a:spcPts val="0"/>
                        </a:spcAft>
                      </a:pPr>
                      <a:r>
                        <a:rPr lang="tr-TR" sz="1200" dirty="0" smtClean="0">
                          <a:effectLst/>
                          <a:latin typeface="+mj-lt"/>
                          <a:ea typeface="Calibri"/>
                          <a:cs typeface="Times New Roman"/>
                        </a:rPr>
                        <a:t>Uygulama</a:t>
                      </a:r>
                      <a:r>
                        <a:rPr lang="tr-TR" sz="1200" baseline="0" dirty="0" smtClean="0">
                          <a:effectLst/>
                          <a:latin typeface="+mj-lt"/>
                          <a:ea typeface="Calibri"/>
                          <a:cs typeface="Times New Roman"/>
                        </a:rPr>
                        <a:t> Süresi</a:t>
                      </a:r>
                      <a:endParaRPr lang="tr-TR" sz="1200" dirty="0">
                        <a:effectLst/>
                        <a:latin typeface="+mj-lt"/>
                        <a:ea typeface="Calibri"/>
                        <a:cs typeface="Times New Roman"/>
                      </a:endParaRPr>
                    </a:p>
                  </a:txBody>
                  <a:tcPr marL="68584" marR="68584" marT="0" marB="0"/>
                </a:tc>
                <a:extLst>
                  <a:ext uri="{0D108BD9-81ED-4DB2-BD59-A6C34878D82A}">
                    <a16:rowId xmlns:a16="http://schemas.microsoft.com/office/drawing/2014/main" xmlns="" val="10000"/>
                  </a:ext>
                </a:extLst>
              </a:tr>
              <a:tr h="231946">
                <a:tc>
                  <a:txBody>
                    <a:bodyPr/>
                    <a:lstStyle/>
                    <a:p>
                      <a:pPr algn="ctr">
                        <a:lnSpc>
                          <a:spcPct val="115000"/>
                        </a:lnSpc>
                        <a:spcAft>
                          <a:spcPts val="0"/>
                        </a:spcAft>
                      </a:pPr>
                      <a:r>
                        <a:rPr lang="tr-TR" sz="1200" dirty="0" smtClean="0">
                          <a:effectLst/>
                          <a:latin typeface="+mj-lt"/>
                          <a:ea typeface="Calibri"/>
                          <a:cs typeface="Times New Roman"/>
                        </a:rPr>
                        <a:t>1</a:t>
                      </a:r>
                      <a:endParaRPr lang="tr-TR" sz="1200" dirty="0">
                        <a:effectLst/>
                        <a:latin typeface="+mj-lt"/>
                        <a:ea typeface="Calibri"/>
                        <a:cs typeface="Times New Roman"/>
                      </a:endParaRPr>
                    </a:p>
                  </a:txBody>
                  <a:tcPr marL="68584" marR="68584" marT="0" marB="0"/>
                </a:tc>
                <a:tc>
                  <a:txBody>
                    <a:bodyPr/>
                    <a:lstStyle/>
                    <a:p>
                      <a:pPr algn="ctr">
                        <a:lnSpc>
                          <a:spcPct val="115000"/>
                        </a:lnSpc>
                        <a:spcAft>
                          <a:spcPts val="0"/>
                        </a:spcAft>
                      </a:pPr>
                      <a:r>
                        <a:rPr lang="tr-TR" sz="1200" dirty="0" smtClean="0">
                          <a:effectLst/>
                          <a:latin typeface="+mj-lt"/>
                          <a:ea typeface="Calibri"/>
                          <a:cs typeface="Times New Roman"/>
                        </a:rPr>
                        <a:t>2 yıl</a:t>
                      </a:r>
                      <a:endParaRPr lang="tr-TR" sz="1200" dirty="0">
                        <a:effectLst/>
                        <a:latin typeface="+mj-lt"/>
                        <a:ea typeface="Calibri"/>
                        <a:cs typeface="Times New Roman"/>
                      </a:endParaRPr>
                    </a:p>
                  </a:txBody>
                  <a:tcPr marL="68584" marR="68584" marT="0" marB="0" anchor="ctr"/>
                </a:tc>
                <a:extLst>
                  <a:ext uri="{0D108BD9-81ED-4DB2-BD59-A6C34878D82A}">
                    <a16:rowId xmlns:a16="http://schemas.microsoft.com/office/drawing/2014/main" xmlns="" val="10001"/>
                  </a:ext>
                </a:extLst>
              </a:tr>
              <a:tr h="231946">
                <a:tc>
                  <a:txBody>
                    <a:bodyPr/>
                    <a:lstStyle/>
                    <a:p>
                      <a:pPr algn="ctr">
                        <a:lnSpc>
                          <a:spcPct val="115000"/>
                        </a:lnSpc>
                        <a:spcAft>
                          <a:spcPts val="0"/>
                        </a:spcAft>
                      </a:pPr>
                      <a:r>
                        <a:rPr lang="tr-TR" sz="1200" dirty="0" smtClean="0">
                          <a:effectLst/>
                          <a:latin typeface="+mj-lt"/>
                          <a:ea typeface="Calibri"/>
                          <a:cs typeface="Times New Roman"/>
                        </a:rPr>
                        <a:t>2</a:t>
                      </a:r>
                      <a:endParaRPr lang="tr-TR" sz="1200" dirty="0">
                        <a:effectLst/>
                        <a:latin typeface="+mj-lt"/>
                        <a:ea typeface="Calibri"/>
                        <a:cs typeface="Times New Roman"/>
                      </a:endParaRPr>
                    </a:p>
                  </a:txBody>
                  <a:tcPr marL="68584" marR="68584" marT="0" marB="0"/>
                </a:tc>
                <a:tc>
                  <a:txBody>
                    <a:bodyPr/>
                    <a:lstStyle/>
                    <a:p>
                      <a:pPr algn="ctr">
                        <a:lnSpc>
                          <a:spcPct val="115000"/>
                        </a:lnSpc>
                        <a:spcAft>
                          <a:spcPts val="0"/>
                        </a:spcAft>
                      </a:pPr>
                      <a:r>
                        <a:rPr lang="tr-TR" sz="1200" dirty="0" smtClean="0">
                          <a:effectLst/>
                          <a:latin typeface="+mj-lt"/>
                          <a:ea typeface="Calibri"/>
                          <a:cs typeface="Times New Roman"/>
                        </a:rPr>
                        <a:t>3 yıl</a:t>
                      </a:r>
                      <a:endParaRPr lang="tr-TR" sz="1200" dirty="0">
                        <a:effectLst/>
                        <a:latin typeface="+mj-lt"/>
                        <a:ea typeface="Calibri"/>
                        <a:cs typeface="Times New Roman"/>
                      </a:endParaRPr>
                    </a:p>
                  </a:txBody>
                  <a:tcPr marL="68584" marR="68584" marT="0" marB="0" anchor="ctr"/>
                </a:tc>
                <a:extLst>
                  <a:ext uri="{0D108BD9-81ED-4DB2-BD59-A6C34878D82A}">
                    <a16:rowId xmlns:a16="http://schemas.microsoft.com/office/drawing/2014/main" xmlns="" val="10002"/>
                  </a:ext>
                </a:extLst>
              </a:tr>
              <a:tr h="231946">
                <a:tc>
                  <a:txBody>
                    <a:bodyPr/>
                    <a:lstStyle/>
                    <a:p>
                      <a:pPr algn="ctr">
                        <a:lnSpc>
                          <a:spcPct val="115000"/>
                        </a:lnSpc>
                        <a:spcAft>
                          <a:spcPts val="0"/>
                        </a:spcAft>
                      </a:pPr>
                      <a:r>
                        <a:rPr lang="tr-TR" sz="1200" dirty="0" smtClean="0">
                          <a:effectLst/>
                          <a:latin typeface="+mj-lt"/>
                          <a:ea typeface="Calibri"/>
                          <a:cs typeface="Times New Roman"/>
                        </a:rPr>
                        <a:t>3</a:t>
                      </a:r>
                      <a:endParaRPr lang="tr-TR" sz="1200" dirty="0">
                        <a:effectLst/>
                        <a:latin typeface="+mj-lt"/>
                        <a:ea typeface="Calibri"/>
                        <a:cs typeface="Times New Roman"/>
                      </a:endParaRPr>
                    </a:p>
                  </a:txBody>
                  <a:tcPr marL="68584" marR="68584" marT="0" marB="0"/>
                </a:tc>
                <a:tc>
                  <a:txBody>
                    <a:bodyPr/>
                    <a:lstStyle/>
                    <a:p>
                      <a:pPr algn="ctr">
                        <a:lnSpc>
                          <a:spcPct val="115000"/>
                        </a:lnSpc>
                        <a:spcAft>
                          <a:spcPts val="0"/>
                        </a:spcAft>
                      </a:pPr>
                      <a:r>
                        <a:rPr lang="tr-TR" sz="1200" dirty="0" smtClean="0">
                          <a:effectLst/>
                          <a:latin typeface="+mj-lt"/>
                          <a:ea typeface="Calibri"/>
                          <a:cs typeface="Times New Roman"/>
                        </a:rPr>
                        <a:t>5 yıl</a:t>
                      </a:r>
                      <a:endParaRPr lang="tr-TR" sz="1200" dirty="0">
                        <a:effectLst/>
                        <a:latin typeface="+mj-lt"/>
                        <a:ea typeface="Calibri"/>
                        <a:cs typeface="Times New Roman"/>
                      </a:endParaRPr>
                    </a:p>
                  </a:txBody>
                  <a:tcPr marL="68584" marR="68584" marT="0" marB="0" anchor="ctr"/>
                </a:tc>
                <a:extLst>
                  <a:ext uri="{0D108BD9-81ED-4DB2-BD59-A6C34878D82A}">
                    <a16:rowId xmlns:a16="http://schemas.microsoft.com/office/drawing/2014/main" xmlns="" val="10003"/>
                  </a:ext>
                </a:extLst>
              </a:tr>
              <a:tr h="231946">
                <a:tc>
                  <a:txBody>
                    <a:bodyPr/>
                    <a:lstStyle/>
                    <a:p>
                      <a:pPr algn="ctr">
                        <a:lnSpc>
                          <a:spcPct val="115000"/>
                        </a:lnSpc>
                        <a:spcAft>
                          <a:spcPts val="0"/>
                        </a:spcAft>
                      </a:pPr>
                      <a:r>
                        <a:rPr lang="tr-TR" sz="1200" dirty="0" smtClean="0">
                          <a:effectLst/>
                          <a:latin typeface="+mj-lt"/>
                          <a:ea typeface="Calibri"/>
                          <a:cs typeface="Times New Roman"/>
                        </a:rPr>
                        <a:t>4</a:t>
                      </a:r>
                      <a:endParaRPr lang="tr-TR" sz="1200" dirty="0">
                        <a:effectLst/>
                        <a:latin typeface="+mj-lt"/>
                        <a:ea typeface="Calibri"/>
                        <a:cs typeface="Times New Roman"/>
                      </a:endParaRPr>
                    </a:p>
                  </a:txBody>
                  <a:tcPr marL="68584" marR="68584" marT="0" marB="0"/>
                </a:tc>
                <a:tc>
                  <a:txBody>
                    <a:bodyPr/>
                    <a:lstStyle/>
                    <a:p>
                      <a:pPr algn="ctr">
                        <a:lnSpc>
                          <a:spcPct val="115000"/>
                        </a:lnSpc>
                        <a:spcAft>
                          <a:spcPts val="0"/>
                        </a:spcAft>
                      </a:pPr>
                      <a:r>
                        <a:rPr lang="tr-TR" sz="1200" dirty="0" smtClean="0">
                          <a:effectLst/>
                          <a:latin typeface="+mj-lt"/>
                          <a:ea typeface="Calibri"/>
                          <a:cs typeface="Times New Roman"/>
                        </a:rPr>
                        <a:t>6 yıl</a:t>
                      </a:r>
                      <a:endParaRPr lang="tr-TR" sz="1200" dirty="0">
                        <a:effectLst/>
                        <a:latin typeface="+mj-lt"/>
                        <a:ea typeface="Calibri"/>
                        <a:cs typeface="Times New Roman"/>
                      </a:endParaRPr>
                    </a:p>
                  </a:txBody>
                  <a:tcPr marL="68584" marR="68584" marT="0" marB="0" anchor="ctr"/>
                </a:tc>
                <a:extLst>
                  <a:ext uri="{0D108BD9-81ED-4DB2-BD59-A6C34878D82A}">
                    <a16:rowId xmlns:a16="http://schemas.microsoft.com/office/drawing/2014/main" xmlns="" val="10004"/>
                  </a:ext>
                </a:extLst>
              </a:tr>
              <a:tr h="217060">
                <a:tc>
                  <a:txBody>
                    <a:bodyPr/>
                    <a:lstStyle/>
                    <a:p>
                      <a:pPr algn="ctr">
                        <a:lnSpc>
                          <a:spcPct val="115000"/>
                        </a:lnSpc>
                        <a:spcAft>
                          <a:spcPts val="0"/>
                        </a:spcAft>
                      </a:pPr>
                      <a:r>
                        <a:rPr lang="tr-TR" sz="1200" dirty="0" smtClean="0">
                          <a:effectLst/>
                          <a:latin typeface="+mj-lt"/>
                          <a:ea typeface="Calibri"/>
                          <a:cs typeface="Times New Roman"/>
                        </a:rPr>
                        <a:t>5</a:t>
                      </a:r>
                      <a:endParaRPr lang="tr-TR" sz="1200" dirty="0">
                        <a:effectLst/>
                        <a:latin typeface="+mj-lt"/>
                        <a:ea typeface="Calibri"/>
                        <a:cs typeface="Times New Roman"/>
                      </a:endParaRPr>
                    </a:p>
                  </a:txBody>
                  <a:tcPr marL="68584" marR="68584" marT="0" marB="0"/>
                </a:tc>
                <a:tc>
                  <a:txBody>
                    <a:bodyPr/>
                    <a:lstStyle/>
                    <a:p>
                      <a:pPr algn="ctr">
                        <a:lnSpc>
                          <a:spcPct val="115000"/>
                        </a:lnSpc>
                        <a:spcAft>
                          <a:spcPts val="0"/>
                        </a:spcAft>
                      </a:pPr>
                      <a:r>
                        <a:rPr lang="tr-TR" sz="1200" dirty="0" smtClean="0">
                          <a:effectLst/>
                          <a:latin typeface="+mj-lt"/>
                          <a:ea typeface="Calibri"/>
                          <a:cs typeface="Times New Roman"/>
                        </a:rPr>
                        <a:t>7 yıl</a:t>
                      </a:r>
                      <a:endParaRPr lang="tr-TR" sz="1200" dirty="0">
                        <a:effectLst/>
                        <a:latin typeface="+mj-lt"/>
                        <a:ea typeface="Calibri"/>
                        <a:cs typeface="Times New Roman"/>
                      </a:endParaRPr>
                    </a:p>
                  </a:txBody>
                  <a:tcPr marL="68584" marR="68584" marT="0" marB="0" anchor="ctr"/>
                </a:tc>
                <a:extLst>
                  <a:ext uri="{0D108BD9-81ED-4DB2-BD59-A6C34878D82A}">
                    <a16:rowId xmlns:a16="http://schemas.microsoft.com/office/drawing/2014/main" xmlns="" val="10005"/>
                  </a:ext>
                </a:extLst>
              </a:tr>
              <a:tr h="231946">
                <a:tc>
                  <a:txBody>
                    <a:bodyPr/>
                    <a:lstStyle/>
                    <a:p>
                      <a:pPr algn="ctr">
                        <a:lnSpc>
                          <a:spcPct val="115000"/>
                        </a:lnSpc>
                        <a:spcAft>
                          <a:spcPts val="0"/>
                        </a:spcAft>
                      </a:pPr>
                      <a:r>
                        <a:rPr lang="tr-TR" sz="1200" dirty="0" smtClean="0">
                          <a:effectLst/>
                          <a:latin typeface="+mj-lt"/>
                          <a:ea typeface="Calibri"/>
                          <a:cs typeface="Times New Roman"/>
                        </a:rPr>
                        <a:t>6</a:t>
                      </a:r>
                      <a:endParaRPr lang="tr-TR" sz="1200" dirty="0">
                        <a:effectLst/>
                        <a:latin typeface="+mj-lt"/>
                        <a:ea typeface="Calibri"/>
                        <a:cs typeface="Times New Roman"/>
                      </a:endParaRPr>
                    </a:p>
                  </a:txBody>
                  <a:tcPr marL="68584" marR="68584" marT="0" marB="0"/>
                </a:tc>
                <a:tc>
                  <a:txBody>
                    <a:bodyPr/>
                    <a:lstStyle/>
                    <a:p>
                      <a:pPr algn="ctr">
                        <a:lnSpc>
                          <a:spcPct val="115000"/>
                        </a:lnSpc>
                        <a:spcAft>
                          <a:spcPts val="0"/>
                        </a:spcAft>
                      </a:pPr>
                      <a:r>
                        <a:rPr lang="tr-TR" sz="1200" dirty="0" smtClean="0">
                          <a:effectLst/>
                          <a:latin typeface="+mj-lt"/>
                          <a:ea typeface="Calibri"/>
                          <a:cs typeface="Times New Roman"/>
                        </a:rPr>
                        <a:t>10 yıl</a:t>
                      </a:r>
                      <a:endParaRPr lang="tr-TR" sz="1200" dirty="0">
                        <a:effectLst/>
                        <a:latin typeface="+mj-lt"/>
                        <a:ea typeface="Calibri"/>
                        <a:cs typeface="Times New Roman"/>
                      </a:endParaRPr>
                    </a:p>
                  </a:txBody>
                  <a:tcPr marL="68584" marR="68584" marT="0" marB="0" anchor="ctr"/>
                </a:tc>
                <a:extLst>
                  <a:ext uri="{0D108BD9-81ED-4DB2-BD59-A6C34878D82A}">
                    <a16:rowId xmlns:a16="http://schemas.microsoft.com/office/drawing/2014/main" xmlns="" val="10006"/>
                  </a:ext>
                </a:extLst>
              </a:tr>
            </a:tbl>
          </a:graphicData>
        </a:graphic>
      </p:graphicFrame>
      <p:graphicFrame>
        <p:nvGraphicFramePr>
          <p:cNvPr id="9" name="Tablo 8"/>
          <p:cNvGraphicFramePr>
            <a:graphicFrameLocks noGrp="1"/>
          </p:cNvGraphicFramePr>
          <p:nvPr>
            <p:extLst>
              <p:ext uri="{D42A27DB-BD31-4B8C-83A1-F6EECF244321}">
                <p14:modId xmlns:p14="http://schemas.microsoft.com/office/powerpoint/2010/main" val="190526997"/>
              </p:ext>
            </p:extLst>
          </p:nvPr>
        </p:nvGraphicFramePr>
        <p:xfrm>
          <a:off x="6228184" y="3140968"/>
          <a:ext cx="2160240" cy="2232246"/>
        </p:xfrm>
        <a:graphic>
          <a:graphicData uri="http://schemas.openxmlformats.org/drawingml/2006/table">
            <a:tbl>
              <a:tblPr bandRow="1">
                <a:tableStyleId>{5C22544A-7EE6-4342-B048-85BDC9FD1C3A}</a:tableStyleId>
              </a:tblPr>
              <a:tblGrid>
                <a:gridCol w="1234423">
                  <a:extLst>
                    <a:ext uri="{9D8B030D-6E8A-4147-A177-3AD203B41FA5}">
                      <a16:colId xmlns:a16="http://schemas.microsoft.com/office/drawing/2014/main" xmlns="" val="20000"/>
                    </a:ext>
                  </a:extLst>
                </a:gridCol>
                <a:gridCol w="925817">
                  <a:extLst>
                    <a:ext uri="{9D8B030D-6E8A-4147-A177-3AD203B41FA5}">
                      <a16:colId xmlns:a16="http://schemas.microsoft.com/office/drawing/2014/main" xmlns="" val="20001"/>
                    </a:ext>
                  </a:extLst>
                </a:gridCol>
              </a:tblGrid>
              <a:tr h="372041">
                <a:tc>
                  <a:txBody>
                    <a:bodyPr/>
                    <a:lstStyle/>
                    <a:p>
                      <a:pPr marL="0" indent="0">
                        <a:buNone/>
                      </a:pPr>
                      <a:r>
                        <a:rPr lang="tr-TR" sz="1200" dirty="0" smtClean="0"/>
                        <a:t>1. Bölge</a:t>
                      </a:r>
                      <a:endParaRPr lang="tr-TR" sz="1200" dirty="0"/>
                    </a:p>
                  </a:txBody>
                  <a:tcPr marL="91455" marR="91455" marT="45742" marB="45742"/>
                </a:tc>
                <a:tc>
                  <a:txBody>
                    <a:bodyPr/>
                    <a:lstStyle/>
                    <a:p>
                      <a:r>
                        <a:rPr lang="tr-TR" sz="1200" dirty="0" smtClean="0"/>
                        <a:t>7 yıl</a:t>
                      </a:r>
                      <a:endParaRPr lang="tr-TR" sz="1200" dirty="0"/>
                    </a:p>
                  </a:txBody>
                  <a:tcPr marL="91455" marR="91455" marT="45742" marB="45742"/>
                </a:tc>
                <a:extLst>
                  <a:ext uri="{0D108BD9-81ED-4DB2-BD59-A6C34878D82A}">
                    <a16:rowId xmlns:a16="http://schemas.microsoft.com/office/drawing/2014/main" xmlns="" val="10000"/>
                  </a:ext>
                </a:extLst>
              </a:tr>
              <a:tr h="372041">
                <a:tc>
                  <a:txBody>
                    <a:bodyPr/>
                    <a:lstStyle/>
                    <a:p>
                      <a:r>
                        <a:rPr lang="tr-TR" sz="1200" dirty="0" smtClean="0"/>
                        <a:t>2. Bölge</a:t>
                      </a:r>
                      <a:endParaRPr lang="tr-TR" sz="1200" dirty="0"/>
                    </a:p>
                  </a:txBody>
                  <a:tcPr marL="91455" marR="91455" marT="45742" marB="45742"/>
                </a:tc>
                <a:tc>
                  <a:txBody>
                    <a:bodyPr/>
                    <a:lstStyle/>
                    <a:p>
                      <a:r>
                        <a:rPr lang="tr-TR" sz="1200" dirty="0" smtClean="0"/>
                        <a:t>7 yıl</a:t>
                      </a:r>
                      <a:endParaRPr lang="tr-TR" sz="1200" dirty="0"/>
                    </a:p>
                  </a:txBody>
                  <a:tcPr marL="91455" marR="91455" marT="45742" marB="45742"/>
                </a:tc>
                <a:extLst>
                  <a:ext uri="{0D108BD9-81ED-4DB2-BD59-A6C34878D82A}">
                    <a16:rowId xmlns:a16="http://schemas.microsoft.com/office/drawing/2014/main" xmlns="" val="10001"/>
                  </a:ext>
                </a:extLst>
              </a:tr>
              <a:tr h="372041">
                <a:tc>
                  <a:txBody>
                    <a:bodyPr/>
                    <a:lstStyle/>
                    <a:p>
                      <a:r>
                        <a:rPr lang="tr-TR" sz="1200" dirty="0" smtClean="0"/>
                        <a:t>3. Bölge</a:t>
                      </a:r>
                      <a:endParaRPr lang="tr-TR" sz="1200" dirty="0"/>
                    </a:p>
                  </a:txBody>
                  <a:tcPr marL="91455" marR="91455" marT="45742" marB="45742"/>
                </a:tc>
                <a:tc>
                  <a:txBody>
                    <a:bodyPr/>
                    <a:lstStyle/>
                    <a:p>
                      <a:r>
                        <a:rPr lang="tr-TR" sz="1200" dirty="0" smtClean="0"/>
                        <a:t>7 yıl</a:t>
                      </a:r>
                      <a:endParaRPr lang="tr-TR" sz="1200" dirty="0"/>
                    </a:p>
                  </a:txBody>
                  <a:tcPr marL="91455" marR="91455" marT="45742" marB="45742"/>
                </a:tc>
                <a:extLst>
                  <a:ext uri="{0D108BD9-81ED-4DB2-BD59-A6C34878D82A}">
                    <a16:rowId xmlns:a16="http://schemas.microsoft.com/office/drawing/2014/main" xmlns="" val="10002"/>
                  </a:ext>
                </a:extLst>
              </a:tr>
              <a:tr h="372041">
                <a:tc>
                  <a:txBody>
                    <a:bodyPr/>
                    <a:lstStyle/>
                    <a:p>
                      <a:r>
                        <a:rPr lang="tr-TR" sz="1200" dirty="0" smtClean="0"/>
                        <a:t>4. Bölge</a:t>
                      </a:r>
                      <a:endParaRPr lang="tr-TR" sz="1200" dirty="0"/>
                    </a:p>
                  </a:txBody>
                  <a:tcPr marL="91455" marR="91455" marT="45742" marB="45742"/>
                </a:tc>
                <a:tc>
                  <a:txBody>
                    <a:bodyPr/>
                    <a:lstStyle/>
                    <a:p>
                      <a:r>
                        <a:rPr lang="tr-TR" sz="1200" dirty="0" smtClean="0"/>
                        <a:t>7 yıl</a:t>
                      </a:r>
                      <a:endParaRPr lang="tr-TR" sz="1200" dirty="0"/>
                    </a:p>
                  </a:txBody>
                  <a:tcPr marL="91455" marR="91455" marT="45742" marB="45742"/>
                </a:tc>
                <a:extLst>
                  <a:ext uri="{0D108BD9-81ED-4DB2-BD59-A6C34878D82A}">
                    <a16:rowId xmlns:a16="http://schemas.microsoft.com/office/drawing/2014/main" xmlns="" val="10003"/>
                  </a:ext>
                </a:extLst>
              </a:tr>
              <a:tr h="372041">
                <a:tc>
                  <a:txBody>
                    <a:bodyPr/>
                    <a:lstStyle/>
                    <a:p>
                      <a:r>
                        <a:rPr lang="tr-TR" sz="1200" dirty="0" smtClean="0"/>
                        <a:t>5. bölge</a:t>
                      </a:r>
                      <a:endParaRPr lang="tr-TR" sz="1200" dirty="0"/>
                    </a:p>
                  </a:txBody>
                  <a:tcPr marL="91455" marR="91455" marT="45742" marB="45742"/>
                </a:tc>
                <a:tc>
                  <a:txBody>
                    <a:bodyPr/>
                    <a:lstStyle/>
                    <a:p>
                      <a:r>
                        <a:rPr lang="tr-TR" sz="1200" dirty="0" smtClean="0"/>
                        <a:t>7 yıl</a:t>
                      </a:r>
                      <a:endParaRPr lang="tr-TR" sz="1200" dirty="0"/>
                    </a:p>
                  </a:txBody>
                  <a:tcPr marL="91455" marR="91455" marT="45742" marB="45742"/>
                </a:tc>
                <a:extLst>
                  <a:ext uri="{0D108BD9-81ED-4DB2-BD59-A6C34878D82A}">
                    <a16:rowId xmlns:a16="http://schemas.microsoft.com/office/drawing/2014/main" xmlns="" val="10004"/>
                  </a:ext>
                </a:extLst>
              </a:tr>
              <a:tr h="372041">
                <a:tc>
                  <a:txBody>
                    <a:bodyPr/>
                    <a:lstStyle/>
                    <a:p>
                      <a:r>
                        <a:rPr lang="tr-TR" sz="1200" dirty="0" smtClean="0"/>
                        <a:t>6. bölge</a:t>
                      </a:r>
                      <a:endParaRPr lang="tr-TR" sz="1200" dirty="0"/>
                    </a:p>
                  </a:txBody>
                  <a:tcPr marL="91455" marR="91455" marT="45742" marB="45742"/>
                </a:tc>
                <a:tc>
                  <a:txBody>
                    <a:bodyPr/>
                    <a:lstStyle/>
                    <a:p>
                      <a:r>
                        <a:rPr lang="tr-TR" sz="1200" dirty="0" smtClean="0"/>
                        <a:t>10 yıl</a:t>
                      </a:r>
                      <a:endParaRPr lang="tr-TR" sz="1200" dirty="0"/>
                    </a:p>
                  </a:txBody>
                  <a:tcPr marL="91455" marR="91455" marT="45742" marB="45742"/>
                </a:tc>
                <a:extLst>
                  <a:ext uri="{0D108BD9-81ED-4DB2-BD59-A6C34878D82A}">
                    <a16:rowId xmlns:a16="http://schemas.microsoft.com/office/drawing/2014/main" xmlns="" val="10005"/>
                  </a:ext>
                </a:extLst>
              </a:tr>
            </a:tbl>
          </a:graphicData>
        </a:graphic>
      </p:graphicFrame>
      <p:graphicFrame>
        <p:nvGraphicFramePr>
          <p:cNvPr id="10" name="Tablo 9"/>
          <p:cNvGraphicFramePr>
            <a:graphicFrameLocks noGrp="1"/>
          </p:cNvGraphicFramePr>
          <p:nvPr>
            <p:extLst>
              <p:ext uri="{D42A27DB-BD31-4B8C-83A1-F6EECF244321}">
                <p14:modId xmlns:p14="http://schemas.microsoft.com/office/powerpoint/2010/main" val="1253219023"/>
              </p:ext>
            </p:extLst>
          </p:nvPr>
        </p:nvGraphicFramePr>
        <p:xfrm>
          <a:off x="6156176" y="2492896"/>
          <a:ext cx="2189163" cy="585788"/>
        </p:xfrm>
        <a:graphic>
          <a:graphicData uri="http://schemas.openxmlformats.org/drawingml/2006/table">
            <a:tbl>
              <a:tblPr bandRow="1">
                <a:tableStyleId>{5C22544A-7EE6-4342-B048-85BDC9FD1C3A}</a:tableStyleId>
              </a:tblPr>
              <a:tblGrid>
                <a:gridCol w="2189163">
                  <a:extLst>
                    <a:ext uri="{9D8B030D-6E8A-4147-A177-3AD203B41FA5}">
                      <a16:colId xmlns:a16="http://schemas.microsoft.com/office/drawing/2014/main" xmlns="" val="20000"/>
                    </a:ext>
                  </a:extLst>
                </a:gridCol>
              </a:tblGrid>
              <a:tr h="585788">
                <a:tc>
                  <a:txBody>
                    <a:bodyPr/>
                    <a:lstStyle/>
                    <a:p>
                      <a:pPr algn="ctr"/>
                      <a:r>
                        <a:rPr lang="tr-TR" sz="1200" dirty="0" smtClean="0"/>
                        <a:t>Stratejik yatırımlarda</a:t>
                      </a:r>
                      <a:endParaRPr lang="tr-TR" sz="1200" dirty="0"/>
                    </a:p>
                  </a:txBody>
                  <a:tcPr marL="91439" marR="91439" marT="45679" marB="45679"/>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val="23756812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Başlık"/>
          <p:cNvSpPr>
            <a:spLocks noGrp="1"/>
          </p:cNvSpPr>
          <p:nvPr>
            <p:ph type="title"/>
          </p:nvPr>
        </p:nvSpPr>
        <p:spPr>
          <a:xfrm>
            <a:off x="2571750" y="0"/>
            <a:ext cx="6572250" cy="706438"/>
          </a:xfrm>
        </p:spPr>
        <p:txBody>
          <a:bodyPr/>
          <a:lstStyle/>
          <a:p>
            <a:pPr lvl="0" eaLnBrk="1" fontAlgn="auto" hangingPunct="1">
              <a:lnSpc>
                <a:spcPct val="90000"/>
              </a:lnSpc>
              <a:spcBef>
                <a:spcPts val="0"/>
              </a:spcBef>
              <a:spcAft>
                <a:spcPts val="0"/>
              </a:spcAft>
              <a:defRPr/>
            </a:pPr>
            <a:r>
              <a:rPr lang="tr-TR" altLang="tr-TR" sz="2000" b="1" kern="1200" smtClean="0">
                <a:solidFill>
                  <a:srgbClr val="000000"/>
                </a:solidFill>
                <a:ea typeface="+mn-ea"/>
                <a:cs typeface="Times New Roman" pitchFamily="18" charset="0"/>
              </a:rPr>
              <a:t/>
            </a:r>
            <a:br>
              <a:rPr lang="tr-TR" altLang="tr-TR" sz="2000" b="1" kern="1200" smtClean="0">
                <a:solidFill>
                  <a:srgbClr val="000000"/>
                </a:solidFill>
                <a:ea typeface="+mn-ea"/>
                <a:cs typeface="Times New Roman" pitchFamily="18" charset="0"/>
              </a:rPr>
            </a:br>
            <a:r>
              <a:rPr lang="tr-TR" altLang="tr-TR" b="1" kern="1200" smtClean="0">
                <a:ea typeface="+mn-ea"/>
                <a:cs typeface="Times New Roman" pitchFamily="18" charset="0"/>
              </a:rPr>
              <a:t>TEŞVİK KAPSAMINDA SAĞLANAN DESTEK</a:t>
            </a:r>
            <a:endParaRPr lang="tr-TR" b="1" kern="1200" dirty="0">
              <a:ea typeface="+mn-ea"/>
              <a:cs typeface="Times New Roman" pitchFamily="18" charset="0"/>
            </a:endParaRPr>
          </a:p>
        </p:txBody>
      </p:sp>
      <p:sp>
        <p:nvSpPr>
          <p:cNvPr id="30722" name="2 Slayt Numarası Yer Tutucusu"/>
          <p:cNvSpPr>
            <a:spLocks noGrp="1"/>
          </p:cNvSpPr>
          <p:nvPr>
            <p:ph type="sldNum" sz="quarter" idx="4294967295"/>
          </p:nvPr>
        </p:nvSpPr>
        <p:spPr bwMode="auto">
          <a:xfrm>
            <a:off x="7164388" y="6532563"/>
            <a:ext cx="1477962" cy="28098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r>
              <a:rPr lang="tr-TR" dirty="0" smtClean="0">
                <a:solidFill>
                  <a:schemeClr val="tx1"/>
                </a:solidFill>
              </a:rPr>
              <a:t>              </a:t>
            </a:r>
            <a:endParaRPr lang="tr-TR" sz="1400" dirty="0" smtClean="0">
              <a:solidFill>
                <a:schemeClr val="tx1"/>
              </a:solidFill>
            </a:endParaRPr>
          </a:p>
        </p:txBody>
      </p:sp>
      <p:sp>
        <p:nvSpPr>
          <p:cNvPr id="30723" name="3 Dikdörtgen"/>
          <p:cNvSpPr>
            <a:spLocks noChangeArrowheads="1"/>
          </p:cNvSpPr>
          <p:nvPr/>
        </p:nvSpPr>
        <p:spPr bwMode="auto">
          <a:xfrm>
            <a:off x="468313" y="908050"/>
            <a:ext cx="8352159" cy="5632311"/>
          </a:xfrm>
          <a:prstGeom prst="rect">
            <a:avLst/>
          </a:prstGeom>
          <a:noFill/>
          <a:ln w="9525">
            <a:noFill/>
            <a:miter lim="800000"/>
            <a:headEnd/>
            <a:tailEnd/>
          </a:ln>
        </p:spPr>
        <p:txBody>
          <a:bodyPr wrap="square">
            <a:spAutoFit/>
          </a:bodyPr>
          <a:lstStyle/>
          <a:p>
            <a:pPr lvl="0" algn="just" fontAlgn="auto">
              <a:spcBef>
                <a:spcPts val="0"/>
              </a:spcBef>
              <a:spcAft>
                <a:spcPts val="0"/>
              </a:spcAft>
              <a:defRPr/>
            </a:pPr>
            <a:r>
              <a:rPr lang="tr-TR" b="1" u="sng" dirty="0" smtClean="0">
                <a:latin typeface="Calibri"/>
              </a:rPr>
              <a:t>TEŞVİK KAPSAMINDA SAĞLANAN DESTEK</a:t>
            </a:r>
          </a:p>
          <a:p>
            <a:pPr lvl="0" algn="just" fontAlgn="auto">
              <a:spcBef>
                <a:spcPts val="0"/>
              </a:spcBef>
              <a:spcAft>
                <a:spcPts val="0"/>
              </a:spcAft>
              <a:defRPr/>
            </a:pPr>
            <a:endParaRPr lang="tr-TR" b="1" u="sng" dirty="0" smtClean="0">
              <a:latin typeface="Calibri"/>
            </a:endParaRPr>
          </a:p>
          <a:p>
            <a:pPr lvl="0" algn="just" fontAlgn="auto">
              <a:spcBef>
                <a:spcPts val="0"/>
              </a:spcBef>
              <a:spcAft>
                <a:spcPts val="0"/>
              </a:spcAft>
              <a:defRPr/>
            </a:pPr>
            <a:r>
              <a:rPr lang="tr-TR" dirty="0" smtClean="0">
                <a:latin typeface="Calibri"/>
              </a:rPr>
              <a:t>Kapsama </a:t>
            </a:r>
            <a:r>
              <a:rPr lang="tr-TR" dirty="0">
                <a:latin typeface="Calibri"/>
              </a:rPr>
              <a:t>giren sigortalıların prime tabi tutulacak kazançlarının, 5510 sayılı Kanunun 82 </a:t>
            </a:r>
            <a:r>
              <a:rPr lang="tr-TR" dirty="0" err="1">
                <a:latin typeface="Calibri"/>
              </a:rPr>
              <a:t>nci</a:t>
            </a:r>
            <a:r>
              <a:rPr lang="tr-TR" dirty="0">
                <a:latin typeface="Calibri"/>
              </a:rPr>
              <a:t> maddesi uyarınca belirlenen </a:t>
            </a:r>
            <a:r>
              <a:rPr lang="tr-TR" b="1" dirty="0">
                <a:latin typeface="Calibri"/>
              </a:rPr>
              <a:t>prime esas kazanç alt </a:t>
            </a:r>
            <a:r>
              <a:rPr lang="tr-TR" b="1" dirty="0" smtClean="0">
                <a:latin typeface="Calibri"/>
              </a:rPr>
              <a:t>sınır </a:t>
            </a:r>
            <a:r>
              <a:rPr lang="tr-TR" dirty="0" smtClean="0">
                <a:latin typeface="Calibri"/>
              </a:rPr>
              <a:t>üzerinden hesaplanan </a:t>
            </a:r>
            <a:r>
              <a:rPr lang="tr-TR" dirty="0">
                <a:latin typeface="Calibri"/>
              </a:rPr>
              <a:t>sigorta priminin işyerinin</a:t>
            </a:r>
            <a:r>
              <a:rPr lang="tr-TR" dirty="0" smtClean="0">
                <a:latin typeface="Calibri"/>
              </a:rPr>
              <a:t>;</a:t>
            </a:r>
          </a:p>
          <a:p>
            <a:pPr marL="285750" indent="-285750" algn="just" fontAlgn="auto">
              <a:spcBef>
                <a:spcPts val="0"/>
              </a:spcBef>
              <a:spcAft>
                <a:spcPts val="0"/>
              </a:spcAft>
              <a:buFont typeface="Wingdings" pitchFamily="2" charset="2"/>
              <a:buChar char="v"/>
              <a:defRPr/>
            </a:pPr>
            <a:r>
              <a:rPr lang="tr-TR" dirty="0" smtClean="0">
                <a:latin typeface="Calibri"/>
              </a:rPr>
              <a:t>1</a:t>
            </a:r>
            <a:r>
              <a:rPr lang="tr-TR" dirty="0">
                <a:latin typeface="Calibri"/>
              </a:rPr>
              <a:t>, 2, 3, 4 veya 5 inci bölgede kurulu olması halinde, </a:t>
            </a:r>
            <a:r>
              <a:rPr lang="tr-TR" b="1" dirty="0">
                <a:latin typeface="Calibri"/>
              </a:rPr>
              <a:t>işveren hissesi </a:t>
            </a:r>
            <a:r>
              <a:rPr lang="tr-TR" dirty="0">
                <a:latin typeface="Calibri"/>
              </a:rPr>
              <a:t>prim tutarının,</a:t>
            </a:r>
          </a:p>
          <a:p>
            <a:pPr marL="285750" indent="-285750" algn="just" fontAlgn="auto">
              <a:spcBef>
                <a:spcPts val="0"/>
              </a:spcBef>
              <a:spcAft>
                <a:spcPts val="0"/>
              </a:spcAft>
              <a:buFont typeface="Wingdings" pitchFamily="2" charset="2"/>
              <a:buChar char="v"/>
              <a:defRPr/>
            </a:pPr>
            <a:r>
              <a:rPr lang="tr-TR" dirty="0">
                <a:latin typeface="Calibri"/>
              </a:rPr>
              <a:t>6 </a:t>
            </a:r>
            <a:r>
              <a:rPr lang="tr-TR" dirty="0" err="1">
                <a:latin typeface="Calibri"/>
              </a:rPr>
              <a:t>ncı</a:t>
            </a:r>
            <a:r>
              <a:rPr lang="tr-TR" dirty="0">
                <a:latin typeface="Calibri"/>
              </a:rPr>
              <a:t> bölgede kurulu olması halinde, </a:t>
            </a:r>
            <a:r>
              <a:rPr lang="tr-TR" b="1" dirty="0">
                <a:latin typeface="Calibri"/>
              </a:rPr>
              <a:t>sigortalı ve işveren hissesi </a:t>
            </a:r>
            <a:r>
              <a:rPr lang="tr-TR" dirty="0">
                <a:latin typeface="Calibri"/>
              </a:rPr>
              <a:t>prim tutarının</a:t>
            </a:r>
            <a:r>
              <a:rPr lang="tr-TR" dirty="0" smtClean="0">
                <a:latin typeface="Calibri"/>
              </a:rPr>
              <a:t>,</a:t>
            </a:r>
            <a:endParaRPr lang="tr-TR" dirty="0">
              <a:latin typeface="Calibri"/>
            </a:endParaRPr>
          </a:p>
          <a:p>
            <a:pPr marL="285750" lvl="0" indent="-285750" algn="just" fontAlgn="auto">
              <a:spcBef>
                <a:spcPts val="0"/>
              </a:spcBef>
              <a:spcAft>
                <a:spcPts val="0"/>
              </a:spcAft>
              <a:buFont typeface="Wingdings" pitchFamily="2" charset="2"/>
              <a:buChar char="v"/>
              <a:defRPr/>
            </a:pPr>
            <a:r>
              <a:rPr lang="tr-TR" dirty="0" smtClean="0">
                <a:latin typeface="Calibri"/>
              </a:rPr>
              <a:t>Gemi </a:t>
            </a:r>
            <a:r>
              <a:rPr lang="tr-TR" dirty="0">
                <a:latin typeface="Calibri"/>
              </a:rPr>
              <a:t>yatırımı olması halinde ise </a:t>
            </a:r>
            <a:r>
              <a:rPr lang="tr-TR" dirty="0" smtClean="0">
                <a:latin typeface="Calibri"/>
              </a:rPr>
              <a:t>hangi </a:t>
            </a:r>
            <a:r>
              <a:rPr lang="tr-TR" dirty="0">
                <a:latin typeface="Calibri"/>
              </a:rPr>
              <a:t>bölgede kurulu olduğu üzerinde durulmaksızın </a:t>
            </a:r>
            <a:r>
              <a:rPr lang="tr-TR" b="1" dirty="0">
                <a:latin typeface="Calibri"/>
              </a:rPr>
              <a:t>işveren hissesi </a:t>
            </a:r>
            <a:r>
              <a:rPr lang="tr-TR" dirty="0">
                <a:latin typeface="Calibri"/>
              </a:rPr>
              <a:t>prim tutarının</a:t>
            </a:r>
            <a:r>
              <a:rPr lang="tr-TR" dirty="0" smtClean="0">
                <a:latin typeface="Calibri"/>
              </a:rPr>
              <a:t>,</a:t>
            </a:r>
            <a:endParaRPr lang="tr-TR" dirty="0">
              <a:latin typeface="Calibri"/>
            </a:endParaRPr>
          </a:p>
          <a:p>
            <a:pPr lvl="0" algn="just" fontAlgn="auto">
              <a:spcBef>
                <a:spcPts val="0"/>
              </a:spcBef>
              <a:spcAft>
                <a:spcPts val="0"/>
              </a:spcAft>
              <a:defRPr/>
            </a:pPr>
            <a:r>
              <a:rPr lang="tr-TR" dirty="0">
                <a:latin typeface="Calibri"/>
              </a:rPr>
              <a:t>      </a:t>
            </a:r>
            <a:r>
              <a:rPr lang="tr-TR" b="1" dirty="0" smtClean="0">
                <a:latin typeface="Calibri"/>
              </a:rPr>
              <a:t>tamamı </a:t>
            </a:r>
            <a:r>
              <a:rPr lang="tr-TR" dirty="0">
                <a:latin typeface="Calibri"/>
              </a:rPr>
              <a:t>Ekonomi Bakanlığınca karşılanır</a:t>
            </a:r>
            <a:r>
              <a:rPr lang="tr-TR" dirty="0" smtClean="0">
                <a:latin typeface="Calibri"/>
              </a:rPr>
              <a:t>.</a:t>
            </a:r>
          </a:p>
          <a:p>
            <a:pPr lvl="0" algn="just" fontAlgn="auto">
              <a:spcBef>
                <a:spcPts val="0"/>
              </a:spcBef>
              <a:spcAft>
                <a:spcPts val="0"/>
              </a:spcAft>
              <a:defRPr/>
            </a:pPr>
            <a:endParaRPr lang="tr-TR" b="1" u="sng" dirty="0" smtClean="0">
              <a:latin typeface="Calibri"/>
            </a:endParaRPr>
          </a:p>
          <a:p>
            <a:pPr lvl="0" algn="just" fontAlgn="auto">
              <a:spcBef>
                <a:spcPts val="0"/>
              </a:spcBef>
              <a:spcAft>
                <a:spcPts val="0"/>
              </a:spcAft>
              <a:defRPr/>
            </a:pPr>
            <a:endParaRPr lang="tr-TR" b="1" u="sng" dirty="0">
              <a:latin typeface="Calibri"/>
            </a:endParaRPr>
          </a:p>
          <a:p>
            <a:pPr lvl="0" algn="just" fontAlgn="auto">
              <a:spcBef>
                <a:spcPts val="0"/>
              </a:spcBef>
              <a:spcAft>
                <a:spcPts val="0"/>
              </a:spcAft>
              <a:defRPr/>
            </a:pPr>
            <a:r>
              <a:rPr lang="tr-TR" b="1" u="sng" dirty="0" smtClean="0">
                <a:latin typeface="Calibri"/>
              </a:rPr>
              <a:t>NOT</a:t>
            </a:r>
            <a:r>
              <a:rPr lang="tr-TR" b="1" u="sng" dirty="0">
                <a:latin typeface="Calibri"/>
              </a:rPr>
              <a:t>:</a:t>
            </a:r>
            <a:r>
              <a:rPr lang="tr-TR" u="sng" dirty="0">
                <a:latin typeface="Calibri"/>
              </a:rPr>
              <a:t> </a:t>
            </a:r>
            <a:r>
              <a:rPr lang="tr-TR" dirty="0">
                <a:latin typeface="Calibri"/>
              </a:rPr>
              <a:t>5510 sayılı Kanunun 81 inci maddesinin ikinci fıkrasında  öngörülen </a:t>
            </a:r>
            <a:r>
              <a:rPr lang="tr-TR" dirty="0" smtClean="0">
                <a:latin typeface="Calibri"/>
              </a:rPr>
              <a:t>ilave </a:t>
            </a:r>
            <a:r>
              <a:rPr lang="tr-TR" dirty="0">
                <a:latin typeface="Calibri"/>
              </a:rPr>
              <a:t>6 puanlık sigorta prim indiriminden yararlanmakta olan işverenler, bu teşvikten yararlandığı süreler içinde  5510  sayılı Kanunun  Ek 2 </a:t>
            </a:r>
            <a:r>
              <a:rPr lang="tr-TR" dirty="0" err="1">
                <a:latin typeface="Calibri"/>
              </a:rPr>
              <a:t>nci</a:t>
            </a:r>
            <a:r>
              <a:rPr lang="tr-TR" dirty="0">
                <a:latin typeface="Calibri"/>
              </a:rPr>
              <a:t> maddesinde  öngörülen sigorta primi teşvikinden </a:t>
            </a:r>
            <a:r>
              <a:rPr lang="tr-TR" dirty="0" smtClean="0">
                <a:latin typeface="Calibri"/>
              </a:rPr>
              <a:t>yararlanamamaktadır</a:t>
            </a:r>
            <a:r>
              <a:rPr lang="tr-TR" dirty="0">
                <a:latin typeface="Calibri"/>
              </a:rPr>
              <a:t>. </a:t>
            </a:r>
            <a:endParaRPr lang="tr-TR" altLang="tr-TR" b="1" dirty="0">
              <a:latin typeface="Times New Roman" pitchFamily="18" charset="0"/>
              <a:cs typeface="Times New Roman" pitchFamily="18" charset="0"/>
            </a:endParaRPr>
          </a:p>
          <a:p>
            <a:pPr algn="just">
              <a:buClr>
                <a:srgbClr val="FFFFCC"/>
              </a:buClr>
              <a:buSzPct val="60000"/>
            </a:pPr>
            <a:endParaRPr lang="tr-TR" altLang="tr-TR" b="1" dirty="0">
              <a:latin typeface="Calibri" pitchFamily="34" charset="0"/>
            </a:endParaRPr>
          </a:p>
          <a:p>
            <a:pPr algn="just">
              <a:buClr>
                <a:srgbClr val="FFFFCC"/>
              </a:buClr>
              <a:buSzPct val="60000"/>
            </a:pPr>
            <a:endParaRPr lang="tr-TR" altLang="tr-TR" b="1" dirty="0">
              <a:latin typeface="Calibri" pitchFamily="34" charset="0"/>
            </a:endParaRPr>
          </a:p>
          <a:p>
            <a:pPr algn="just">
              <a:buClr>
                <a:srgbClr val="FFFFCC"/>
              </a:buClr>
              <a:buSzPct val="60000"/>
            </a:pPr>
            <a:endParaRPr lang="tr-TR" altLang="tr-TR" b="1" dirty="0">
              <a:latin typeface="Calibri" pitchFamily="34" charset="0"/>
            </a:endParaRPr>
          </a:p>
          <a:p>
            <a:pPr algn="just">
              <a:buClr>
                <a:srgbClr val="FFFFCC"/>
              </a:buClr>
              <a:buSzPct val="60000"/>
            </a:pPr>
            <a:endParaRPr lang="tr-TR" altLang="tr-TR" b="1" dirty="0">
              <a:latin typeface="Calibri"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EKONOMİ BAKANLIĞINCA BİLDİRİLECEK VERİLER</a:t>
            </a:r>
            <a:endParaRPr lang="tr-TR" dirty="0"/>
          </a:p>
        </p:txBody>
      </p:sp>
      <p:sp>
        <p:nvSpPr>
          <p:cNvPr id="3" name="İçerik Yer Tutucusu 2"/>
          <p:cNvSpPr>
            <a:spLocks noGrp="1"/>
          </p:cNvSpPr>
          <p:nvPr>
            <p:ph idx="1"/>
          </p:nvPr>
        </p:nvSpPr>
        <p:spPr>
          <a:xfrm>
            <a:off x="179512" y="836712"/>
            <a:ext cx="8610600" cy="5688632"/>
          </a:xfrm>
        </p:spPr>
        <p:txBody>
          <a:bodyPr/>
          <a:lstStyle/>
          <a:p>
            <a:pPr marL="0" indent="0">
              <a:buNone/>
            </a:pPr>
            <a:r>
              <a:rPr lang="tr-TR" b="0" dirty="0"/>
              <a:t> </a:t>
            </a:r>
            <a:r>
              <a:rPr lang="tr-TR" b="0" dirty="0" smtClean="0"/>
              <a:t>        -Firma </a:t>
            </a:r>
            <a:r>
              <a:rPr lang="tr-TR" b="0" dirty="0"/>
              <a:t>Adı,</a:t>
            </a:r>
          </a:p>
          <a:p>
            <a:pPr marL="0" indent="0">
              <a:buNone/>
            </a:pPr>
            <a:r>
              <a:rPr lang="tr-TR" b="0" dirty="0"/>
              <a:t>       - Teşvik Belgesinin Tarih Sayısı,</a:t>
            </a:r>
          </a:p>
          <a:p>
            <a:pPr marL="0" indent="0">
              <a:buNone/>
            </a:pPr>
            <a:r>
              <a:rPr lang="tr-TR" b="0" dirty="0"/>
              <a:t>       - Teşvik Belgesi Müracaat Tarihi,</a:t>
            </a:r>
          </a:p>
          <a:p>
            <a:pPr marL="0" indent="0">
              <a:buNone/>
            </a:pPr>
            <a:r>
              <a:rPr lang="tr-TR" b="0" dirty="0"/>
              <a:t>       - Yatırım Yeri ve Adresi,</a:t>
            </a:r>
          </a:p>
          <a:p>
            <a:pPr marL="0" indent="0">
              <a:buNone/>
            </a:pPr>
            <a:r>
              <a:rPr lang="tr-TR" b="0" dirty="0"/>
              <a:t>       - SGK İşyeri Sicil Numarası,</a:t>
            </a:r>
          </a:p>
          <a:p>
            <a:pPr marL="0" indent="0">
              <a:buNone/>
            </a:pPr>
            <a:r>
              <a:rPr lang="tr-TR" b="0" dirty="0"/>
              <a:t>       - Yatırımın Cinsi, </a:t>
            </a:r>
          </a:p>
          <a:p>
            <a:pPr marL="0" indent="0">
              <a:buNone/>
            </a:pPr>
            <a:r>
              <a:rPr lang="tr-TR" b="0" dirty="0"/>
              <a:t>       - Mevcut İstihdam (Kişi),</a:t>
            </a:r>
          </a:p>
          <a:p>
            <a:pPr marL="0" indent="0">
              <a:buNone/>
            </a:pPr>
            <a:r>
              <a:rPr lang="tr-TR" b="0" dirty="0"/>
              <a:t>       - İlave İstihdam (Kişi),</a:t>
            </a:r>
          </a:p>
          <a:p>
            <a:pPr marL="0" indent="0">
              <a:buNone/>
            </a:pPr>
            <a:r>
              <a:rPr lang="tr-TR" b="0" dirty="0"/>
              <a:t>       - Yatırımcının Vergi Dairesi ve No’su,</a:t>
            </a:r>
          </a:p>
          <a:p>
            <a:pPr marL="0" indent="0">
              <a:buNone/>
            </a:pPr>
            <a:r>
              <a:rPr lang="tr-TR" b="0" dirty="0"/>
              <a:t>       - Destek Süresi,</a:t>
            </a:r>
          </a:p>
          <a:p>
            <a:pPr marL="0" indent="0">
              <a:buNone/>
            </a:pPr>
            <a:r>
              <a:rPr lang="tr-TR" b="0" dirty="0"/>
              <a:t>       - Azami Prim Tutarı,</a:t>
            </a:r>
          </a:p>
          <a:p>
            <a:pPr marL="0" indent="0">
              <a:buNone/>
            </a:pPr>
            <a:r>
              <a:rPr lang="tr-TR" b="0" dirty="0"/>
              <a:t>       - İlgili Kararname Tarih/No</a:t>
            </a:r>
          </a:p>
          <a:p>
            <a:pPr marL="0" indent="0" algn="just">
              <a:buNone/>
            </a:pPr>
            <a:r>
              <a:rPr lang="tr-TR" b="0" dirty="0"/>
              <a:t>         bilgileri Ekonomi Bakanlığınca, elektronik ortamda ve ayrıca yazı ile SPGM/ İstihdam Teşvikleri Daire Başkanlığına bildirilmektedir. </a:t>
            </a:r>
          </a:p>
          <a:p>
            <a:pPr marL="0" indent="0" algn="just">
              <a:buNone/>
            </a:pPr>
            <a:r>
              <a:rPr lang="tr-TR" sz="1600" b="0" dirty="0"/>
              <a:t>   *** Ekonomi Bakanlığınca İstihdam Teşvikleri Daire Başkanlığına intikal ettirilen bilgiler, ilgili sosyal güvenlik il müdürlüğüne/sosyal güvenlik merkezine intikal ettirilmekte olup, ilgili il müdürlüğümüzce/merkezimizce de söz konusu destekten yararlanılabilecek sigortalılara ilişkin yukarıda yer alan bilgilerin  işverenlere resmi bir yazı ile bildirilmesi gerekmektedir.</a:t>
            </a:r>
          </a:p>
          <a:p>
            <a:endParaRPr lang="tr-TR"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dirty="0" smtClean="0"/>
              <a:t>     </a:t>
            </a:r>
            <a:endParaRPr lang="tr-TR" sz="1400" dirty="0"/>
          </a:p>
        </p:txBody>
      </p:sp>
    </p:spTree>
    <p:extLst>
      <p:ext uri="{BB962C8B-B14F-4D97-AF65-F5344CB8AC3E}">
        <p14:creationId xmlns:p14="http://schemas.microsoft.com/office/powerpoint/2010/main" val="5117019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sz="2000" b="1" kern="1200" dirty="0">
                <a:cs typeface="Times New Roman" pitchFamily="18" charset="0"/>
              </a:rPr>
              <a:t/>
            </a:r>
            <a:br>
              <a:rPr lang="tr-TR" altLang="tr-TR" sz="2000" b="1" kern="1200" dirty="0">
                <a:cs typeface="Times New Roman" pitchFamily="18" charset="0"/>
              </a:rPr>
            </a:br>
            <a:r>
              <a:rPr lang="tr-TR" altLang="tr-TR" sz="2000" b="1" kern="1200" dirty="0">
                <a:cs typeface="Times New Roman" pitchFamily="18" charset="0"/>
              </a:rPr>
              <a:t>TEŞVİKTEN YARARLANMAYA BAŞLANILACAK TARİH -</a:t>
            </a:r>
            <a:r>
              <a:rPr lang="tr-TR" sz="2000" b="1" kern="1200" dirty="0">
                <a:cs typeface="Times New Roman" pitchFamily="18" charset="0"/>
              </a:rPr>
              <a:t>TEŞVİKTEN YARARLANILABİLECEK SİGORTALI SAYISI</a:t>
            </a:r>
            <a:br>
              <a:rPr lang="tr-TR" sz="2000" b="1" kern="1200" dirty="0">
                <a:cs typeface="Times New Roman" pitchFamily="18" charset="0"/>
              </a:rPr>
            </a:br>
            <a:endParaRPr lang="tr-TR" sz="2000" dirty="0"/>
          </a:p>
        </p:txBody>
      </p:sp>
      <p:sp>
        <p:nvSpPr>
          <p:cNvPr id="3" name="İçerik Yer Tutucusu 2"/>
          <p:cNvSpPr>
            <a:spLocks noGrp="1"/>
          </p:cNvSpPr>
          <p:nvPr>
            <p:ph idx="1"/>
          </p:nvPr>
        </p:nvSpPr>
        <p:spPr>
          <a:xfrm>
            <a:off x="251520" y="764704"/>
            <a:ext cx="8610600" cy="5760640"/>
          </a:xfrm>
        </p:spPr>
        <p:txBody>
          <a:bodyPr/>
          <a:lstStyle/>
          <a:p>
            <a:pPr algn="just" fontAlgn="auto">
              <a:lnSpc>
                <a:spcPct val="90000"/>
              </a:lnSpc>
              <a:spcBef>
                <a:spcPts val="0"/>
              </a:spcBef>
              <a:spcAft>
                <a:spcPts val="0"/>
              </a:spcAft>
              <a:buClr>
                <a:srgbClr val="FFFFCC"/>
              </a:buClr>
              <a:buSzPct val="60000"/>
            </a:pPr>
            <a:r>
              <a:rPr lang="tr-TR" altLang="tr-TR" sz="2000" u="sng" dirty="0">
                <a:latin typeface="Calibri"/>
              </a:rPr>
              <a:t>TEŞVİKTEN YARARLANILMAYA BAŞLANILACAK TARİH</a:t>
            </a:r>
          </a:p>
          <a:p>
            <a:pPr algn="just" fontAlgn="auto">
              <a:lnSpc>
                <a:spcPct val="90000"/>
              </a:lnSpc>
              <a:spcBef>
                <a:spcPts val="0"/>
              </a:spcBef>
              <a:spcAft>
                <a:spcPts val="0"/>
              </a:spcAft>
              <a:buClr>
                <a:srgbClr val="FFFFCC"/>
              </a:buClr>
              <a:buSzPct val="60000"/>
            </a:pPr>
            <a:endParaRPr lang="tr-TR" altLang="tr-TR" u="sng" dirty="0">
              <a:latin typeface="Calibri"/>
            </a:endParaRPr>
          </a:p>
          <a:p>
            <a:pPr marL="285750" indent="-285750" algn="just" fontAlgn="auto">
              <a:lnSpc>
                <a:spcPct val="90000"/>
              </a:lnSpc>
              <a:spcBef>
                <a:spcPts val="0"/>
              </a:spcBef>
              <a:spcAft>
                <a:spcPts val="0"/>
              </a:spcAft>
              <a:buFont typeface="Wingdings" pitchFamily="2" charset="2"/>
              <a:buChar char="v"/>
              <a:defRPr/>
            </a:pPr>
            <a:r>
              <a:rPr lang="tr-TR" altLang="tr-TR" b="0" dirty="0">
                <a:latin typeface="Calibri"/>
              </a:rPr>
              <a:t>Bölgesel teşvik uygulamaları kapsamında veya büyük ölçekli ya da stratejik yatırımlardan dolayı, teşvik belgesinin tamamlama vizelerinin yapılmasının ardından, teşvikten yararlanacak olan işyerlerine ilişkin bilgilerin Ekonomi Bakanlığınca Kurumumuza elektronik ortamda bildirildiği tarihi takip eden ay başından,</a:t>
            </a:r>
          </a:p>
          <a:p>
            <a:pPr algn="just" fontAlgn="auto">
              <a:lnSpc>
                <a:spcPct val="90000"/>
              </a:lnSpc>
              <a:spcBef>
                <a:spcPts val="0"/>
              </a:spcBef>
              <a:spcAft>
                <a:spcPts val="0"/>
              </a:spcAft>
              <a:defRPr/>
            </a:pPr>
            <a:endParaRPr lang="tr-TR" altLang="tr-TR" b="0" dirty="0">
              <a:latin typeface="Calibri"/>
            </a:endParaRPr>
          </a:p>
          <a:p>
            <a:pPr marL="285750" indent="-285750" algn="just" fontAlgn="auto">
              <a:lnSpc>
                <a:spcPct val="90000"/>
              </a:lnSpc>
              <a:spcBef>
                <a:spcPts val="0"/>
              </a:spcBef>
              <a:spcAft>
                <a:spcPts val="0"/>
              </a:spcAft>
              <a:buFont typeface="Wingdings" pitchFamily="2" charset="2"/>
              <a:buChar char="v"/>
              <a:defRPr/>
            </a:pPr>
            <a:r>
              <a:rPr lang="tr-TR" altLang="tr-TR" b="0" dirty="0">
                <a:latin typeface="Calibri"/>
              </a:rPr>
              <a:t>Gemi yatırımlarından dolayı, Ekonomi Bakanlığınca Sosyal Güvenlik Kurumuna bildirilmek kaydıyla teşvik belgesinin düzenlendiği tarihi takip eden ay başından,</a:t>
            </a:r>
          </a:p>
          <a:p>
            <a:pPr marL="0" indent="0" algn="just" fontAlgn="auto">
              <a:lnSpc>
                <a:spcPct val="90000"/>
              </a:lnSpc>
              <a:spcBef>
                <a:spcPts val="0"/>
              </a:spcBef>
              <a:spcAft>
                <a:spcPts val="0"/>
              </a:spcAft>
              <a:buNone/>
              <a:defRPr/>
            </a:pPr>
            <a:r>
              <a:rPr lang="tr-TR" altLang="tr-TR" b="0" dirty="0" smtClean="0">
                <a:latin typeface="Calibri"/>
              </a:rPr>
              <a:t>        </a:t>
            </a:r>
          </a:p>
          <a:p>
            <a:pPr marL="0" indent="0" algn="just" fontAlgn="auto">
              <a:lnSpc>
                <a:spcPct val="90000"/>
              </a:lnSpc>
              <a:spcBef>
                <a:spcPts val="0"/>
              </a:spcBef>
              <a:spcAft>
                <a:spcPts val="0"/>
              </a:spcAft>
              <a:buNone/>
              <a:defRPr/>
            </a:pPr>
            <a:r>
              <a:rPr lang="tr-TR" altLang="tr-TR" b="0" dirty="0">
                <a:latin typeface="Calibri"/>
              </a:rPr>
              <a:t> </a:t>
            </a:r>
            <a:r>
              <a:rPr lang="tr-TR" altLang="tr-TR" b="0" dirty="0" smtClean="0">
                <a:latin typeface="Calibri"/>
              </a:rPr>
              <a:t>      başlanılarak </a:t>
            </a:r>
            <a:r>
              <a:rPr lang="tr-TR" altLang="tr-TR" b="0" dirty="0">
                <a:latin typeface="Calibri"/>
              </a:rPr>
              <a:t>yararlanılabilecektir.</a:t>
            </a:r>
          </a:p>
          <a:p>
            <a:pPr algn="just" fontAlgn="auto">
              <a:lnSpc>
                <a:spcPct val="90000"/>
              </a:lnSpc>
              <a:spcBef>
                <a:spcPts val="0"/>
              </a:spcBef>
              <a:spcAft>
                <a:spcPts val="0"/>
              </a:spcAft>
              <a:defRPr/>
            </a:pPr>
            <a:endParaRPr lang="tr-TR" altLang="tr-TR" dirty="0">
              <a:latin typeface="Calibri"/>
            </a:endParaRPr>
          </a:p>
          <a:p>
            <a:pPr marL="0" lvl="0" indent="0" algn="just" fontAlgn="auto">
              <a:lnSpc>
                <a:spcPct val="90000"/>
              </a:lnSpc>
              <a:spcBef>
                <a:spcPts val="0"/>
              </a:spcBef>
              <a:spcAft>
                <a:spcPts val="0"/>
              </a:spcAft>
              <a:buNone/>
            </a:pPr>
            <a:r>
              <a:rPr lang="tr-TR" altLang="tr-TR" sz="2000" dirty="0" smtClean="0">
                <a:latin typeface="Calibri"/>
              </a:rPr>
              <a:t>     </a:t>
            </a:r>
            <a:r>
              <a:rPr lang="tr-TR" altLang="tr-TR" sz="2000" u="sng" dirty="0" smtClean="0">
                <a:latin typeface="Calibri"/>
              </a:rPr>
              <a:t>TEŞVİKTEN </a:t>
            </a:r>
            <a:r>
              <a:rPr lang="tr-TR" altLang="tr-TR" sz="2000" u="sng" dirty="0">
                <a:latin typeface="Calibri"/>
              </a:rPr>
              <a:t>YARARLANILABİLECEK AZAMİ SİGORTALI SAYISI</a:t>
            </a:r>
          </a:p>
          <a:p>
            <a:pPr lvl="0" algn="just" fontAlgn="auto">
              <a:lnSpc>
                <a:spcPct val="90000"/>
              </a:lnSpc>
              <a:spcBef>
                <a:spcPts val="0"/>
              </a:spcBef>
              <a:spcAft>
                <a:spcPts val="0"/>
              </a:spcAft>
            </a:pPr>
            <a:endParaRPr lang="tr-TR" altLang="tr-TR" dirty="0">
              <a:latin typeface="Calibri"/>
            </a:endParaRPr>
          </a:p>
          <a:p>
            <a:pPr marL="285750" lvl="0" indent="-285750" algn="just" fontAlgn="auto">
              <a:lnSpc>
                <a:spcPct val="90000"/>
              </a:lnSpc>
              <a:spcBef>
                <a:spcPts val="0"/>
              </a:spcBef>
              <a:spcAft>
                <a:spcPts val="0"/>
              </a:spcAft>
              <a:buFont typeface="Wingdings" pitchFamily="2" charset="2"/>
              <a:buChar char="v"/>
            </a:pPr>
            <a:r>
              <a:rPr lang="tr-TR" altLang="tr-TR" b="0" dirty="0">
                <a:latin typeface="Calibri"/>
              </a:rPr>
              <a:t>Komple yeni yatırımlarda, </a:t>
            </a:r>
            <a:r>
              <a:rPr lang="tr-TR" b="0" dirty="0">
                <a:latin typeface="Calibri"/>
              </a:rPr>
              <a:t>Ekonomi Bakanlığınca tespit edilen ve teşvik belgesinde gösterilen ilave sigortalı sayısı kadar,</a:t>
            </a:r>
            <a:endParaRPr lang="tr-TR" altLang="tr-TR" b="0" dirty="0">
              <a:latin typeface="Calibri"/>
            </a:endParaRPr>
          </a:p>
          <a:p>
            <a:pPr marL="285750" lvl="0" indent="-285750" algn="just" fontAlgn="auto">
              <a:lnSpc>
                <a:spcPct val="90000"/>
              </a:lnSpc>
              <a:spcBef>
                <a:spcPts val="0"/>
              </a:spcBef>
              <a:spcAft>
                <a:spcPts val="0"/>
              </a:spcAft>
              <a:buFont typeface="Wingdings" pitchFamily="2" charset="2"/>
              <a:buChar char="v"/>
            </a:pPr>
            <a:endParaRPr lang="tr-TR" altLang="tr-TR" b="0" dirty="0">
              <a:latin typeface="Calibri"/>
            </a:endParaRPr>
          </a:p>
          <a:p>
            <a:pPr marL="285750" lvl="0" indent="-285750" algn="just" fontAlgn="auto">
              <a:lnSpc>
                <a:spcPct val="90000"/>
              </a:lnSpc>
              <a:spcBef>
                <a:spcPts val="0"/>
              </a:spcBef>
              <a:spcAft>
                <a:spcPts val="0"/>
              </a:spcAft>
              <a:buFont typeface="Wingdings" pitchFamily="2" charset="2"/>
              <a:buChar char="v"/>
            </a:pPr>
            <a:r>
              <a:rPr lang="tr-TR" altLang="tr-TR" b="0" dirty="0">
                <a:latin typeface="Calibri"/>
              </a:rPr>
              <a:t>Diğer yatırım cinslerinde (tevsi, modernizasyon, ürün çeşitlendirmesi, entegrasyon yatırımlarında) ise </a:t>
            </a:r>
            <a:r>
              <a:rPr lang="tr-TR" b="0" dirty="0">
                <a:latin typeface="Calibri"/>
              </a:rPr>
              <a:t>Ekonomi Bakanlığınca tespit edilen mevcut sigortalı sayısının üzerinde sigortalı çalıştırmak kaydıyla yine Ekonomi Bakanlığınca tespit edilecek sayıdaki ilave </a:t>
            </a:r>
            <a:r>
              <a:rPr lang="tr-TR" altLang="tr-TR" b="0" dirty="0">
                <a:latin typeface="Calibri"/>
              </a:rPr>
              <a:t>mevcut sigortalı sayısına ilave olarak çalıştırılan,</a:t>
            </a:r>
          </a:p>
          <a:p>
            <a:pPr marL="0" lvl="0" indent="0" algn="just" fontAlgn="auto">
              <a:lnSpc>
                <a:spcPct val="90000"/>
              </a:lnSpc>
              <a:spcBef>
                <a:spcPts val="0"/>
              </a:spcBef>
              <a:spcAft>
                <a:spcPts val="0"/>
              </a:spcAft>
              <a:buNone/>
            </a:pPr>
            <a:r>
              <a:rPr lang="tr-TR" altLang="tr-TR" b="0" dirty="0">
                <a:latin typeface="Calibri"/>
              </a:rPr>
              <a:t>             sigortalılardan dolayı yararlanılabilecektir.</a:t>
            </a:r>
          </a:p>
          <a:p>
            <a:endParaRPr lang="tr-TR"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smtClean="0"/>
              <a:t>     </a:t>
            </a:r>
            <a:endParaRPr lang="tr-TR" sz="1400" dirty="0"/>
          </a:p>
        </p:txBody>
      </p:sp>
    </p:spTree>
    <p:extLst>
      <p:ext uri="{BB962C8B-B14F-4D97-AF65-F5344CB8AC3E}">
        <p14:creationId xmlns:p14="http://schemas.microsoft.com/office/powerpoint/2010/main" val="39663865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TEŞVİKTEN YARARLANACAK SİGORTALI SAYISI</a:t>
            </a:r>
            <a:endParaRPr lang="tr-TR" dirty="0"/>
          </a:p>
        </p:txBody>
      </p:sp>
      <p:sp>
        <p:nvSpPr>
          <p:cNvPr id="3" name="İçerik Yer Tutucusu 2"/>
          <p:cNvSpPr>
            <a:spLocks noGrp="1"/>
          </p:cNvSpPr>
          <p:nvPr>
            <p:ph idx="1"/>
          </p:nvPr>
        </p:nvSpPr>
        <p:spPr>
          <a:xfrm>
            <a:off x="304800" y="1071546"/>
            <a:ext cx="8610600" cy="5453798"/>
          </a:xfrm>
        </p:spPr>
        <p:txBody>
          <a:bodyPr/>
          <a:lstStyle/>
          <a:p>
            <a:pPr algn="just">
              <a:lnSpc>
                <a:spcPct val="90000"/>
              </a:lnSpc>
              <a:buNone/>
              <a:defRPr/>
            </a:pPr>
            <a:r>
              <a:rPr lang="tr-TR" altLang="tr-TR" sz="1600" u="sng" dirty="0"/>
              <a:t>Örnek 1: </a:t>
            </a:r>
          </a:p>
          <a:p>
            <a:pPr algn="just">
              <a:lnSpc>
                <a:spcPct val="90000"/>
              </a:lnSpc>
              <a:buNone/>
              <a:defRPr/>
            </a:pPr>
            <a:r>
              <a:rPr lang="tr-TR" altLang="tr-TR" b="0" dirty="0"/>
              <a:t>Tamamlama vizesi yapılmış (B) Anonim Şirketine ilişkin teşvik belgesinde yer</a:t>
            </a:r>
          </a:p>
          <a:p>
            <a:pPr algn="just">
              <a:lnSpc>
                <a:spcPct val="90000"/>
              </a:lnSpc>
              <a:buNone/>
              <a:defRPr/>
            </a:pPr>
            <a:r>
              <a:rPr lang="tr-TR" altLang="tr-TR" b="0" dirty="0"/>
              <a:t>alan bilgilerin;</a:t>
            </a:r>
          </a:p>
          <a:p>
            <a:pPr algn="just">
              <a:lnSpc>
                <a:spcPct val="90000"/>
              </a:lnSpc>
              <a:buNone/>
              <a:defRPr/>
            </a:pPr>
            <a:endParaRPr lang="tr-TR" altLang="tr-TR" b="0" dirty="0"/>
          </a:p>
          <a:p>
            <a:pPr algn="just">
              <a:lnSpc>
                <a:spcPct val="90000"/>
              </a:lnSpc>
              <a:buNone/>
              <a:defRPr/>
            </a:pPr>
            <a:r>
              <a:rPr lang="tr-TR" altLang="tr-TR" b="0" u="sng" dirty="0"/>
              <a:t>Yatırımın Cinsi</a:t>
            </a:r>
            <a:r>
              <a:rPr lang="tr-TR" altLang="tr-TR" b="0" dirty="0"/>
              <a:t>	          </a:t>
            </a:r>
            <a:r>
              <a:rPr lang="tr-TR" altLang="tr-TR" b="0" u="sng" dirty="0"/>
              <a:t> Mevcut İstihdam (Kişi)</a:t>
            </a:r>
            <a:r>
              <a:rPr lang="tr-TR" altLang="tr-TR" b="0" dirty="0"/>
              <a:t>	</a:t>
            </a:r>
            <a:r>
              <a:rPr lang="tr-TR" altLang="tr-TR" b="0" u="sng" dirty="0"/>
              <a:t>İlave İstihdam (Kişi)</a:t>
            </a:r>
          </a:p>
          <a:p>
            <a:pPr algn="just">
              <a:lnSpc>
                <a:spcPct val="90000"/>
              </a:lnSpc>
              <a:buNone/>
              <a:defRPr/>
            </a:pPr>
            <a:r>
              <a:rPr lang="tr-TR" altLang="tr-TR" b="0" dirty="0"/>
              <a:t>Komple yeni yatırım	            0	                                           22</a:t>
            </a:r>
          </a:p>
          <a:p>
            <a:pPr algn="just">
              <a:lnSpc>
                <a:spcPct val="90000"/>
              </a:lnSpc>
              <a:buNone/>
              <a:defRPr/>
            </a:pPr>
            <a:endParaRPr lang="tr-TR" altLang="tr-TR" b="0" dirty="0"/>
          </a:p>
          <a:p>
            <a:pPr algn="just">
              <a:lnSpc>
                <a:spcPct val="90000"/>
              </a:lnSpc>
              <a:buNone/>
              <a:defRPr/>
            </a:pPr>
            <a:r>
              <a:rPr lang="tr-TR" altLang="tr-TR" b="0" dirty="0"/>
              <a:t> şeklinde olduğu ,  </a:t>
            </a:r>
            <a:r>
              <a:rPr lang="tr-TR" b="0" dirty="0"/>
              <a:t>2016/Kasım ayında 16  sigortalı,  2016/Aralık ayında</a:t>
            </a:r>
          </a:p>
          <a:p>
            <a:pPr algn="just">
              <a:lnSpc>
                <a:spcPct val="90000"/>
              </a:lnSpc>
              <a:buNone/>
              <a:defRPr/>
            </a:pPr>
            <a:r>
              <a:rPr lang="tr-TR" b="0" dirty="0"/>
              <a:t>27  sigortalı  istihdam edildiği  varsayıldığından, bu teşvikten;</a:t>
            </a:r>
          </a:p>
          <a:p>
            <a:pPr algn="just">
              <a:lnSpc>
                <a:spcPct val="90000"/>
              </a:lnSpc>
              <a:buNone/>
              <a:defRPr/>
            </a:pPr>
            <a:endParaRPr lang="tr-TR" b="0" dirty="0"/>
          </a:p>
          <a:p>
            <a:pPr algn="just">
              <a:lnSpc>
                <a:spcPct val="90000"/>
              </a:lnSpc>
              <a:buNone/>
              <a:defRPr/>
            </a:pPr>
            <a:r>
              <a:rPr lang="tr-TR" b="0" dirty="0"/>
              <a:t>	- 2016/Kasım  ayında çalıştırılan  16 sigortalının tamamından dolayı,</a:t>
            </a:r>
          </a:p>
          <a:p>
            <a:pPr algn="just">
              <a:lnSpc>
                <a:spcPct val="90000"/>
              </a:lnSpc>
              <a:buNone/>
              <a:defRPr/>
            </a:pPr>
            <a:endParaRPr lang="tr-TR" b="0" dirty="0"/>
          </a:p>
          <a:p>
            <a:pPr marL="0" indent="0" algn="just">
              <a:buNone/>
              <a:defRPr/>
            </a:pPr>
            <a:r>
              <a:rPr lang="tr-TR" b="0" dirty="0"/>
              <a:t>      - 2016/Aralık ayında ise 22 sigortalıdan dolayı  yararlanılabilecektir.</a:t>
            </a:r>
          </a:p>
          <a:p>
            <a:pPr algn="just">
              <a:lnSpc>
                <a:spcPct val="90000"/>
              </a:lnSpc>
              <a:buNone/>
              <a:defRPr/>
            </a:pPr>
            <a:endParaRPr lang="tr-TR" altLang="tr-TR" sz="1600" b="0" dirty="0"/>
          </a:p>
          <a:p>
            <a:pPr marL="0" indent="0">
              <a:buNone/>
            </a:pPr>
            <a:endParaRPr lang="tr-TR"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dirty="0" smtClean="0"/>
              <a:t>    </a:t>
            </a:r>
            <a:endParaRPr lang="tr-TR" sz="1400" dirty="0"/>
          </a:p>
        </p:txBody>
      </p:sp>
    </p:spTree>
    <p:extLst>
      <p:ext uri="{BB962C8B-B14F-4D97-AF65-F5344CB8AC3E}">
        <p14:creationId xmlns:p14="http://schemas.microsoft.com/office/powerpoint/2010/main" val="40983959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Teşvikten Yararlanacak Sigortalı Sayısı</a:t>
            </a:r>
            <a:endParaRPr lang="tr-TR" dirty="0"/>
          </a:p>
        </p:txBody>
      </p:sp>
      <p:sp>
        <p:nvSpPr>
          <p:cNvPr id="3" name="İçerik Yer Tutucusu 2"/>
          <p:cNvSpPr>
            <a:spLocks noGrp="1"/>
          </p:cNvSpPr>
          <p:nvPr>
            <p:ph idx="1"/>
          </p:nvPr>
        </p:nvSpPr>
        <p:spPr>
          <a:xfrm>
            <a:off x="323528" y="1052736"/>
            <a:ext cx="8610600" cy="5453798"/>
          </a:xfrm>
        </p:spPr>
        <p:txBody>
          <a:bodyPr/>
          <a:lstStyle/>
          <a:p>
            <a:pPr algn="just">
              <a:lnSpc>
                <a:spcPct val="90000"/>
              </a:lnSpc>
              <a:buNone/>
              <a:defRPr/>
            </a:pPr>
            <a:r>
              <a:rPr lang="tr-TR" altLang="tr-TR" sz="1600" u="sng" dirty="0"/>
              <a:t>Örnek 2: </a:t>
            </a:r>
          </a:p>
          <a:p>
            <a:pPr algn="just">
              <a:lnSpc>
                <a:spcPct val="90000"/>
              </a:lnSpc>
              <a:buNone/>
              <a:defRPr/>
            </a:pPr>
            <a:r>
              <a:rPr lang="tr-TR" altLang="tr-TR" b="0" dirty="0" smtClean="0"/>
              <a:t>           Tamamlama </a:t>
            </a:r>
            <a:r>
              <a:rPr lang="tr-TR" altLang="tr-TR" b="0" dirty="0"/>
              <a:t>vizesi yapılmış (D) Limited Şirketine ilişkin teşvik belgesinde yer</a:t>
            </a:r>
          </a:p>
          <a:p>
            <a:pPr algn="just">
              <a:lnSpc>
                <a:spcPct val="90000"/>
              </a:lnSpc>
              <a:buNone/>
              <a:defRPr/>
            </a:pPr>
            <a:r>
              <a:rPr lang="tr-TR" altLang="tr-TR" b="0" dirty="0"/>
              <a:t>alan bilgilerin;</a:t>
            </a:r>
          </a:p>
          <a:p>
            <a:pPr algn="just">
              <a:lnSpc>
                <a:spcPct val="90000"/>
              </a:lnSpc>
              <a:buNone/>
              <a:defRPr/>
            </a:pPr>
            <a:r>
              <a:rPr lang="tr-TR" altLang="tr-TR" b="0" u="sng" dirty="0" smtClean="0"/>
              <a:t>    Yatırımın </a:t>
            </a:r>
            <a:r>
              <a:rPr lang="tr-TR" altLang="tr-TR" b="0" u="sng" dirty="0"/>
              <a:t>Cinsi</a:t>
            </a:r>
            <a:r>
              <a:rPr lang="tr-TR" altLang="tr-TR" b="0" dirty="0"/>
              <a:t>	    </a:t>
            </a:r>
            <a:r>
              <a:rPr lang="tr-TR" altLang="tr-TR" b="0" u="sng" dirty="0"/>
              <a:t>Mevcut İstihdam (Kişi)</a:t>
            </a:r>
            <a:r>
              <a:rPr lang="tr-TR" altLang="tr-TR" b="0" dirty="0"/>
              <a:t>	     </a:t>
            </a:r>
            <a:r>
              <a:rPr lang="tr-TR" altLang="tr-TR" b="0" u="sng" dirty="0"/>
              <a:t>İlave İstihdam (Kişi)</a:t>
            </a:r>
          </a:p>
          <a:p>
            <a:pPr algn="just">
              <a:lnSpc>
                <a:spcPct val="90000"/>
              </a:lnSpc>
              <a:buNone/>
              <a:defRPr/>
            </a:pPr>
            <a:r>
              <a:rPr lang="tr-TR" altLang="tr-TR" b="0" dirty="0"/>
              <a:t>  </a:t>
            </a:r>
            <a:r>
              <a:rPr lang="tr-TR" altLang="tr-TR" b="0" dirty="0" smtClean="0"/>
              <a:t>    </a:t>
            </a:r>
            <a:r>
              <a:rPr lang="tr-TR" altLang="tr-TR" b="0" dirty="0"/>
              <a:t>Tevsi	                                     27	                                     40</a:t>
            </a:r>
          </a:p>
          <a:p>
            <a:pPr algn="just">
              <a:lnSpc>
                <a:spcPct val="90000"/>
              </a:lnSpc>
              <a:buNone/>
              <a:defRPr/>
            </a:pPr>
            <a:r>
              <a:rPr lang="tr-TR" altLang="tr-TR" b="0" dirty="0"/>
              <a:t>  şeklinde olduğu varsayıldığında; </a:t>
            </a:r>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smtClean="0"/>
              <a:t>   </a:t>
            </a:r>
            <a:endParaRPr lang="tr-TR" sz="1400" dirty="0"/>
          </a:p>
        </p:txBody>
      </p:sp>
      <p:graphicFrame>
        <p:nvGraphicFramePr>
          <p:cNvPr id="5" name="Tablo 4"/>
          <p:cNvGraphicFramePr>
            <a:graphicFrameLocks noGrp="1"/>
          </p:cNvGraphicFramePr>
          <p:nvPr>
            <p:extLst>
              <p:ext uri="{D42A27DB-BD31-4B8C-83A1-F6EECF244321}">
                <p14:modId xmlns:p14="http://schemas.microsoft.com/office/powerpoint/2010/main" val="501997431"/>
              </p:ext>
            </p:extLst>
          </p:nvPr>
        </p:nvGraphicFramePr>
        <p:xfrm>
          <a:off x="827584" y="3356992"/>
          <a:ext cx="7488831" cy="2304255"/>
        </p:xfrm>
        <a:graphic>
          <a:graphicData uri="http://schemas.openxmlformats.org/drawingml/2006/table">
            <a:tbl>
              <a:tblPr firstRow="1" bandRow="1">
                <a:tableStyleId>{5C22544A-7EE6-4342-B048-85BDC9FD1C3A}</a:tableStyleId>
              </a:tblPr>
              <a:tblGrid>
                <a:gridCol w="2496277">
                  <a:extLst>
                    <a:ext uri="{9D8B030D-6E8A-4147-A177-3AD203B41FA5}">
                      <a16:colId xmlns:a16="http://schemas.microsoft.com/office/drawing/2014/main" xmlns="" val="20000"/>
                    </a:ext>
                  </a:extLst>
                </a:gridCol>
                <a:gridCol w="2044822">
                  <a:extLst>
                    <a:ext uri="{9D8B030D-6E8A-4147-A177-3AD203B41FA5}">
                      <a16:colId xmlns:a16="http://schemas.microsoft.com/office/drawing/2014/main" xmlns="" val="20001"/>
                    </a:ext>
                  </a:extLst>
                </a:gridCol>
                <a:gridCol w="2947732">
                  <a:extLst>
                    <a:ext uri="{9D8B030D-6E8A-4147-A177-3AD203B41FA5}">
                      <a16:colId xmlns:a16="http://schemas.microsoft.com/office/drawing/2014/main" xmlns="" val="20002"/>
                    </a:ext>
                  </a:extLst>
                </a:gridCol>
              </a:tblGrid>
              <a:tr h="632976">
                <a:tc>
                  <a:txBody>
                    <a:bodyPr/>
                    <a:lstStyle/>
                    <a:p>
                      <a:pPr algn="ctr"/>
                      <a:r>
                        <a:rPr lang="tr-TR" sz="1600" b="0" dirty="0" smtClean="0">
                          <a:solidFill>
                            <a:schemeClr val="tx1"/>
                          </a:solidFill>
                          <a:latin typeface="Calibri" pitchFamily="34" charset="0"/>
                          <a:ea typeface="+mn-ea"/>
                          <a:cs typeface="+mn-cs"/>
                        </a:rPr>
                        <a:t> Ay/ Yıl</a:t>
                      </a:r>
                      <a:endParaRPr lang="tr-TR" sz="1600" b="0" dirty="0">
                        <a:solidFill>
                          <a:schemeClr val="tx1"/>
                        </a:solidFill>
                        <a:latin typeface="Calibri" pitchFamily="34" charset="0"/>
                        <a:ea typeface="+mn-ea"/>
                        <a:cs typeface="+mn-cs"/>
                      </a:endParaRPr>
                    </a:p>
                  </a:txBody>
                  <a:tcPr/>
                </a:tc>
                <a:tc>
                  <a:txBody>
                    <a:bodyPr/>
                    <a:lstStyle/>
                    <a:p>
                      <a:pPr algn="ctr"/>
                      <a:r>
                        <a:rPr lang="tr-TR" sz="1600" b="0" dirty="0" smtClean="0">
                          <a:solidFill>
                            <a:schemeClr val="tx1"/>
                          </a:solidFill>
                          <a:latin typeface="Calibri" pitchFamily="34" charset="0"/>
                          <a:ea typeface="+mn-ea"/>
                          <a:cs typeface="+mn-cs"/>
                        </a:rPr>
                        <a:t> İstihdam Edilen Sigortalı Sayısı</a:t>
                      </a:r>
                      <a:endParaRPr lang="tr-TR" sz="1600" b="0" dirty="0">
                        <a:solidFill>
                          <a:schemeClr val="tx1"/>
                        </a:solidFill>
                        <a:latin typeface="Calibri" pitchFamily="34" charset="0"/>
                        <a:ea typeface="+mn-ea"/>
                        <a:cs typeface="+mn-cs"/>
                      </a:endParaRPr>
                    </a:p>
                  </a:txBody>
                  <a:tcPr/>
                </a:tc>
                <a:tc>
                  <a:txBody>
                    <a:bodyPr/>
                    <a:lstStyle/>
                    <a:p>
                      <a:pPr algn="ctr"/>
                      <a:r>
                        <a:rPr lang="tr-TR" sz="1600" b="0" dirty="0" smtClean="0">
                          <a:solidFill>
                            <a:schemeClr val="tx1"/>
                          </a:solidFill>
                          <a:latin typeface="Calibri" pitchFamily="34" charset="0"/>
                          <a:ea typeface="+mn-ea"/>
                          <a:cs typeface="+mn-cs"/>
                        </a:rPr>
                        <a:t>     Ek 2 </a:t>
                      </a:r>
                      <a:r>
                        <a:rPr lang="tr-TR" sz="1600" b="0" dirty="0" err="1" smtClean="0">
                          <a:solidFill>
                            <a:schemeClr val="tx1"/>
                          </a:solidFill>
                          <a:latin typeface="Calibri" pitchFamily="34" charset="0"/>
                          <a:ea typeface="+mn-ea"/>
                          <a:cs typeface="+mn-cs"/>
                        </a:rPr>
                        <a:t>nci</a:t>
                      </a:r>
                      <a:r>
                        <a:rPr lang="tr-TR" sz="1600" b="0" dirty="0" smtClean="0">
                          <a:solidFill>
                            <a:schemeClr val="tx1"/>
                          </a:solidFill>
                          <a:latin typeface="Calibri" pitchFamily="34" charset="0"/>
                          <a:ea typeface="+mn-ea"/>
                          <a:cs typeface="+mn-cs"/>
                        </a:rPr>
                        <a:t> Maddede Yer Alan Teşvikten Yararlanma Durumu</a:t>
                      </a:r>
                      <a:endParaRPr lang="tr-TR" sz="1600" b="0" dirty="0">
                        <a:solidFill>
                          <a:schemeClr val="tx1"/>
                        </a:solidFill>
                        <a:latin typeface="Calibri" pitchFamily="34" charset="0"/>
                        <a:ea typeface="+mn-ea"/>
                        <a:cs typeface="+mn-cs"/>
                      </a:endParaRPr>
                    </a:p>
                  </a:txBody>
                  <a:tcPr/>
                </a:tc>
                <a:extLst>
                  <a:ext uri="{0D108BD9-81ED-4DB2-BD59-A6C34878D82A}">
                    <a16:rowId xmlns:a16="http://schemas.microsoft.com/office/drawing/2014/main" xmlns="" val="10000"/>
                  </a:ext>
                </a:extLst>
              </a:tr>
              <a:tr h="405327">
                <a:tc>
                  <a:txBody>
                    <a:bodyPr/>
                    <a:lstStyle/>
                    <a:p>
                      <a:pPr algn="ctr"/>
                      <a:r>
                        <a:rPr lang="tr-TR" sz="1600" dirty="0" smtClean="0">
                          <a:latin typeface="Calibri" panose="020F0502020204030204" pitchFamily="34" charset="0"/>
                        </a:rPr>
                        <a:t>2016/Ekim</a:t>
                      </a:r>
                      <a:endParaRPr lang="tr-TR" sz="1600" dirty="0">
                        <a:latin typeface="Calibri" panose="020F0502020204030204" pitchFamily="34" charset="0"/>
                      </a:endParaRPr>
                    </a:p>
                  </a:txBody>
                  <a:tcPr/>
                </a:tc>
                <a:tc>
                  <a:txBody>
                    <a:bodyPr/>
                    <a:lstStyle/>
                    <a:p>
                      <a:pPr algn="ctr"/>
                      <a:r>
                        <a:rPr lang="tr-TR" sz="1600" dirty="0" smtClean="0">
                          <a:latin typeface="Calibri" panose="020F0502020204030204" pitchFamily="34" charset="0"/>
                        </a:rPr>
                        <a:t>          25</a:t>
                      </a:r>
                      <a:endParaRPr lang="tr-TR" sz="1600" dirty="0">
                        <a:latin typeface="Calibri" panose="020F0502020204030204" pitchFamily="34" charset="0"/>
                      </a:endParaRPr>
                    </a:p>
                  </a:txBody>
                  <a:tcPr/>
                </a:tc>
                <a:tc>
                  <a:txBody>
                    <a:bodyPr/>
                    <a:lstStyle/>
                    <a:p>
                      <a:r>
                        <a:rPr lang="tr-TR" sz="1600" dirty="0" smtClean="0">
                          <a:latin typeface="Calibri" panose="020F0502020204030204" pitchFamily="34" charset="0"/>
                        </a:rPr>
                        <a:t>               Yararlanamaz.</a:t>
                      </a:r>
                      <a:endParaRPr lang="tr-TR" sz="1600" dirty="0">
                        <a:latin typeface="Calibri" panose="020F0502020204030204" pitchFamily="34" charset="0"/>
                      </a:endParaRPr>
                    </a:p>
                  </a:txBody>
                  <a:tcPr anchor="ctr"/>
                </a:tc>
                <a:extLst>
                  <a:ext uri="{0D108BD9-81ED-4DB2-BD59-A6C34878D82A}">
                    <a16:rowId xmlns:a16="http://schemas.microsoft.com/office/drawing/2014/main" xmlns="" val="10001"/>
                  </a:ext>
                </a:extLst>
              </a:tr>
              <a:tr h="632976">
                <a:tc>
                  <a:txBody>
                    <a:bodyPr/>
                    <a:lstStyle/>
                    <a:p>
                      <a:pPr algn="ctr"/>
                      <a:endParaRPr lang="tr-TR" sz="1600" dirty="0" smtClean="0">
                        <a:latin typeface="Calibri" panose="020F0502020204030204" pitchFamily="34" charset="0"/>
                      </a:endParaRPr>
                    </a:p>
                    <a:p>
                      <a:pPr algn="ctr"/>
                      <a:r>
                        <a:rPr lang="tr-TR" sz="1600" dirty="0" smtClean="0">
                          <a:latin typeface="Calibri" panose="020F0502020204030204" pitchFamily="34" charset="0"/>
                        </a:rPr>
                        <a:t>2016/Kasım</a:t>
                      </a:r>
                      <a:endParaRPr lang="tr-TR" sz="1600" dirty="0">
                        <a:latin typeface="Calibri" panose="020F0502020204030204" pitchFamily="34" charset="0"/>
                      </a:endParaRPr>
                    </a:p>
                  </a:txBody>
                  <a:tcPr/>
                </a:tc>
                <a:tc>
                  <a:txBody>
                    <a:bodyPr/>
                    <a:lstStyle/>
                    <a:p>
                      <a:pPr algn="ctr"/>
                      <a:r>
                        <a:rPr lang="tr-TR" sz="1600" dirty="0" smtClean="0">
                          <a:latin typeface="Calibri" panose="020F0502020204030204" pitchFamily="34" charset="0"/>
                        </a:rPr>
                        <a:t>     </a:t>
                      </a:r>
                    </a:p>
                    <a:p>
                      <a:pPr algn="ctr"/>
                      <a:r>
                        <a:rPr lang="tr-TR" sz="1600" dirty="0" smtClean="0">
                          <a:latin typeface="Calibri" panose="020F0502020204030204" pitchFamily="34" charset="0"/>
                        </a:rPr>
                        <a:t>          60</a:t>
                      </a:r>
                      <a:endParaRPr lang="tr-TR" sz="1600" dirty="0">
                        <a:latin typeface="Calibri" panose="020F0502020204030204" pitchFamily="34" charset="0"/>
                      </a:endParaRPr>
                    </a:p>
                  </a:txBody>
                  <a:tcPr/>
                </a:tc>
                <a:tc>
                  <a:txBody>
                    <a:bodyPr/>
                    <a:lstStyle/>
                    <a:p>
                      <a:r>
                        <a:rPr lang="tr-TR" sz="1600" dirty="0" smtClean="0">
                          <a:latin typeface="Calibri" panose="020F0502020204030204" pitchFamily="34" charset="0"/>
                        </a:rPr>
                        <a:t>     33 sigortalı için yararlanabilir.                       </a:t>
                      </a:r>
                      <a:endParaRPr lang="tr-TR" sz="1600" dirty="0">
                        <a:latin typeface="Calibri" panose="020F0502020204030204" pitchFamily="34" charset="0"/>
                      </a:endParaRPr>
                    </a:p>
                  </a:txBody>
                  <a:tcPr anchor="ctr"/>
                </a:tc>
                <a:extLst>
                  <a:ext uri="{0D108BD9-81ED-4DB2-BD59-A6C34878D82A}">
                    <a16:rowId xmlns:a16="http://schemas.microsoft.com/office/drawing/2014/main" xmlns="" val="10002"/>
                  </a:ext>
                </a:extLst>
              </a:tr>
              <a:tr h="632976">
                <a:tc>
                  <a:txBody>
                    <a:bodyPr/>
                    <a:lstStyle/>
                    <a:p>
                      <a:pPr algn="ctr"/>
                      <a:endParaRPr lang="tr-TR" sz="1600" dirty="0" smtClean="0">
                        <a:latin typeface="Calibri" panose="020F0502020204030204" pitchFamily="34" charset="0"/>
                      </a:endParaRPr>
                    </a:p>
                    <a:p>
                      <a:pPr algn="ctr"/>
                      <a:r>
                        <a:rPr lang="tr-TR" sz="1600" dirty="0" smtClean="0">
                          <a:latin typeface="Calibri" panose="020F0502020204030204" pitchFamily="34" charset="0"/>
                        </a:rPr>
                        <a:t>2016/Aralık</a:t>
                      </a:r>
                      <a:endParaRPr lang="tr-TR" sz="1600" dirty="0">
                        <a:latin typeface="Calibri" panose="020F0502020204030204" pitchFamily="34" charset="0"/>
                      </a:endParaRPr>
                    </a:p>
                  </a:txBody>
                  <a:tcPr/>
                </a:tc>
                <a:tc>
                  <a:txBody>
                    <a:bodyPr/>
                    <a:lstStyle/>
                    <a:p>
                      <a:pPr algn="ctr"/>
                      <a:r>
                        <a:rPr lang="tr-TR" sz="1600" dirty="0" smtClean="0">
                          <a:latin typeface="Calibri" panose="020F0502020204030204" pitchFamily="34" charset="0"/>
                        </a:rPr>
                        <a:t>       </a:t>
                      </a:r>
                    </a:p>
                    <a:p>
                      <a:pPr algn="ctr"/>
                      <a:r>
                        <a:rPr lang="tr-TR" sz="1600" dirty="0" smtClean="0">
                          <a:latin typeface="Calibri" panose="020F0502020204030204" pitchFamily="34" charset="0"/>
                        </a:rPr>
                        <a:t>          80</a:t>
                      </a:r>
                      <a:endParaRPr lang="tr-TR" sz="1600" dirty="0">
                        <a:latin typeface="Calibri" panose="020F050202020403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smtClean="0">
                          <a:latin typeface="Calibri" panose="020F0502020204030204" pitchFamily="34" charset="0"/>
                        </a:rPr>
                        <a:t>    </a:t>
                      </a:r>
                      <a:r>
                        <a:rPr lang="tr-TR" sz="1600" baseline="0" dirty="0" smtClean="0">
                          <a:latin typeface="Calibri" panose="020F0502020204030204" pitchFamily="34" charset="0"/>
                        </a:rPr>
                        <a:t> </a:t>
                      </a:r>
                      <a:r>
                        <a:rPr lang="tr-TR" sz="1600" kern="1200" dirty="0" smtClean="0">
                          <a:solidFill>
                            <a:schemeClr val="dk1"/>
                          </a:solidFill>
                          <a:latin typeface="Calibri" panose="020F0502020204030204" pitchFamily="34" charset="0"/>
                          <a:ea typeface="+mn-ea"/>
                          <a:cs typeface="+mn-cs"/>
                        </a:rPr>
                        <a:t>40  sigortalı </a:t>
                      </a:r>
                      <a:r>
                        <a:rPr lang="tr-TR" sz="1600" dirty="0" smtClean="0">
                          <a:latin typeface="Calibri" panose="020F0502020204030204" pitchFamily="34" charset="0"/>
                        </a:rPr>
                        <a:t>için yararlanabilir. </a:t>
                      </a:r>
                      <a:endParaRPr lang="tr-TR" sz="1600" dirty="0">
                        <a:latin typeface="Calibri" panose="020F0502020204030204" pitchFamily="34" charset="0"/>
                      </a:endParaRPr>
                    </a:p>
                  </a:txBody>
                  <a:tcPr anchor="ct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6611759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sz="2000" b="1" dirty="0">
                <a:latin typeface="Arial" pitchFamily="34" charset="0"/>
                <a:cs typeface="Arial" pitchFamily="34" charset="0"/>
              </a:rPr>
              <a:t>2012/1 SAYILI TEBLİĞ UYARINCA DESTEKTEN YARARLANILACAK TUTAR</a:t>
            </a:r>
            <a:endParaRPr lang="tr-TR" sz="2000" dirty="0"/>
          </a:p>
        </p:txBody>
      </p:sp>
      <p:sp>
        <p:nvSpPr>
          <p:cNvPr id="3" name="İçerik Yer Tutucusu 2"/>
          <p:cNvSpPr>
            <a:spLocks noGrp="1"/>
          </p:cNvSpPr>
          <p:nvPr>
            <p:ph idx="1"/>
          </p:nvPr>
        </p:nvSpPr>
        <p:spPr>
          <a:xfrm>
            <a:off x="304800" y="1071546"/>
            <a:ext cx="8610600" cy="5453798"/>
          </a:xfrm>
        </p:spPr>
        <p:txBody>
          <a:bodyPr/>
          <a:lstStyle/>
          <a:p>
            <a:pPr marL="0" indent="0" algn="just">
              <a:buNone/>
            </a:pPr>
            <a:r>
              <a:rPr lang="tr-TR" sz="2000" b="0" dirty="0" smtClean="0"/>
              <a:t>	Yararlanılacak </a:t>
            </a:r>
            <a:r>
              <a:rPr lang="tr-TR" sz="2000" b="0" dirty="0"/>
              <a:t>olan sigorta primi işveren hissesi</a:t>
            </a:r>
            <a:r>
              <a:rPr lang="tr-TR" sz="2000" b="0" i="1" dirty="0"/>
              <a:t> </a:t>
            </a:r>
            <a:r>
              <a:rPr lang="tr-TR" sz="2000" b="0" dirty="0"/>
              <a:t>desteğinin tutarı, bölgesel teşvik uygulamaları kapsamında desteklenen yatırımlar ile büyük ölçekli yatırımlarda sabit yatırım tutarının aşağıda belirtilen oranları geçemeyecektir</a:t>
            </a:r>
            <a:r>
              <a:rPr lang="tr-TR" b="0" dirty="0"/>
              <a:t>.</a:t>
            </a:r>
          </a:p>
          <a:p>
            <a:pPr marL="0" indent="0" algn="just">
              <a:buNone/>
            </a:pPr>
            <a:endParaRPr lang="tr-TR"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smtClean="0"/>
              <a:t>    </a:t>
            </a:r>
            <a:endParaRPr lang="tr-TR" sz="1400" dirty="0"/>
          </a:p>
        </p:txBody>
      </p:sp>
      <p:graphicFrame>
        <p:nvGraphicFramePr>
          <p:cNvPr id="5" name="Tablo 4"/>
          <p:cNvGraphicFramePr>
            <a:graphicFrameLocks noGrp="1"/>
          </p:cNvGraphicFramePr>
          <p:nvPr>
            <p:extLst>
              <p:ext uri="{D42A27DB-BD31-4B8C-83A1-F6EECF244321}">
                <p14:modId xmlns:p14="http://schemas.microsoft.com/office/powerpoint/2010/main" val="2677718972"/>
              </p:ext>
            </p:extLst>
          </p:nvPr>
        </p:nvGraphicFramePr>
        <p:xfrm>
          <a:off x="1042988" y="2821782"/>
          <a:ext cx="6985000" cy="1682719"/>
        </p:xfrm>
        <a:graphic>
          <a:graphicData uri="http://schemas.openxmlformats.org/drawingml/2006/table">
            <a:tbl>
              <a:tblPr firstRow="1" firstCol="1" lastRow="1" lastCol="1" bandRow="1" bandCol="1">
                <a:tableStyleId>{5C22544A-7EE6-4342-B048-85BDC9FD1C3A}</a:tableStyleId>
              </a:tblPr>
              <a:tblGrid>
                <a:gridCol w="905263">
                  <a:extLst>
                    <a:ext uri="{9D8B030D-6E8A-4147-A177-3AD203B41FA5}">
                      <a16:colId xmlns:a16="http://schemas.microsoft.com/office/drawing/2014/main" xmlns="" val="20000"/>
                    </a:ext>
                  </a:extLst>
                </a:gridCol>
                <a:gridCol w="2765057">
                  <a:extLst>
                    <a:ext uri="{9D8B030D-6E8A-4147-A177-3AD203B41FA5}">
                      <a16:colId xmlns:a16="http://schemas.microsoft.com/office/drawing/2014/main" xmlns="" val="20001"/>
                    </a:ext>
                  </a:extLst>
                </a:gridCol>
                <a:gridCol w="3314680">
                  <a:extLst>
                    <a:ext uri="{9D8B030D-6E8A-4147-A177-3AD203B41FA5}">
                      <a16:colId xmlns:a16="http://schemas.microsoft.com/office/drawing/2014/main" xmlns="" val="20002"/>
                    </a:ext>
                  </a:extLst>
                </a:gridCol>
              </a:tblGrid>
              <a:tr h="0">
                <a:tc>
                  <a:txBody>
                    <a:bodyPr/>
                    <a:lstStyle/>
                    <a:p>
                      <a:pPr algn="ctr">
                        <a:lnSpc>
                          <a:spcPct val="115000"/>
                        </a:lnSpc>
                        <a:spcAft>
                          <a:spcPts val="0"/>
                        </a:spcAft>
                      </a:pPr>
                      <a:r>
                        <a:rPr lang="tr-TR" sz="1200" dirty="0">
                          <a:solidFill>
                            <a:schemeClr val="tx1">
                              <a:lumMod val="50000"/>
                            </a:schemeClr>
                          </a:solidFill>
                          <a:effectLst/>
                        </a:rPr>
                        <a:t> </a:t>
                      </a:r>
                      <a:endParaRPr lang="tr-TR" sz="1100" dirty="0">
                        <a:solidFill>
                          <a:schemeClr val="tx1">
                            <a:lumMod val="50000"/>
                          </a:schemeClr>
                        </a:solidFill>
                        <a:effectLst/>
                        <a:latin typeface="Calibri"/>
                        <a:ea typeface="Calibri"/>
                        <a:cs typeface="Times New Roman"/>
                      </a:endParaRPr>
                    </a:p>
                  </a:txBody>
                  <a:tcPr marL="68582" marR="68582" marT="0" marB="0">
                    <a:solidFill>
                      <a:schemeClr val="tx1">
                        <a:lumMod val="40000"/>
                        <a:lumOff val="60000"/>
                      </a:schemeClr>
                    </a:solidFill>
                  </a:tcPr>
                </a:tc>
                <a:tc>
                  <a:txBody>
                    <a:bodyPr/>
                    <a:lstStyle/>
                    <a:p>
                      <a:pPr algn="ctr">
                        <a:lnSpc>
                          <a:spcPct val="115000"/>
                        </a:lnSpc>
                        <a:spcAft>
                          <a:spcPts val="0"/>
                        </a:spcAft>
                      </a:pPr>
                      <a:r>
                        <a:rPr lang="tr-TR" sz="1200" dirty="0">
                          <a:solidFill>
                            <a:schemeClr val="tx1">
                              <a:lumMod val="50000"/>
                            </a:schemeClr>
                          </a:solidFill>
                          <a:effectLst/>
                        </a:rPr>
                        <a:t>Bölgesel Teşvik Uygulamaları</a:t>
                      </a:r>
                      <a:endParaRPr lang="tr-TR" sz="1100" dirty="0">
                        <a:solidFill>
                          <a:schemeClr val="tx1">
                            <a:lumMod val="50000"/>
                          </a:schemeClr>
                        </a:solidFill>
                        <a:effectLst/>
                        <a:latin typeface="Calibri"/>
                        <a:ea typeface="Calibri"/>
                        <a:cs typeface="Times New Roman"/>
                      </a:endParaRPr>
                    </a:p>
                  </a:txBody>
                  <a:tcPr marL="68582" marR="68582" marT="0" marB="0" anchor="ctr">
                    <a:solidFill>
                      <a:schemeClr val="tx1">
                        <a:lumMod val="40000"/>
                        <a:lumOff val="60000"/>
                      </a:schemeClr>
                    </a:solidFill>
                  </a:tcPr>
                </a:tc>
                <a:tc>
                  <a:txBody>
                    <a:bodyPr/>
                    <a:lstStyle/>
                    <a:p>
                      <a:pPr algn="ctr">
                        <a:lnSpc>
                          <a:spcPct val="115000"/>
                        </a:lnSpc>
                        <a:spcAft>
                          <a:spcPts val="0"/>
                        </a:spcAft>
                      </a:pPr>
                      <a:r>
                        <a:rPr lang="tr-TR" sz="1200">
                          <a:solidFill>
                            <a:schemeClr val="tx1">
                              <a:lumMod val="50000"/>
                            </a:schemeClr>
                          </a:solidFill>
                          <a:effectLst/>
                        </a:rPr>
                        <a:t>Büyük Ölçekli Yatırımlar </a:t>
                      </a:r>
                      <a:endParaRPr lang="tr-TR" sz="1100">
                        <a:solidFill>
                          <a:schemeClr val="tx1">
                            <a:lumMod val="50000"/>
                          </a:schemeClr>
                        </a:solidFill>
                        <a:effectLst/>
                        <a:latin typeface="Calibri"/>
                        <a:ea typeface="Calibri"/>
                        <a:cs typeface="Times New Roman"/>
                      </a:endParaRPr>
                    </a:p>
                  </a:txBody>
                  <a:tcPr marL="68582" marR="68582" marT="0" marB="0" anchor="ctr">
                    <a:solidFill>
                      <a:schemeClr val="tx1">
                        <a:lumMod val="40000"/>
                        <a:lumOff val="60000"/>
                      </a:schemeClr>
                    </a:solidFill>
                  </a:tcPr>
                </a:tc>
                <a:extLst>
                  <a:ext uri="{0D108BD9-81ED-4DB2-BD59-A6C34878D82A}">
                    <a16:rowId xmlns:a16="http://schemas.microsoft.com/office/drawing/2014/main" xmlns="" val="10000"/>
                  </a:ext>
                </a:extLst>
              </a:tr>
              <a:tr h="420687">
                <a:tc>
                  <a:txBody>
                    <a:bodyPr/>
                    <a:lstStyle/>
                    <a:p>
                      <a:pPr algn="ctr">
                        <a:lnSpc>
                          <a:spcPct val="115000"/>
                        </a:lnSpc>
                        <a:spcAft>
                          <a:spcPts val="0"/>
                        </a:spcAft>
                      </a:pPr>
                      <a:r>
                        <a:rPr lang="tr-TR" sz="1200" dirty="0">
                          <a:solidFill>
                            <a:schemeClr val="tx1">
                              <a:lumMod val="50000"/>
                            </a:schemeClr>
                          </a:solidFill>
                          <a:effectLst/>
                        </a:rPr>
                        <a:t>Bölgeler</a:t>
                      </a:r>
                      <a:endParaRPr lang="tr-TR" sz="1100" dirty="0">
                        <a:solidFill>
                          <a:schemeClr val="tx1">
                            <a:lumMod val="50000"/>
                          </a:schemeClr>
                        </a:solidFill>
                        <a:effectLst/>
                        <a:latin typeface="Calibri"/>
                        <a:ea typeface="Calibri"/>
                        <a:cs typeface="Times New Roman"/>
                      </a:endParaRPr>
                    </a:p>
                  </a:txBody>
                  <a:tcPr marL="68582" marR="68582" marT="0" marB="0">
                    <a:solidFill>
                      <a:schemeClr val="tx1">
                        <a:lumMod val="40000"/>
                        <a:lumOff val="60000"/>
                      </a:schemeClr>
                    </a:solidFill>
                  </a:tcPr>
                </a:tc>
                <a:tc>
                  <a:txBody>
                    <a:bodyPr/>
                    <a:lstStyle/>
                    <a:p>
                      <a:pPr algn="ctr">
                        <a:lnSpc>
                          <a:spcPct val="115000"/>
                        </a:lnSpc>
                        <a:spcAft>
                          <a:spcPts val="0"/>
                        </a:spcAft>
                      </a:pPr>
                      <a:r>
                        <a:rPr lang="tr-TR" sz="1200" b="1" dirty="0">
                          <a:solidFill>
                            <a:schemeClr val="tx1">
                              <a:lumMod val="50000"/>
                            </a:schemeClr>
                          </a:solidFill>
                          <a:effectLst/>
                        </a:rPr>
                        <a:t>Sigorta Prim Desteğinin Sabit Yatırım Tutarına Oranı  (%)</a:t>
                      </a:r>
                      <a:endParaRPr lang="tr-TR" sz="1100" b="1" dirty="0">
                        <a:solidFill>
                          <a:schemeClr val="tx1">
                            <a:lumMod val="50000"/>
                          </a:schemeClr>
                        </a:solidFill>
                        <a:effectLst/>
                        <a:latin typeface="Calibri"/>
                        <a:ea typeface="Calibri"/>
                        <a:cs typeface="Times New Roman"/>
                      </a:endParaRPr>
                    </a:p>
                  </a:txBody>
                  <a:tcPr marL="68582" marR="68582" marT="0" marB="0" anchor="ctr">
                    <a:solidFill>
                      <a:schemeClr val="tx1">
                        <a:lumMod val="40000"/>
                        <a:lumOff val="60000"/>
                      </a:schemeClr>
                    </a:solidFill>
                  </a:tcPr>
                </a:tc>
                <a:tc>
                  <a:txBody>
                    <a:bodyPr/>
                    <a:lstStyle/>
                    <a:p>
                      <a:pPr algn="ctr">
                        <a:lnSpc>
                          <a:spcPct val="115000"/>
                        </a:lnSpc>
                        <a:spcAft>
                          <a:spcPts val="0"/>
                        </a:spcAft>
                      </a:pPr>
                      <a:r>
                        <a:rPr lang="tr-TR" sz="1200">
                          <a:solidFill>
                            <a:schemeClr val="tx1">
                              <a:lumMod val="50000"/>
                            </a:schemeClr>
                          </a:solidFill>
                          <a:effectLst/>
                        </a:rPr>
                        <a:t>Sigorta Prim Desteğinin Sabit Yatırım Tutarına Oranı (%)</a:t>
                      </a:r>
                      <a:endParaRPr lang="tr-TR" sz="1100">
                        <a:solidFill>
                          <a:schemeClr val="tx1">
                            <a:lumMod val="50000"/>
                          </a:schemeClr>
                        </a:solidFill>
                        <a:effectLst/>
                        <a:latin typeface="Calibri"/>
                        <a:ea typeface="Calibri"/>
                        <a:cs typeface="Times New Roman"/>
                      </a:endParaRPr>
                    </a:p>
                  </a:txBody>
                  <a:tcPr marL="68582" marR="68582" marT="0" marB="0" anchor="ctr">
                    <a:solidFill>
                      <a:schemeClr val="tx1">
                        <a:lumMod val="40000"/>
                        <a:lumOff val="60000"/>
                      </a:schemeClr>
                    </a:solidFill>
                  </a:tcPr>
                </a:tc>
                <a:extLst>
                  <a:ext uri="{0D108BD9-81ED-4DB2-BD59-A6C34878D82A}">
                    <a16:rowId xmlns:a16="http://schemas.microsoft.com/office/drawing/2014/main" xmlns="" val="10001"/>
                  </a:ext>
                </a:extLst>
              </a:tr>
              <a:tr h="210344">
                <a:tc>
                  <a:txBody>
                    <a:bodyPr/>
                    <a:lstStyle/>
                    <a:p>
                      <a:pPr algn="ctr">
                        <a:lnSpc>
                          <a:spcPct val="115000"/>
                        </a:lnSpc>
                        <a:spcAft>
                          <a:spcPts val="0"/>
                        </a:spcAft>
                      </a:pPr>
                      <a:r>
                        <a:rPr lang="tr-TR" sz="1200">
                          <a:solidFill>
                            <a:schemeClr val="tx1">
                              <a:lumMod val="50000"/>
                            </a:schemeClr>
                          </a:solidFill>
                          <a:effectLst/>
                        </a:rPr>
                        <a:t>1</a:t>
                      </a:r>
                      <a:endParaRPr lang="tr-TR" sz="1100">
                        <a:solidFill>
                          <a:schemeClr val="tx1">
                            <a:lumMod val="50000"/>
                          </a:schemeClr>
                        </a:solidFill>
                        <a:effectLst/>
                        <a:latin typeface="Calibri"/>
                        <a:ea typeface="Calibri"/>
                        <a:cs typeface="Times New Roman"/>
                      </a:endParaRPr>
                    </a:p>
                  </a:txBody>
                  <a:tcPr marL="68582" marR="68582" marT="0" marB="0">
                    <a:solidFill>
                      <a:schemeClr val="tx1">
                        <a:lumMod val="40000"/>
                        <a:lumOff val="60000"/>
                      </a:schemeClr>
                    </a:solidFill>
                  </a:tcPr>
                </a:tc>
                <a:tc>
                  <a:txBody>
                    <a:bodyPr/>
                    <a:lstStyle/>
                    <a:p>
                      <a:pPr algn="ctr">
                        <a:lnSpc>
                          <a:spcPct val="115000"/>
                        </a:lnSpc>
                        <a:spcAft>
                          <a:spcPts val="0"/>
                        </a:spcAft>
                      </a:pPr>
                      <a:r>
                        <a:rPr lang="tr-TR" sz="1200" dirty="0">
                          <a:solidFill>
                            <a:schemeClr val="tx1">
                              <a:lumMod val="50000"/>
                            </a:schemeClr>
                          </a:solidFill>
                          <a:effectLst/>
                        </a:rPr>
                        <a:t>10</a:t>
                      </a:r>
                      <a:endParaRPr lang="tr-TR" sz="1100" dirty="0">
                        <a:solidFill>
                          <a:schemeClr val="tx1">
                            <a:lumMod val="50000"/>
                          </a:schemeClr>
                        </a:solidFill>
                        <a:effectLst/>
                        <a:latin typeface="Calibri"/>
                        <a:ea typeface="Calibri"/>
                        <a:cs typeface="Times New Roman"/>
                      </a:endParaRPr>
                    </a:p>
                  </a:txBody>
                  <a:tcPr marL="68582" marR="68582" marT="0" marB="0" anchor="b">
                    <a:solidFill>
                      <a:schemeClr val="tx1">
                        <a:lumMod val="40000"/>
                        <a:lumOff val="60000"/>
                      </a:schemeClr>
                    </a:solidFill>
                  </a:tcPr>
                </a:tc>
                <a:tc>
                  <a:txBody>
                    <a:bodyPr/>
                    <a:lstStyle/>
                    <a:p>
                      <a:pPr algn="ctr">
                        <a:lnSpc>
                          <a:spcPct val="115000"/>
                        </a:lnSpc>
                        <a:spcAft>
                          <a:spcPts val="0"/>
                        </a:spcAft>
                      </a:pPr>
                      <a:r>
                        <a:rPr lang="tr-TR" sz="1200" b="0" dirty="0">
                          <a:solidFill>
                            <a:schemeClr val="tx1">
                              <a:lumMod val="50000"/>
                            </a:schemeClr>
                          </a:solidFill>
                          <a:effectLst/>
                        </a:rPr>
                        <a:t>3</a:t>
                      </a:r>
                      <a:endParaRPr lang="tr-TR" sz="1100" b="0" dirty="0">
                        <a:solidFill>
                          <a:schemeClr val="tx1">
                            <a:lumMod val="50000"/>
                          </a:schemeClr>
                        </a:solidFill>
                        <a:effectLst/>
                        <a:latin typeface="Calibri"/>
                        <a:ea typeface="Calibri"/>
                        <a:cs typeface="Times New Roman"/>
                      </a:endParaRPr>
                    </a:p>
                  </a:txBody>
                  <a:tcPr marL="68582" marR="68582" marT="0" marB="0" anchor="ctr">
                    <a:solidFill>
                      <a:schemeClr val="tx1">
                        <a:lumMod val="40000"/>
                        <a:lumOff val="60000"/>
                      </a:schemeClr>
                    </a:solidFill>
                  </a:tcPr>
                </a:tc>
                <a:extLst>
                  <a:ext uri="{0D108BD9-81ED-4DB2-BD59-A6C34878D82A}">
                    <a16:rowId xmlns:a16="http://schemas.microsoft.com/office/drawing/2014/main" xmlns="" val="10002"/>
                  </a:ext>
                </a:extLst>
              </a:tr>
              <a:tr h="210344">
                <a:tc>
                  <a:txBody>
                    <a:bodyPr/>
                    <a:lstStyle/>
                    <a:p>
                      <a:pPr algn="ctr">
                        <a:lnSpc>
                          <a:spcPct val="115000"/>
                        </a:lnSpc>
                        <a:spcAft>
                          <a:spcPts val="0"/>
                        </a:spcAft>
                      </a:pPr>
                      <a:r>
                        <a:rPr lang="tr-TR" sz="1200">
                          <a:solidFill>
                            <a:schemeClr val="tx1">
                              <a:lumMod val="50000"/>
                            </a:schemeClr>
                          </a:solidFill>
                          <a:effectLst/>
                        </a:rPr>
                        <a:t>2</a:t>
                      </a:r>
                      <a:endParaRPr lang="tr-TR" sz="1100">
                        <a:solidFill>
                          <a:schemeClr val="tx1">
                            <a:lumMod val="50000"/>
                          </a:schemeClr>
                        </a:solidFill>
                        <a:effectLst/>
                        <a:latin typeface="Calibri"/>
                        <a:ea typeface="Calibri"/>
                        <a:cs typeface="Times New Roman"/>
                      </a:endParaRPr>
                    </a:p>
                  </a:txBody>
                  <a:tcPr marL="68582" marR="68582" marT="0" marB="0">
                    <a:solidFill>
                      <a:schemeClr val="tx1">
                        <a:lumMod val="40000"/>
                        <a:lumOff val="60000"/>
                      </a:schemeClr>
                    </a:solidFill>
                  </a:tcPr>
                </a:tc>
                <a:tc>
                  <a:txBody>
                    <a:bodyPr/>
                    <a:lstStyle/>
                    <a:p>
                      <a:pPr algn="ctr">
                        <a:lnSpc>
                          <a:spcPct val="115000"/>
                        </a:lnSpc>
                        <a:spcAft>
                          <a:spcPts val="0"/>
                        </a:spcAft>
                      </a:pPr>
                      <a:r>
                        <a:rPr lang="tr-TR" sz="1200" dirty="0">
                          <a:solidFill>
                            <a:schemeClr val="tx1">
                              <a:lumMod val="50000"/>
                            </a:schemeClr>
                          </a:solidFill>
                          <a:effectLst/>
                        </a:rPr>
                        <a:t>15</a:t>
                      </a:r>
                      <a:endParaRPr lang="tr-TR" sz="1100" dirty="0">
                        <a:solidFill>
                          <a:schemeClr val="tx1">
                            <a:lumMod val="50000"/>
                          </a:schemeClr>
                        </a:solidFill>
                        <a:effectLst/>
                        <a:latin typeface="Calibri"/>
                        <a:ea typeface="Calibri"/>
                        <a:cs typeface="Times New Roman"/>
                      </a:endParaRPr>
                    </a:p>
                  </a:txBody>
                  <a:tcPr marL="68582" marR="68582" marT="0" marB="0" anchor="b">
                    <a:solidFill>
                      <a:schemeClr val="tx1">
                        <a:lumMod val="40000"/>
                        <a:lumOff val="60000"/>
                      </a:schemeClr>
                    </a:solidFill>
                  </a:tcPr>
                </a:tc>
                <a:tc>
                  <a:txBody>
                    <a:bodyPr/>
                    <a:lstStyle/>
                    <a:p>
                      <a:pPr algn="ctr">
                        <a:lnSpc>
                          <a:spcPct val="115000"/>
                        </a:lnSpc>
                        <a:spcAft>
                          <a:spcPts val="0"/>
                        </a:spcAft>
                      </a:pPr>
                      <a:r>
                        <a:rPr lang="tr-TR" sz="1200" b="0" dirty="0">
                          <a:solidFill>
                            <a:schemeClr val="tx1">
                              <a:lumMod val="50000"/>
                            </a:schemeClr>
                          </a:solidFill>
                          <a:effectLst/>
                        </a:rPr>
                        <a:t>5</a:t>
                      </a:r>
                      <a:endParaRPr lang="tr-TR" sz="1100" b="0" dirty="0">
                        <a:solidFill>
                          <a:schemeClr val="tx1">
                            <a:lumMod val="50000"/>
                          </a:schemeClr>
                        </a:solidFill>
                        <a:effectLst/>
                        <a:latin typeface="Calibri"/>
                        <a:ea typeface="Calibri"/>
                        <a:cs typeface="Times New Roman"/>
                      </a:endParaRPr>
                    </a:p>
                  </a:txBody>
                  <a:tcPr marL="68582" marR="68582" marT="0" marB="0" anchor="b">
                    <a:solidFill>
                      <a:schemeClr val="tx1">
                        <a:lumMod val="40000"/>
                        <a:lumOff val="60000"/>
                      </a:schemeClr>
                    </a:solidFill>
                  </a:tcPr>
                </a:tc>
                <a:extLst>
                  <a:ext uri="{0D108BD9-81ED-4DB2-BD59-A6C34878D82A}">
                    <a16:rowId xmlns:a16="http://schemas.microsoft.com/office/drawing/2014/main" xmlns="" val="10003"/>
                  </a:ext>
                </a:extLst>
              </a:tr>
              <a:tr h="210344">
                <a:tc>
                  <a:txBody>
                    <a:bodyPr/>
                    <a:lstStyle/>
                    <a:p>
                      <a:pPr algn="ctr">
                        <a:lnSpc>
                          <a:spcPct val="115000"/>
                        </a:lnSpc>
                        <a:spcAft>
                          <a:spcPts val="0"/>
                        </a:spcAft>
                      </a:pPr>
                      <a:r>
                        <a:rPr lang="tr-TR" sz="1200">
                          <a:solidFill>
                            <a:schemeClr val="tx1">
                              <a:lumMod val="50000"/>
                            </a:schemeClr>
                          </a:solidFill>
                          <a:effectLst/>
                        </a:rPr>
                        <a:t>3</a:t>
                      </a:r>
                      <a:endParaRPr lang="tr-TR" sz="1100">
                        <a:solidFill>
                          <a:schemeClr val="tx1">
                            <a:lumMod val="50000"/>
                          </a:schemeClr>
                        </a:solidFill>
                        <a:effectLst/>
                        <a:latin typeface="Calibri"/>
                        <a:ea typeface="Calibri"/>
                        <a:cs typeface="Times New Roman"/>
                      </a:endParaRPr>
                    </a:p>
                  </a:txBody>
                  <a:tcPr marL="68582" marR="68582" marT="0" marB="0">
                    <a:solidFill>
                      <a:schemeClr val="tx1">
                        <a:lumMod val="40000"/>
                        <a:lumOff val="60000"/>
                      </a:schemeClr>
                    </a:solidFill>
                  </a:tcPr>
                </a:tc>
                <a:tc>
                  <a:txBody>
                    <a:bodyPr/>
                    <a:lstStyle/>
                    <a:p>
                      <a:pPr algn="ctr">
                        <a:lnSpc>
                          <a:spcPct val="115000"/>
                        </a:lnSpc>
                        <a:spcAft>
                          <a:spcPts val="0"/>
                        </a:spcAft>
                      </a:pPr>
                      <a:r>
                        <a:rPr lang="tr-TR" sz="1200" dirty="0">
                          <a:solidFill>
                            <a:schemeClr val="tx1">
                              <a:lumMod val="50000"/>
                            </a:schemeClr>
                          </a:solidFill>
                          <a:effectLst/>
                        </a:rPr>
                        <a:t>20</a:t>
                      </a:r>
                      <a:endParaRPr lang="tr-TR" sz="1100" dirty="0">
                        <a:solidFill>
                          <a:schemeClr val="tx1">
                            <a:lumMod val="50000"/>
                          </a:schemeClr>
                        </a:solidFill>
                        <a:effectLst/>
                        <a:latin typeface="Calibri"/>
                        <a:ea typeface="Calibri"/>
                        <a:cs typeface="Times New Roman"/>
                      </a:endParaRPr>
                    </a:p>
                  </a:txBody>
                  <a:tcPr marL="68582" marR="68582" marT="0" marB="0" anchor="b">
                    <a:solidFill>
                      <a:schemeClr val="tx1">
                        <a:lumMod val="40000"/>
                        <a:lumOff val="60000"/>
                      </a:schemeClr>
                    </a:solidFill>
                  </a:tcPr>
                </a:tc>
                <a:tc>
                  <a:txBody>
                    <a:bodyPr/>
                    <a:lstStyle/>
                    <a:p>
                      <a:pPr algn="ctr">
                        <a:lnSpc>
                          <a:spcPct val="115000"/>
                        </a:lnSpc>
                        <a:spcAft>
                          <a:spcPts val="0"/>
                        </a:spcAft>
                      </a:pPr>
                      <a:r>
                        <a:rPr lang="tr-TR" sz="1200" b="0" dirty="0">
                          <a:solidFill>
                            <a:schemeClr val="tx1">
                              <a:lumMod val="50000"/>
                            </a:schemeClr>
                          </a:solidFill>
                          <a:effectLst/>
                        </a:rPr>
                        <a:t>8</a:t>
                      </a:r>
                      <a:endParaRPr lang="tr-TR" sz="1100" b="0" dirty="0">
                        <a:solidFill>
                          <a:schemeClr val="tx1">
                            <a:lumMod val="50000"/>
                          </a:schemeClr>
                        </a:solidFill>
                        <a:effectLst/>
                        <a:latin typeface="Calibri"/>
                        <a:ea typeface="Calibri"/>
                        <a:cs typeface="Times New Roman"/>
                      </a:endParaRPr>
                    </a:p>
                  </a:txBody>
                  <a:tcPr marL="68582" marR="68582" marT="0" marB="0" anchor="b">
                    <a:solidFill>
                      <a:schemeClr val="tx1">
                        <a:lumMod val="40000"/>
                        <a:lumOff val="60000"/>
                      </a:schemeClr>
                    </a:solidFill>
                  </a:tcPr>
                </a:tc>
                <a:extLst>
                  <a:ext uri="{0D108BD9-81ED-4DB2-BD59-A6C34878D82A}">
                    <a16:rowId xmlns:a16="http://schemas.microsoft.com/office/drawing/2014/main" xmlns="" val="10004"/>
                  </a:ext>
                </a:extLst>
              </a:tr>
              <a:tr h="210344">
                <a:tc>
                  <a:txBody>
                    <a:bodyPr/>
                    <a:lstStyle/>
                    <a:p>
                      <a:pPr algn="ctr">
                        <a:lnSpc>
                          <a:spcPct val="115000"/>
                        </a:lnSpc>
                        <a:spcAft>
                          <a:spcPts val="0"/>
                        </a:spcAft>
                      </a:pPr>
                      <a:r>
                        <a:rPr lang="tr-TR" sz="1200">
                          <a:solidFill>
                            <a:schemeClr val="tx1">
                              <a:lumMod val="50000"/>
                            </a:schemeClr>
                          </a:solidFill>
                          <a:effectLst/>
                        </a:rPr>
                        <a:t>4</a:t>
                      </a:r>
                      <a:endParaRPr lang="tr-TR" sz="1100">
                        <a:solidFill>
                          <a:schemeClr val="tx1">
                            <a:lumMod val="50000"/>
                          </a:schemeClr>
                        </a:solidFill>
                        <a:effectLst/>
                        <a:latin typeface="Calibri"/>
                        <a:ea typeface="Calibri"/>
                        <a:cs typeface="Times New Roman"/>
                      </a:endParaRPr>
                    </a:p>
                  </a:txBody>
                  <a:tcPr marL="68582" marR="68582" marT="0" marB="0">
                    <a:solidFill>
                      <a:schemeClr val="tx1">
                        <a:lumMod val="40000"/>
                        <a:lumOff val="60000"/>
                      </a:schemeClr>
                    </a:solidFill>
                  </a:tcPr>
                </a:tc>
                <a:tc>
                  <a:txBody>
                    <a:bodyPr/>
                    <a:lstStyle/>
                    <a:p>
                      <a:pPr algn="ctr">
                        <a:lnSpc>
                          <a:spcPct val="115000"/>
                        </a:lnSpc>
                        <a:spcAft>
                          <a:spcPts val="0"/>
                        </a:spcAft>
                      </a:pPr>
                      <a:r>
                        <a:rPr lang="tr-TR" sz="1200" dirty="0">
                          <a:solidFill>
                            <a:schemeClr val="tx1">
                              <a:lumMod val="50000"/>
                            </a:schemeClr>
                          </a:solidFill>
                          <a:effectLst/>
                        </a:rPr>
                        <a:t>25</a:t>
                      </a:r>
                      <a:endParaRPr lang="tr-TR" sz="1100" dirty="0">
                        <a:solidFill>
                          <a:schemeClr val="tx1">
                            <a:lumMod val="50000"/>
                          </a:schemeClr>
                        </a:solidFill>
                        <a:effectLst/>
                        <a:latin typeface="Calibri"/>
                        <a:ea typeface="Calibri"/>
                        <a:cs typeface="Times New Roman"/>
                      </a:endParaRPr>
                    </a:p>
                  </a:txBody>
                  <a:tcPr marL="68582" marR="68582" marT="0" marB="0" anchor="b">
                    <a:solidFill>
                      <a:schemeClr val="tx1">
                        <a:lumMod val="40000"/>
                        <a:lumOff val="60000"/>
                      </a:schemeClr>
                    </a:solidFill>
                  </a:tcPr>
                </a:tc>
                <a:tc>
                  <a:txBody>
                    <a:bodyPr/>
                    <a:lstStyle/>
                    <a:p>
                      <a:pPr algn="ctr">
                        <a:lnSpc>
                          <a:spcPct val="115000"/>
                        </a:lnSpc>
                        <a:spcAft>
                          <a:spcPts val="0"/>
                        </a:spcAft>
                      </a:pPr>
                      <a:r>
                        <a:rPr lang="tr-TR" sz="1200" b="0" dirty="0">
                          <a:solidFill>
                            <a:schemeClr val="tx1">
                              <a:lumMod val="50000"/>
                            </a:schemeClr>
                          </a:solidFill>
                          <a:effectLst/>
                        </a:rPr>
                        <a:t>10</a:t>
                      </a:r>
                      <a:endParaRPr lang="tr-TR" sz="1100" b="0" dirty="0">
                        <a:solidFill>
                          <a:schemeClr val="tx1">
                            <a:lumMod val="50000"/>
                          </a:schemeClr>
                        </a:solidFill>
                        <a:effectLst/>
                        <a:latin typeface="Calibri"/>
                        <a:ea typeface="Calibri"/>
                        <a:cs typeface="Times New Roman"/>
                      </a:endParaRPr>
                    </a:p>
                  </a:txBody>
                  <a:tcPr marL="68582" marR="68582" marT="0" marB="0" anchor="b">
                    <a:solidFill>
                      <a:schemeClr val="tx1">
                        <a:lumMod val="40000"/>
                        <a:lumOff val="60000"/>
                      </a:schemeClr>
                    </a:solidFill>
                  </a:tcPr>
                </a:tc>
                <a:extLst>
                  <a:ext uri="{0D108BD9-81ED-4DB2-BD59-A6C34878D82A}">
                    <a16:rowId xmlns:a16="http://schemas.microsoft.com/office/drawing/2014/main" xmlns="" val="10005"/>
                  </a:ext>
                </a:extLst>
              </a:tr>
              <a:tr h="210344">
                <a:tc>
                  <a:txBody>
                    <a:bodyPr/>
                    <a:lstStyle/>
                    <a:p>
                      <a:pPr algn="ctr">
                        <a:lnSpc>
                          <a:spcPct val="115000"/>
                        </a:lnSpc>
                        <a:spcAft>
                          <a:spcPts val="0"/>
                        </a:spcAft>
                      </a:pPr>
                      <a:r>
                        <a:rPr lang="tr-TR" sz="1200">
                          <a:solidFill>
                            <a:schemeClr val="tx1">
                              <a:lumMod val="50000"/>
                            </a:schemeClr>
                          </a:solidFill>
                          <a:effectLst/>
                        </a:rPr>
                        <a:t>5</a:t>
                      </a:r>
                      <a:endParaRPr lang="tr-TR" sz="1100">
                        <a:solidFill>
                          <a:schemeClr val="tx1">
                            <a:lumMod val="50000"/>
                          </a:schemeClr>
                        </a:solidFill>
                        <a:effectLst/>
                        <a:latin typeface="Calibri"/>
                        <a:ea typeface="Calibri"/>
                        <a:cs typeface="Times New Roman"/>
                      </a:endParaRPr>
                    </a:p>
                  </a:txBody>
                  <a:tcPr marL="68582" marR="68582" marT="0" marB="0">
                    <a:solidFill>
                      <a:schemeClr val="tx1">
                        <a:lumMod val="40000"/>
                        <a:lumOff val="60000"/>
                      </a:schemeClr>
                    </a:solidFill>
                  </a:tcPr>
                </a:tc>
                <a:tc>
                  <a:txBody>
                    <a:bodyPr/>
                    <a:lstStyle/>
                    <a:p>
                      <a:pPr algn="ctr">
                        <a:lnSpc>
                          <a:spcPct val="115000"/>
                        </a:lnSpc>
                        <a:spcAft>
                          <a:spcPts val="0"/>
                        </a:spcAft>
                      </a:pPr>
                      <a:r>
                        <a:rPr lang="tr-TR" sz="1200" b="0" dirty="0">
                          <a:solidFill>
                            <a:schemeClr val="tx1">
                              <a:lumMod val="50000"/>
                            </a:schemeClr>
                          </a:solidFill>
                          <a:effectLst/>
                        </a:rPr>
                        <a:t>35</a:t>
                      </a:r>
                      <a:endParaRPr lang="tr-TR" sz="1100" b="0" dirty="0">
                        <a:solidFill>
                          <a:schemeClr val="tx1">
                            <a:lumMod val="50000"/>
                          </a:schemeClr>
                        </a:solidFill>
                        <a:effectLst/>
                        <a:latin typeface="Calibri"/>
                        <a:ea typeface="Calibri"/>
                        <a:cs typeface="Times New Roman"/>
                      </a:endParaRPr>
                    </a:p>
                  </a:txBody>
                  <a:tcPr marL="68582" marR="68582" marT="0" marB="0" anchor="b">
                    <a:solidFill>
                      <a:schemeClr val="tx1">
                        <a:lumMod val="40000"/>
                        <a:lumOff val="60000"/>
                      </a:schemeClr>
                    </a:solidFill>
                  </a:tcPr>
                </a:tc>
                <a:tc>
                  <a:txBody>
                    <a:bodyPr/>
                    <a:lstStyle/>
                    <a:p>
                      <a:pPr algn="ctr">
                        <a:lnSpc>
                          <a:spcPct val="115000"/>
                        </a:lnSpc>
                        <a:spcAft>
                          <a:spcPts val="0"/>
                        </a:spcAft>
                      </a:pPr>
                      <a:r>
                        <a:rPr lang="tr-TR" sz="1200" b="0" dirty="0">
                          <a:solidFill>
                            <a:schemeClr val="tx1">
                              <a:lumMod val="50000"/>
                            </a:schemeClr>
                          </a:solidFill>
                          <a:effectLst/>
                        </a:rPr>
                        <a:t>11</a:t>
                      </a:r>
                      <a:endParaRPr lang="tr-TR" sz="1100" b="0" dirty="0">
                        <a:solidFill>
                          <a:schemeClr val="tx1">
                            <a:lumMod val="50000"/>
                          </a:schemeClr>
                        </a:solidFill>
                        <a:effectLst/>
                        <a:latin typeface="Calibri"/>
                        <a:ea typeface="Calibri"/>
                        <a:cs typeface="Times New Roman"/>
                      </a:endParaRPr>
                    </a:p>
                  </a:txBody>
                  <a:tcPr marL="68582" marR="68582" marT="0" marB="0" anchor="b">
                    <a:solidFill>
                      <a:schemeClr val="tx1">
                        <a:lumMod val="40000"/>
                        <a:lumOff val="60000"/>
                      </a:schemeClr>
                    </a:solidFill>
                  </a:tcPr>
                </a:tc>
                <a:extLst>
                  <a:ext uri="{0D108BD9-81ED-4DB2-BD59-A6C34878D82A}">
                    <a16:rowId xmlns:a16="http://schemas.microsoft.com/office/drawing/2014/main" xmlns="" val="10006"/>
                  </a:ext>
                </a:extLst>
              </a:tr>
            </a:tbl>
          </a:graphicData>
        </a:graphic>
      </p:graphicFrame>
      <p:sp>
        <p:nvSpPr>
          <p:cNvPr id="6" name="Dikdörtgen 5"/>
          <p:cNvSpPr/>
          <p:nvPr/>
        </p:nvSpPr>
        <p:spPr>
          <a:xfrm>
            <a:off x="467544" y="4725144"/>
            <a:ext cx="8280920" cy="830997"/>
          </a:xfrm>
          <a:prstGeom prst="rect">
            <a:avLst/>
          </a:prstGeom>
        </p:spPr>
        <p:txBody>
          <a:bodyPr wrap="square">
            <a:spAutoFit/>
          </a:bodyPr>
          <a:lstStyle/>
          <a:p>
            <a:pPr marL="0" indent="0" algn="just">
              <a:buFont typeface="Wingdings" pitchFamily="2" charset="2"/>
              <a:buNone/>
              <a:defRPr/>
            </a:pPr>
            <a:r>
              <a:rPr lang="tr-TR" sz="1600" dirty="0" smtClean="0"/>
              <a:t>	Stratejik </a:t>
            </a:r>
            <a:r>
              <a:rPr lang="tr-TR" sz="1600" dirty="0"/>
              <a:t>yatırımlarda ise yararlanılabilecek azami sigorta primi işveren hissesi desteğinin miktarı 1,2,3,4 ve 5 inci bölgelerde sabit yatırım tutarının yüzde </a:t>
            </a:r>
            <a:r>
              <a:rPr lang="tr-TR" sz="1600" dirty="0" err="1"/>
              <a:t>onbeşini</a:t>
            </a:r>
            <a:r>
              <a:rPr lang="tr-TR" sz="1600" dirty="0"/>
              <a:t> geçemeyecektir.</a:t>
            </a:r>
          </a:p>
        </p:txBody>
      </p:sp>
    </p:spTree>
    <p:extLst>
      <p:ext uri="{BB962C8B-B14F-4D97-AF65-F5344CB8AC3E}">
        <p14:creationId xmlns:p14="http://schemas.microsoft.com/office/powerpoint/2010/main" val="26635012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sz="2000" b="1" kern="1200" dirty="0">
                <a:solidFill>
                  <a:srgbClr val="FFFFFF"/>
                </a:solidFill>
              </a:rPr>
              <a:t>GENÇ VE KADIN İSTİHDAMI İLE MESLEKİ BELGESİ OLAN SİGORTALI İSTİHDAMI HALİNDE UYGULANAN TEŞVİK </a:t>
            </a:r>
            <a:endParaRPr lang="tr-TR" sz="2000" b="1" dirty="0"/>
          </a:p>
        </p:txBody>
      </p:sp>
      <p:sp>
        <p:nvSpPr>
          <p:cNvPr id="3" name="Slayt Numarası Yer Tutucusu 2"/>
          <p:cNvSpPr>
            <a:spLocks noGrp="1"/>
          </p:cNvSpPr>
          <p:nvPr>
            <p:ph type="sldNum" sz="quarter" idx="4294967295"/>
          </p:nvPr>
        </p:nvSpPr>
        <p:spPr>
          <a:xfrm>
            <a:off x="7164388" y="6532563"/>
            <a:ext cx="1477962" cy="280987"/>
          </a:xfrm>
          <a:prstGeom prst="rect">
            <a:avLst/>
          </a:prstGeom>
        </p:spPr>
        <p:txBody>
          <a:bodyPr/>
          <a:lstStyle/>
          <a:p>
            <a:pPr>
              <a:defRPr/>
            </a:pPr>
            <a:r>
              <a:rPr lang="tr-TR" sz="1400" dirty="0" smtClean="0"/>
              <a:t>                 </a:t>
            </a:r>
            <a:endParaRPr lang="tr-TR" sz="1400" dirty="0"/>
          </a:p>
        </p:txBody>
      </p:sp>
      <p:sp>
        <p:nvSpPr>
          <p:cNvPr id="4" name="Dikdörtgen 3"/>
          <p:cNvSpPr/>
          <p:nvPr/>
        </p:nvSpPr>
        <p:spPr>
          <a:xfrm>
            <a:off x="323528" y="836713"/>
            <a:ext cx="8424936" cy="5792355"/>
          </a:xfrm>
          <a:prstGeom prst="rect">
            <a:avLst/>
          </a:prstGeom>
        </p:spPr>
        <p:txBody>
          <a:bodyPr wrap="square">
            <a:spAutoFit/>
          </a:bodyPr>
          <a:lstStyle/>
          <a:p>
            <a:pPr marL="274320" lvl="0" indent="-274320" algn="just" fontAlgn="auto">
              <a:spcBef>
                <a:spcPct val="20000"/>
              </a:spcBef>
              <a:spcAft>
                <a:spcPts val="0"/>
              </a:spcAft>
              <a:buClr>
                <a:srgbClr val="31B6FD"/>
              </a:buClr>
              <a:buSzPct val="100000"/>
            </a:pPr>
            <a:r>
              <a:rPr lang="tr-TR" altLang="tr-TR" sz="2000" b="1" u="sng" dirty="0" smtClean="0">
                <a:latin typeface="Calibri" pitchFamily="34" charset="0"/>
              </a:rPr>
              <a:t>YASAL DAYANAK</a:t>
            </a:r>
            <a:endParaRPr lang="tr-TR" altLang="tr-TR" sz="2000" dirty="0" smtClean="0">
              <a:latin typeface="Calibri" pitchFamily="34" charset="0"/>
            </a:endParaRPr>
          </a:p>
          <a:p>
            <a:pPr marL="285750" lvl="0" indent="-285750" algn="just" fontAlgn="auto">
              <a:spcBef>
                <a:spcPct val="20000"/>
              </a:spcBef>
              <a:spcAft>
                <a:spcPts val="0"/>
              </a:spcAft>
              <a:buSzPct val="100000"/>
              <a:buFont typeface="Wingdings" pitchFamily="2" charset="2"/>
              <a:buChar char="v"/>
            </a:pPr>
            <a:r>
              <a:rPr lang="tr-TR" altLang="tr-TR" dirty="0" smtClean="0">
                <a:latin typeface="Calibri" pitchFamily="34" charset="0"/>
              </a:rPr>
              <a:t>4447 </a:t>
            </a:r>
            <a:r>
              <a:rPr lang="tr-TR" altLang="tr-TR" dirty="0">
                <a:latin typeface="Calibri" pitchFamily="34" charset="0"/>
              </a:rPr>
              <a:t>sayılı İşsizlik Sigortası Kanununun geçici 10 uncu maddesi</a:t>
            </a:r>
          </a:p>
          <a:p>
            <a:pPr marL="285750" lvl="0" indent="-285750" algn="just" fontAlgn="auto">
              <a:spcBef>
                <a:spcPct val="20000"/>
              </a:spcBef>
              <a:spcAft>
                <a:spcPts val="0"/>
              </a:spcAft>
              <a:buSzPct val="100000"/>
              <a:buFont typeface="Wingdings" pitchFamily="2" charset="2"/>
              <a:buChar char="v"/>
            </a:pPr>
            <a:r>
              <a:rPr lang="tr-TR" altLang="tr-TR" dirty="0">
                <a:latin typeface="Calibri" pitchFamily="34" charset="0"/>
              </a:rPr>
              <a:t>2011/45 sayılı </a:t>
            </a:r>
            <a:r>
              <a:rPr lang="tr-TR" altLang="tr-TR" dirty="0" smtClean="0">
                <a:latin typeface="Calibri" pitchFamily="34" charset="0"/>
              </a:rPr>
              <a:t>Genelge</a:t>
            </a:r>
          </a:p>
          <a:p>
            <a:pPr marL="285750" lvl="0" indent="-285750" algn="just" fontAlgn="auto">
              <a:spcBef>
                <a:spcPct val="20000"/>
              </a:spcBef>
              <a:spcAft>
                <a:spcPts val="0"/>
              </a:spcAft>
              <a:buSzPct val="100000"/>
              <a:buFont typeface="Wingdings" pitchFamily="2" charset="2"/>
              <a:buChar char="v"/>
            </a:pPr>
            <a:endParaRPr lang="tr-TR" altLang="tr-TR" sz="1600" dirty="0">
              <a:latin typeface="Calibri" pitchFamily="34" charset="0"/>
            </a:endParaRPr>
          </a:p>
          <a:p>
            <a:pPr lvl="0" algn="just" fontAlgn="auto">
              <a:spcBef>
                <a:spcPct val="20000"/>
              </a:spcBef>
              <a:spcAft>
                <a:spcPts val="0"/>
              </a:spcAft>
              <a:buClr>
                <a:srgbClr val="31B6FD"/>
              </a:buClr>
              <a:buSzPct val="100000"/>
            </a:pPr>
            <a:r>
              <a:rPr lang="tr-TR" altLang="tr-TR" sz="2000" b="1" u="sng" dirty="0">
                <a:latin typeface="Calibri" pitchFamily="34" charset="0"/>
                <a:sym typeface="Wingdings" pitchFamily="2" charset="2"/>
              </a:rPr>
              <a:t>BAŞLAMA TARİHİ</a:t>
            </a:r>
            <a:r>
              <a:rPr lang="tr-TR" altLang="tr-TR" sz="2000" dirty="0">
                <a:latin typeface="Calibri" pitchFamily="34" charset="0"/>
                <a:sym typeface="Wingdings" pitchFamily="2" charset="2"/>
              </a:rPr>
              <a:t>	</a:t>
            </a:r>
            <a:r>
              <a:rPr lang="tr-TR" altLang="tr-TR" sz="2000" dirty="0" smtClean="0">
                <a:latin typeface="Calibri" pitchFamily="34" charset="0"/>
                <a:sym typeface="Wingdings" pitchFamily="2" charset="2"/>
              </a:rPr>
              <a:t>              </a:t>
            </a:r>
            <a:r>
              <a:rPr lang="tr-TR" altLang="tr-TR" sz="1600" dirty="0" smtClean="0">
                <a:latin typeface="Calibri" pitchFamily="34" charset="0"/>
                <a:sym typeface="Wingdings" pitchFamily="2" charset="2"/>
              </a:rPr>
              <a:t>: </a:t>
            </a:r>
            <a:r>
              <a:rPr lang="tr-TR" altLang="tr-TR" dirty="0" smtClean="0">
                <a:latin typeface="Calibri" pitchFamily="34" charset="0"/>
              </a:rPr>
              <a:t>1/3/2011</a:t>
            </a:r>
            <a:endParaRPr lang="tr-TR" altLang="tr-TR" dirty="0">
              <a:latin typeface="Calibri" pitchFamily="34" charset="0"/>
            </a:endParaRPr>
          </a:p>
          <a:p>
            <a:pPr lvl="0" algn="just" fontAlgn="auto">
              <a:spcBef>
                <a:spcPct val="20000"/>
              </a:spcBef>
              <a:spcAft>
                <a:spcPts val="0"/>
              </a:spcAft>
              <a:buClr>
                <a:srgbClr val="31B6FD"/>
              </a:buClr>
              <a:buSzPct val="100000"/>
            </a:pPr>
            <a:r>
              <a:rPr lang="tr-TR" altLang="tr-TR" sz="2000" b="1" u="sng" dirty="0">
                <a:latin typeface="Calibri" pitchFamily="34" charset="0"/>
                <a:sym typeface="Wingdings" pitchFamily="2" charset="2"/>
              </a:rPr>
              <a:t>FİNANSMANI</a:t>
            </a:r>
            <a:r>
              <a:rPr lang="tr-TR" altLang="tr-TR" sz="2000" dirty="0">
                <a:latin typeface="Calibri" pitchFamily="34" charset="0"/>
                <a:sym typeface="Wingdings" pitchFamily="2" charset="2"/>
              </a:rPr>
              <a:t>	</a:t>
            </a:r>
            <a:r>
              <a:rPr lang="tr-TR" altLang="tr-TR" dirty="0" smtClean="0">
                <a:latin typeface="Calibri" pitchFamily="34" charset="0"/>
                <a:sym typeface="Wingdings" pitchFamily="2" charset="2"/>
              </a:rPr>
              <a:t>               : </a:t>
            </a:r>
            <a:r>
              <a:rPr lang="tr-TR" altLang="tr-TR" dirty="0">
                <a:latin typeface="Calibri" pitchFamily="34" charset="0"/>
                <a:sym typeface="Wingdings" pitchFamily="2" charset="2"/>
              </a:rPr>
              <a:t>İşsizlik Sigortası </a:t>
            </a:r>
            <a:r>
              <a:rPr lang="tr-TR" altLang="tr-TR" dirty="0" smtClean="0">
                <a:latin typeface="Calibri" pitchFamily="34" charset="0"/>
                <a:sym typeface="Wingdings" pitchFamily="2" charset="2"/>
              </a:rPr>
              <a:t>Fonu</a:t>
            </a:r>
          </a:p>
          <a:p>
            <a:pPr lvl="0" algn="just" fontAlgn="auto">
              <a:spcBef>
                <a:spcPts val="0"/>
              </a:spcBef>
              <a:spcAft>
                <a:spcPts val="0"/>
              </a:spcAft>
              <a:defRPr/>
            </a:pPr>
            <a:endParaRPr lang="tr-TR" altLang="tr-TR" sz="2000" b="1" dirty="0" smtClean="0">
              <a:latin typeface="Calibri"/>
            </a:endParaRPr>
          </a:p>
          <a:p>
            <a:pPr marL="285750" indent="-285750" algn="just" fontAlgn="auto">
              <a:spcBef>
                <a:spcPts val="0"/>
              </a:spcBef>
              <a:spcAft>
                <a:spcPts val="0"/>
              </a:spcAft>
              <a:buFont typeface="Wingdings" panose="05000000000000000000" pitchFamily="2" charset="2"/>
              <a:buChar char="Ø"/>
              <a:defRPr/>
            </a:pPr>
            <a:r>
              <a:rPr lang="tr-TR" altLang="tr-TR" sz="1600" b="1" dirty="0" smtClean="0">
                <a:latin typeface="Calibri" pitchFamily="34" charset="0"/>
              </a:rPr>
              <a:t>Prime </a:t>
            </a:r>
            <a:r>
              <a:rPr lang="tr-TR" altLang="tr-TR" sz="1600" b="1" dirty="0">
                <a:latin typeface="Calibri" pitchFamily="34" charset="0"/>
              </a:rPr>
              <a:t>esas kazanç üst sınırına kadar </a:t>
            </a:r>
            <a:r>
              <a:rPr lang="tr-TR" altLang="tr-TR" sz="1600" dirty="0">
                <a:latin typeface="Calibri" pitchFamily="34" charset="0"/>
              </a:rPr>
              <a:t>olmak üzere, tahakkuk eden primlerin işveren hissesine düşen payın tamamı İşsizlik Sigortası Fonu tarafından karşılanmaktadır</a:t>
            </a:r>
            <a:r>
              <a:rPr lang="tr-TR" altLang="tr-TR" sz="1600" dirty="0" smtClean="0">
                <a:latin typeface="Calibri" pitchFamily="34" charset="0"/>
              </a:rPr>
              <a:t>.</a:t>
            </a:r>
          </a:p>
          <a:p>
            <a:pPr algn="just" fontAlgn="auto">
              <a:spcBef>
                <a:spcPts val="0"/>
              </a:spcBef>
              <a:spcAft>
                <a:spcPts val="0"/>
              </a:spcAft>
              <a:defRPr/>
            </a:pPr>
            <a:endParaRPr lang="tr-TR" altLang="tr-TR" sz="1400" b="1" u="sng" dirty="0" smtClean="0">
              <a:latin typeface="Calibri"/>
            </a:endParaRPr>
          </a:p>
          <a:p>
            <a:pPr algn="just" fontAlgn="auto">
              <a:spcBef>
                <a:spcPts val="0"/>
              </a:spcBef>
              <a:spcAft>
                <a:spcPts val="0"/>
              </a:spcAft>
              <a:defRPr/>
            </a:pPr>
            <a:r>
              <a:rPr lang="tr-TR" altLang="tr-TR" sz="1600" b="1" u="sng" dirty="0" smtClean="0">
                <a:latin typeface="Calibri"/>
              </a:rPr>
              <a:t>ÖRNEK</a:t>
            </a:r>
            <a:r>
              <a:rPr lang="tr-TR" altLang="tr-TR" sz="1600" b="1" u="sng" dirty="0">
                <a:latin typeface="Calibri"/>
              </a:rPr>
              <a:t>:</a:t>
            </a:r>
          </a:p>
          <a:p>
            <a:pPr lvl="0" algn="just" fontAlgn="auto">
              <a:spcBef>
                <a:spcPts val="0"/>
              </a:spcBef>
              <a:spcAft>
                <a:spcPts val="0"/>
              </a:spcAft>
              <a:defRPr/>
            </a:pPr>
            <a:r>
              <a:rPr lang="tr-TR" altLang="tr-TR" sz="1400" b="1" dirty="0" smtClean="0">
                <a:latin typeface="Calibri"/>
              </a:rPr>
              <a:t> </a:t>
            </a:r>
            <a:r>
              <a:rPr lang="tr-TR" sz="1400" dirty="0" smtClean="0">
                <a:latin typeface="Calibri"/>
              </a:rPr>
              <a:t>(</a:t>
            </a:r>
            <a:r>
              <a:rPr lang="tr-TR" sz="1400" dirty="0">
                <a:latin typeface="Calibri"/>
              </a:rPr>
              <a:t>K) Limited </a:t>
            </a:r>
            <a:r>
              <a:rPr lang="tr-TR" sz="1400" dirty="0" smtClean="0">
                <a:latin typeface="Calibri"/>
              </a:rPr>
              <a:t>Şirketinde çalışan sigortalı B’nin 2017/Ocak ayında </a:t>
            </a:r>
            <a:r>
              <a:rPr lang="tr-TR" sz="1400" dirty="0">
                <a:latin typeface="Calibri"/>
              </a:rPr>
              <a:t>6111 kanun </a:t>
            </a:r>
            <a:r>
              <a:rPr lang="tr-TR" sz="1400" dirty="0" smtClean="0">
                <a:latin typeface="Calibri"/>
              </a:rPr>
              <a:t>kapsamında 3.000,00 </a:t>
            </a:r>
            <a:r>
              <a:rPr lang="tr-TR" sz="1400" dirty="0">
                <a:latin typeface="Calibri"/>
              </a:rPr>
              <a:t>TL </a:t>
            </a:r>
            <a:r>
              <a:rPr lang="tr-TR" sz="1400" dirty="0" smtClean="0">
                <a:latin typeface="Calibri"/>
              </a:rPr>
              <a:t>prime esas kazançla bildirildiği </a:t>
            </a:r>
            <a:r>
              <a:rPr lang="tr-TR" altLang="tr-TR" sz="1400" dirty="0" smtClean="0">
                <a:latin typeface="Calibri"/>
              </a:rPr>
              <a:t>varsayıldığında</a:t>
            </a:r>
            <a:r>
              <a:rPr lang="tr-TR" altLang="tr-TR" sz="1400" dirty="0">
                <a:latin typeface="Calibri"/>
              </a:rPr>
              <a:t>, </a:t>
            </a:r>
          </a:p>
          <a:p>
            <a:pPr lvl="0" algn="just" fontAlgn="auto">
              <a:spcBef>
                <a:spcPts val="0"/>
              </a:spcBef>
              <a:spcAft>
                <a:spcPts val="0"/>
              </a:spcAft>
              <a:defRPr/>
            </a:pPr>
            <a:endParaRPr lang="tr-TR" altLang="tr-TR" sz="1400" dirty="0">
              <a:latin typeface="Calibri"/>
            </a:endParaRPr>
          </a:p>
          <a:p>
            <a:pPr lvl="0" algn="just" fontAlgn="auto">
              <a:spcBef>
                <a:spcPts val="0"/>
              </a:spcBef>
              <a:spcAft>
                <a:spcPts val="0"/>
              </a:spcAft>
              <a:defRPr/>
            </a:pPr>
            <a:r>
              <a:rPr lang="tr-TR" altLang="tr-TR" sz="1400" dirty="0" smtClean="0">
                <a:latin typeface="Calibri"/>
              </a:rPr>
              <a:t>3.000,00 * 0,05 = 150,00 TL Beş puanlık indirim</a:t>
            </a:r>
          </a:p>
          <a:p>
            <a:pPr lvl="0" algn="just" fontAlgn="auto">
              <a:spcBef>
                <a:spcPts val="0"/>
              </a:spcBef>
              <a:spcAft>
                <a:spcPts val="0"/>
              </a:spcAft>
              <a:defRPr/>
            </a:pPr>
            <a:r>
              <a:rPr lang="tr-TR" altLang="tr-TR" sz="1400" dirty="0" smtClean="0">
                <a:latin typeface="Calibri"/>
              </a:rPr>
              <a:t>3.000,00 * 0,155= 465,00 TL İşsizlik sigortası Fonundan karşılanacak kısım</a:t>
            </a:r>
          </a:p>
          <a:p>
            <a:pPr lvl="0" algn="just" fontAlgn="auto">
              <a:spcBef>
                <a:spcPts val="0"/>
              </a:spcBef>
              <a:spcAft>
                <a:spcPts val="0"/>
              </a:spcAft>
              <a:defRPr/>
            </a:pPr>
            <a:endParaRPr lang="tr-TR" altLang="tr-TR" sz="1400" dirty="0">
              <a:latin typeface="Calibri"/>
            </a:endParaRPr>
          </a:p>
          <a:p>
            <a:pPr lvl="0" algn="just" fontAlgn="auto">
              <a:spcBef>
                <a:spcPts val="0"/>
              </a:spcBef>
              <a:spcAft>
                <a:spcPts val="0"/>
              </a:spcAft>
              <a:defRPr/>
            </a:pPr>
            <a:r>
              <a:rPr lang="tr-TR" altLang="tr-TR" sz="1400" dirty="0" smtClean="0">
                <a:latin typeface="Calibri"/>
              </a:rPr>
              <a:t>İşverence ödenecek tutar;</a:t>
            </a:r>
          </a:p>
          <a:p>
            <a:pPr lvl="0" algn="just" fontAlgn="auto">
              <a:spcBef>
                <a:spcPts val="0"/>
              </a:spcBef>
              <a:spcAft>
                <a:spcPts val="0"/>
              </a:spcAft>
              <a:defRPr/>
            </a:pPr>
            <a:r>
              <a:rPr lang="tr-TR" altLang="tr-TR" sz="1400" dirty="0" smtClean="0">
                <a:latin typeface="Calibri"/>
              </a:rPr>
              <a:t>3.000,00  * 0,345= 1035,00 TL</a:t>
            </a:r>
          </a:p>
          <a:p>
            <a:pPr lvl="0" algn="just" fontAlgn="auto">
              <a:spcBef>
                <a:spcPts val="0"/>
              </a:spcBef>
              <a:spcAft>
                <a:spcPts val="0"/>
              </a:spcAft>
              <a:defRPr/>
            </a:pPr>
            <a:r>
              <a:rPr lang="tr-TR" altLang="tr-TR" sz="1400" dirty="0" smtClean="0">
                <a:latin typeface="Calibri"/>
              </a:rPr>
              <a:t>1.035,00 - (150,00+465,00)= 420,00 TL olacaktır.</a:t>
            </a:r>
            <a:endParaRPr lang="tr-TR" altLang="tr-TR" sz="1400" dirty="0">
              <a:latin typeface="Calibri"/>
            </a:endParaRPr>
          </a:p>
          <a:p>
            <a:pPr lvl="0" algn="just" fontAlgn="auto">
              <a:spcBef>
                <a:spcPts val="0"/>
              </a:spcBef>
              <a:spcAft>
                <a:spcPts val="0"/>
              </a:spcAft>
              <a:defRPr/>
            </a:pPr>
            <a:endParaRPr lang="tr-TR" altLang="tr-TR" sz="1400" dirty="0" smtClean="0">
              <a:latin typeface="Calibri"/>
            </a:endParaRPr>
          </a:p>
          <a:p>
            <a:pPr lvl="0" algn="just" fontAlgn="auto">
              <a:spcBef>
                <a:spcPts val="0"/>
              </a:spcBef>
              <a:spcAft>
                <a:spcPts val="0"/>
              </a:spcAft>
              <a:defRPr/>
            </a:pPr>
            <a:endParaRPr lang="tr-TR" altLang="tr-TR" dirty="0">
              <a:latin typeface="Calibri" pitchFamily="34" charset="0"/>
            </a:endParaRPr>
          </a:p>
        </p:txBody>
      </p:sp>
    </p:spTree>
    <p:extLst>
      <p:ext uri="{BB962C8B-B14F-4D97-AF65-F5344CB8AC3E}">
        <p14:creationId xmlns:p14="http://schemas.microsoft.com/office/powerpoint/2010/main" val="24816449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yagram 1"/>
          <p:cNvGraphicFramePr/>
          <p:nvPr>
            <p:extLst>
              <p:ext uri="{D42A27DB-BD31-4B8C-83A1-F6EECF244321}">
                <p14:modId xmlns:p14="http://schemas.microsoft.com/office/powerpoint/2010/main" val="3461901179"/>
              </p:ext>
            </p:extLst>
          </p:nvPr>
        </p:nvGraphicFramePr>
        <p:xfrm>
          <a:off x="611560" y="836712"/>
          <a:ext cx="8208912"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9699" name="Başlık 2"/>
          <p:cNvSpPr>
            <a:spLocks noGrp="1"/>
          </p:cNvSpPr>
          <p:nvPr>
            <p:ph type="title"/>
          </p:nvPr>
        </p:nvSpPr>
        <p:spPr>
          <a:xfrm>
            <a:off x="2571750" y="0"/>
            <a:ext cx="6572250" cy="706438"/>
          </a:xfrm>
        </p:spPr>
        <p:txBody>
          <a:bodyPr/>
          <a:lstStyle/>
          <a:p>
            <a:r>
              <a:rPr lang="tr-TR" altLang="tr-TR" sz="3600" b="1" dirty="0" smtClean="0"/>
              <a:t>Sigorta Primi Teşvikleri</a:t>
            </a:r>
          </a:p>
        </p:txBody>
      </p:sp>
      <p:pic>
        <p:nvPicPr>
          <p:cNvPr id="102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88024" y="5949280"/>
            <a:ext cx="360040" cy="360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48064" y="5013176"/>
            <a:ext cx="3724275"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endParaRPr lang="tr-TR" smtClean="0"/>
          </a:p>
          <a:p>
            <a:pPr>
              <a:defRPr/>
            </a:pPr>
            <a:endParaRPr lang="tr-TR" dirty="0"/>
          </a:p>
        </p:txBody>
      </p:sp>
    </p:spTree>
    <p:extLst>
      <p:ext uri="{BB962C8B-B14F-4D97-AF65-F5344CB8AC3E}">
        <p14:creationId xmlns:p14="http://schemas.microsoft.com/office/powerpoint/2010/main" val="33166888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latin typeface="Arial" pitchFamily="34" charset="0"/>
                <a:cs typeface="Arial" pitchFamily="34" charset="0"/>
              </a:rPr>
              <a:t> YARARLANMA ŞARTLARI</a:t>
            </a:r>
            <a:endParaRPr lang="tr-TR" dirty="0"/>
          </a:p>
        </p:txBody>
      </p:sp>
      <p:sp>
        <p:nvSpPr>
          <p:cNvPr id="3" name="İçerik Yer Tutucusu 2"/>
          <p:cNvSpPr>
            <a:spLocks noGrp="1"/>
          </p:cNvSpPr>
          <p:nvPr>
            <p:ph idx="1"/>
          </p:nvPr>
        </p:nvSpPr>
        <p:spPr>
          <a:xfrm>
            <a:off x="251520" y="908720"/>
            <a:ext cx="8682608" cy="5616624"/>
          </a:xfrm>
        </p:spPr>
        <p:txBody>
          <a:bodyPr/>
          <a:lstStyle/>
          <a:p>
            <a:pPr>
              <a:spcBef>
                <a:spcPts val="600"/>
              </a:spcBef>
              <a:spcAft>
                <a:spcPts val="600"/>
              </a:spcAft>
              <a:buClr>
                <a:srgbClr val="00003E"/>
              </a:buClr>
            </a:pPr>
            <a:r>
              <a:rPr lang="tr-TR" sz="1600" u="sng" dirty="0"/>
              <a:t>Sigortalı Açısından;</a:t>
            </a:r>
          </a:p>
          <a:p>
            <a:pPr algn="just">
              <a:lnSpc>
                <a:spcPct val="115000"/>
              </a:lnSpc>
              <a:spcBef>
                <a:spcPts val="600"/>
              </a:spcBef>
              <a:spcAft>
                <a:spcPts val="600"/>
              </a:spcAft>
            </a:pPr>
            <a:r>
              <a:rPr lang="tr-TR" sz="1600" b="0" dirty="0"/>
              <a:t>1/3/2011 ila 31/12/2020 tarihleri arasında işe alınmış olmak</a:t>
            </a:r>
          </a:p>
          <a:p>
            <a:pPr algn="just">
              <a:lnSpc>
                <a:spcPct val="115000"/>
              </a:lnSpc>
              <a:spcBef>
                <a:spcPts val="600"/>
              </a:spcBef>
              <a:spcAft>
                <a:spcPts val="600"/>
              </a:spcAft>
            </a:pPr>
            <a:r>
              <a:rPr lang="tr-TR" sz="1600" b="0" dirty="0"/>
              <a:t>Fiilen çalışmak</a:t>
            </a:r>
          </a:p>
          <a:p>
            <a:pPr algn="just">
              <a:lnSpc>
                <a:spcPct val="115000"/>
              </a:lnSpc>
              <a:spcBef>
                <a:spcPts val="600"/>
              </a:spcBef>
              <a:spcAft>
                <a:spcPts val="600"/>
              </a:spcAft>
            </a:pPr>
            <a:r>
              <a:rPr lang="tr-TR" sz="1600" b="0" dirty="0"/>
              <a:t>18 yaşından büyük olmak</a:t>
            </a:r>
          </a:p>
          <a:p>
            <a:pPr algn="just">
              <a:lnSpc>
                <a:spcPct val="115000"/>
              </a:lnSpc>
              <a:spcBef>
                <a:spcPts val="600"/>
              </a:spcBef>
              <a:spcAft>
                <a:spcPts val="600"/>
              </a:spcAft>
            </a:pPr>
            <a:r>
              <a:rPr lang="tr-TR" sz="1600" b="0" dirty="0"/>
              <a:t>İşe başladığı tarihten önceki altı aylık dönemde Kurumumuza verilmiş olan aylık prim ve hizmet belgelerinde kayıtlı olmamak</a:t>
            </a:r>
          </a:p>
          <a:p>
            <a:pPr>
              <a:lnSpc>
                <a:spcPct val="115000"/>
              </a:lnSpc>
              <a:spcBef>
                <a:spcPts val="1000"/>
              </a:spcBef>
            </a:pPr>
            <a:r>
              <a:rPr lang="tr-TR" sz="1600" u="sng" dirty="0"/>
              <a:t>İşveren Açısından</a:t>
            </a:r>
            <a:r>
              <a:rPr lang="tr-TR" sz="1600" b="0" u="sng" dirty="0"/>
              <a:t>;</a:t>
            </a:r>
          </a:p>
          <a:p>
            <a:pPr algn="just">
              <a:lnSpc>
                <a:spcPct val="115000"/>
              </a:lnSpc>
              <a:spcBef>
                <a:spcPts val="600"/>
              </a:spcBef>
              <a:spcAft>
                <a:spcPts val="600"/>
              </a:spcAft>
            </a:pPr>
            <a:r>
              <a:rPr lang="tr-TR" sz="1600" b="0" dirty="0"/>
              <a:t>Özel sektör işvereni olmak (ihaleli iş olmaması)</a:t>
            </a:r>
          </a:p>
          <a:p>
            <a:pPr algn="just">
              <a:lnSpc>
                <a:spcPct val="115000"/>
              </a:lnSpc>
              <a:spcBef>
                <a:spcPts val="600"/>
              </a:spcBef>
              <a:spcAft>
                <a:spcPts val="600"/>
              </a:spcAft>
            </a:pPr>
            <a:r>
              <a:rPr lang="tr-TR" altLang="tr-TR" sz="1600" dirty="0"/>
              <a:t>Sigortalının, ortalama sigortalı sayısına ilave olarak çalıştırılması,</a:t>
            </a:r>
            <a:endParaRPr lang="tr-TR" sz="1600" dirty="0"/>
          </a:p>
          <a:p>
            <a:pPr algn="just">
              <a:lnSpc>
                <a:spcPct val="115000"/>
              </a:lnSpc>
              <a:spcBef>
                <a:spcPts val="600"/>
              </a:spcBef>
              <a:spcAft>
                <a:spcPts val="600"/>
              </a:spcAft>
            </a:pPr>
            <a:r>
              <a:rPr lang="tr-TR" altLang="tr-TR" sz="1600" b="0" dirty="0"/>
              <a:t>İşyerinden kaynaklanan yasal ödeme süresi geçmiş prim ve idari para cezası borcunun bulunmaması,</a:t>
            </a:r>
            <a:endParaRPr lang="tr-TR" sz="1600" b="0" dirty="0"/>
          </a:p>
          <a:p>
            <a:pPr algn="just">
              <a:lnSpc>
                <a:spcPct val="115000"/>
              </a:lnSpc>
              <a:spcBef>
                <a:spcPts val="600"/>
              </a:spcBef>
              <a:spcAft>
                <a:spcPts val="600"/>
              </a:spcAft>
            </a:pPr>
            <a:r>
              <a:rPr lang="tr-TR" sz="1600" b="0" dirty="0"/>
              <a:t>Aylık prim ve hizmet belgelerini yasal süresi içinde vermek</a:t>
            </a:r>
          </a:p>
          <a:p>
            <a:pPr algn="just">
              <a:lnSpc>
                <a:spcPct val="115000"/>
              </a:lnSpc>
              <a:spcBef>
                <a:spcPts val="600"/>
              </a:spcBef>
              <a:spcAft>
                <a:spcPts val="600"/>
              </a:spcAft>
            </a:pPr>
            <a:r>
              <a:rPr lang="tr-TR" sz="1600" b="0" dirty="0"/>
              <a:t>Sigorta primlerini yasal süresi içinde ödemek</a:t>
            </a:r>
          </a:p>
          <a:p>
            <a:pPr algn="just">
              <a:lnSpc>
                <a:spcPct val="115000"/>
              </a:lnSpc>
              <a:spcBef>
                <a:spcPts val="600"/>
              </a:spcBef>
              <a:spcAft>
                <a:spcPts val="600"/>
              </a:spcAft>
            </a:pPr>
            <a:r>
              <a:rPr lang="tr-TR" altLang="tr-TR" sz="1600" b="0" dirty="0"/>
              <a:t>Kayıt dışı sigortalı çalıştırıldığı yönünde bir tespitin bulunmaması</a:t>
            </a:r>
            <a:endParaRPr lang="tr-TR" sz="1600" b="0" dirty="0"/>
          </a:p>
          <a:p>
            <a:endParaRPr lang="tr-TR" sz="1400" b="0"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dirty="0" smtClean="0"/>
              <a:t>    </a:t>
            </a:r>
            <a:endParaRPr lang="tr-TR" sz="1400" dirty="0"/>
          </a:p>
        </p:txBody>
      </p:sp>
    </p:spTree>
    <p:extLst>
      <p:ext uri="{BB962C8B-B14F-4D97-AF65-F5344CB8AC3E}">
        <p14:creationId xmlns:p14="http://schemas.microsoft.com/office/powerpoint/2010/main" val="35779566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kern="1200" dirty="0"/>
              <a:t>ORTALAMA HESABI</a:t>
            </a:r>
            <a:endParaRPr lang="tr-TR" dirty="0"/>
          </a:p>
        </p:txBody>
      </p:sp>
      <p:sp>
        <p:nvSpPr>
          <p:cNvPr id="3" name="İçerik Yer Tutucusu 2"/>
          <p:cNvSpPr>
            <a:spLocks noGrp="1"/>
          </p:cNvSpPr>
          <p:nvPr>
            <p:ph idx="1"/>
          </p:nvPr>
        </p:nvSpPr>
        <p:spPr>
          <a:xfrm>
            <a:off x="304800" y="1071546"/>
            <a:ext cx="8610600" cy="5453798"/>
          </a:xfrm>
        </p:spPr>
        <p:txBody>
          <a:bodyPr/>
          <a:lstStyle/>
          <a:p>
            <a:pPr algn="just">
              <a:lnSpc>
                <a:spcPct val="90000"/>
              </a:lnSpc>
              <a:buNone/>
              <a:defRPr/>
            </a:pPr>
            <a:r>
              <a:rPr lang="tr-TR" altLang="tr-TR" dirty="0"/>
              <a:t>Örnek:</a:t>
            </a:r>
            <a:r>
              <a:rPr lang="tr-TR" altLang="tr-TR" b="0" dirty="0"/>
              <a:t> </a:t>
            </a:r>
            <a:r>
              <a:rPr lang="tr-TR" b="0" dirty="0"/>
              <a:t>4447 sayılı Kanunun geçici 10 uncu maddesine göre sigortalılar yönünden aranılan şartlara sahip olan sigortalı (B)’</a:t>
            </a:r>
            <a:r>
              <a:rPr lang="tr-TR" b="0" dirty="0" err="1"/>
              <a:t>nin</a:t>
            </a:r>
            <a:r>
              <a:rPr lang="tr-TR" b="0" dirty="0"/>
              <a:t>, (K)Limited Şirketine ait kırtasiye malzemeleri satışı faaliyet konulu işyerinde </a:t>
            </a:r>
            <a:r>
              <a:rPr lang="tr-TR" b="0" dirty="0">
                <a:solidFill>
                  <a:srgbClr val="FF0000"/>
                </a:solidFill>
              </a:rPr>
              <a:t>19/1/2017</a:t>
            </a:r>
            <a:r>
              <a:rPr lang="tr-TR" dirty="0">
                <a:solidFill>
                  <a:srgbClr val="FF0000"/>
                </a:solidFill>
              </a:rPr>
              <a:t> </a:t>
            </a:r>
            <a:r>
              <a:rPr lang="tr-TR" b="0" dirty="0"/>
              <a:t>tarihinde</a:t>
            </a:r>
            <a:r>
              <a:rPr lang="tr-TR" dirty="0"/>
              <a:t> </a:t>
            </a:r>
            <a:r>
              <a:rPr lang="tr-TR" b="0" dirty="0"/>
              <a:t>işe alındığı ve bahse konu işyerinin son altı aylık döneminde, </a:t>
            </a:r>
            <a:endParaRPr lang="tr-TR" altLang="tr-TR" b="0" dirty="0"/>
          </a:p>
          <a:p>
            <a:pPr>
              <a:defRPr/>
            </a:pPr>
            <a:r>
              <a:rPr lang="tr-TR" b="0" dirty="0"/>
              <a:t>2016/Aralık ayında : 6 </a:t>
            </a:r>
          </a:p>
          <a:p>
            <a:pPr>
              <a:defRPr/>
            </a:pPr>
            <a:r>
              <a:rPr lang="tr-TR" b="0" dirty="0"/>
              <a:t>2016/Kasım ayında  : 3 </a:t>
            </a:r>
          </a:p>
          <a:p>
            <a:pPr>
              <a:defRPr/>
            </a:pPr>
            <a:r>
              <a:rPr lang="tr-TR" b="0" dirty="0"/>
              <a:t>2016/Ekim  ayında : 3 </a:t>
            </a:r>
          </a:p>
          <a:p>
            <a:pPr>
              <a:defRPr/>
            </a:pPr>
            <a:r>
              <a:rPr lang="tr-TR" b="0" dirty="0"/>
              <a:t>2016/Eylül  ayında :5 </a:t>
            </a:r>
          </a:p>
          <a:p>
            <a:pPr>
              <a:defRPr/>
            </a:pPr>
            <a:r>
              <a:rPr lang="tr-TR" b="0" dirty="0"/>
              <a:t>2016/Ağustos ayında  : 5 </a:t>
            </a:r>
          </a:p>
          <a:p>
            <a:pPr>
              <a:defRPr/>
            </a:pPr>
            <a:r>
              <a:rPr lang="tr-TR" b="0" dirty="0"/>
              <a:t>2016/Temmuz ayında  : 6 </a:t>
            </a:r>
          </a:p>
          <a:p>
            <a:pPr marL="0" indent="0">
              <a:buNone/>
              <a:defRPr/>
            </a:pPr>
            <a:r>
              <a:rPr lang="tr-TR" b="0" dirty="0"/>
              <a:t>     sigortalı çalıştırılmış olduğu varsayıldığında, baz alınan aylardaki toplam sigortalı sayısı: 6 + 3 + 3 + 5 + 5 + 6 = 28 </a:t>
            </a:r>
          </a:p>
          <a:p>
            <a:pPr marL="0" indent="0">
              <a:buNone/>
              <a:defRPr/>
            </a:pPr>
            <a:r>
              <a:rPr lang="tr-TR" b="0" dirty="0"/>
              <a:t>     Ortalama sigortalı sayısı: </a:t>
            </a:r>
            <a:r>
              <a:rPr lang="tr-TR" b="0" dirty="0">
                <a:solidFill>
                  <a:srgbClr val="FF0000"/>
                </a:solidFill>
              </a:rPr>
              <a:t>28 / 6 = 4,6 = 5</a:t>
            </a:r>
            <a:r>
              <a:rPr lang="tr-TR" b="0" dirty="0"/>
              <a:t> olacaktır. </a:t>
            </a:r>
          </a:p>
          <a:p>
            <a:pPr marL="0" indent="0" algn="just">
              <a:buNone/>
              <a:defRPr/>
            </a:pPr>
            <a:r>
              <a:rPr lang="tr-TR" b="0" dirty="0"/>
              <a:t>     **Bu durumda, bahse konu sigortalıdan dolayı 4447 sayılı Kanunun geçici 10 uncu maddesinde öngörülen destekten </a:t>
            </a:r>
            <a:r>
              <a:rPr lang="tr-TR" b="0" dirty="0">
                <a:solidFill>
                  <a:srgbClr val="FF0000"/>
                </a:solidFill>
              </a:rPr>
              <a:t>6 ve üzerinde sigortalının çalıştırıldığı aylarda yararlanılabilecektir</a:t>
            </a:r>
            <a:r>
              <a:rPr lang="tr-TR" b="0" dirty="0"/>
              <a:t>. </a:t>
            </a:r>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smtClean="0"/>
              <a:t>      </a:t>
            </a:r>
            <a:endParaRPr lang="tr-TR" sz="1400" dirty="0"/>
          </a:p>
        </p:txBody>
      </p:sp>
    </p:spTree>
    <p:extLst>
      <p:ext uri="{BB962C8B-B14F-4D97-AF65-F5344CB8AC3E}">
        <p14:creationId xmlns:p14="http://schemas.microsoft.com/office/powerpoint/2010/main" val="5755468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Ortalama  Hesabı- E-Bildirge Kontrolü</a:t>
            </a:r>
            <a:endParaRPr lang="tr-TR" b="1" dirty="0"/>
          </a:p>
        </p:txBody>
      </p:sp>
      <p:sp>
        <p:nvSpPr>
          <p:cNvPr id="3" name="İçerik Yer Tutucusu 2"/>
          <p:cNvSpPr>
            <a:spLocks noGrp="1"/>
          </p:cNvSpPr>
          <p:nvPr>
            <p:ph idx="1"/>
          </p:nvPr>
        </p:nvSpPr>
        <p:spPr>
          <a:xfrm>
            <a:off x="304800" y="1071546"/>
            <a:ext cx="8610600" cy="5453798"/>
          </a:xfrm>
        </p:spPr>
        <p:txBody>
          <a:bodyPr/>
          <a:lstStyle/>
          <a:p>
            <a:pPr marL="0" indent="0">
              <a:buNone/>
            </a:pPr>
            <a:endParaRPr lang="tr-TR" b="0" dirty="0"/>
          </a:p>
          <a:p>
            <a:pPr algn="just">
              <a:buFont typeface="Wingdings" panose="05000000000000000000" pitchFamily="2" charset="2"/>
              <a:buChar char="v"/>
            </a:pPr>
            <a:r>
              <a:rPr lang="tr-TR" b="0" dirty="0" smtClean="0"/>
              <a:t>Prim </a:t>
            </a:r>
            <a:r>
              <a:rPr lang="tr-TR" b="0" dirty="0"/>
              <a:t>teşviklerinden yersiz yararlanan işverenler hangi teşvikten, hangi dönemde ve hangi nedenden dolayı hata listesinde yer aldığına ilişkin bilgileri e-Bildirge programında yer alan “Prim Teşviklerinden Yersiz Yararlanılmış Dönemler” ekranından sorgulayabilmektedir. </a:t>
            </a:r>
            <a:endParaRPr lang="tr-TR" b="0" dirty="0" smtClean="0"/>
          </a:p>
          <a:p>
            <a:pPr marL="0" indent="0" algn="just">
              <a:buNone/>
            </a:pPr>
            <a:endParaRPr lang="tr-TR" b="0" dirty="0"/>
          </a:p>
          <a:p>
            <a:pPr algn="just">
              <a:buFont typeface="Wingdings" panose="05000000000000000000" pitchFamily="2" charset="2"/>
              <a:buChar char="v"/>
            </a:pPr>
            <a:r>
              <a:rPr lang="tr-TR" b="0" dirty="0" smtClean="0"/>
              <a:t>İlgili </a:t>
            </a:r>
            <a:r>
              <a:rPr lang="tr-TR" b="0" dirty="0"/>
              <a:t>aya ilişkin düzenlenen aylık prim ve hizmet belgelerinin tamamının onaylanmasının ardından 06111 kanun numarasından düzenlenen aylık prim ve hizmet belgelerinde kayıtlı sigortalılardan dolayı 4447 sayılı Kanunun geçici 10 uncu maddesi uyarınca hatalı bildirim yapılıp yapılmadığının işverenlerce kontrol edilebilmesi için “Prim Teşviklerinden Yersiz Yararlanılmış Dönemler” linkine “Cari Dönemler” başlıklı menü eklenmiştir. </a:t>
            </a:r>
            <a:endParaRPr lang="tr-TR" b="0" dirty="0" smtClean="0"/>
          </a:p>
          <a:p>
            <a:pPr marL="0" indent="0" algn="just">
              <a:buNone/>
            </a:pPr>
            <a:endParaRPr lang="tr-TR" b="0" dirty="0" smtClean="0"/>
          </a:p>
          <a:p>
            <a:pPr marL="0" indent="0" algn="just">
              <a:buNone/>
            </a:pPr>
            <a:r>
              <a:rPr lang="tr-TR" b="0" dirty="0" smtClean="0"/>
              <a:t>         Bu </a:t>
            </a:r>
            <a:r>
              <a:rPr lang="tr-TR" b="0" dirty="0"/>
              <a:t>menü vasıtasıyla; </a:t>
            </a:r>
            <a:r>
              <a:rPr lang="tr-TR" b="0" dirty="0" smtClean="0"/>
              <a:t>işlem </a:t>
            </a:r>
            <a:r>
              <a:rPr lang="tr-TR" b="0" dirty="0"/>
              <a:t>tarihi itibariyle hem aylık prim ve hizmet belgesi verme süresi hem de prim ödeme süresi sona ermemiş aylara ilişkin </a:t>
            </a:r>
            <a:r>
              <a:rPr lang="tr-TR" b="0" dirty="0">
                <a:solidFill>
                  <a:srgbClr val="FF0000"/>
                </a:solidFill>
              </a:rPr>
              <a:t>06111 kanun numarasından verilen belgelerde kayıtlı sigortalıların kontrolü </a:t>
            </a:r>
            <a:r>
              <a:rPr lang="tr-TR" b="0" dirty="0" smtClean="0"/>
              <a:t>yapılabilmektedir.</a:t>
            </a:r>
            <a:endParaRPr lang="tr-TR"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endParaRPr lang="tr-TR" sz="1400" dirty="0"/>
          </a:p>
        </p:txBody>
      </p:sp>
    </p:spTree>
    <p:extLst>
      <p:ext uri="{BB962C8B-B14F-4D97-AF65-F5344CB8AC3E}">
        <p14:creationId xmlns:p14="http://schemas.microsoft.com/office/powerpoint/2010/main" val="17841873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b="1" kern="1200" dirty="0"/>
              <a:t/>
            </a:r>
            <a:br>
              <a:rPr lang="tr-TR" altLang="tr-TR" b="1" kern="1200" dirty="0"/>
            </a:br>
            <a:r>
              <a:rPr lang="tr-TR" altLang="tr-TR" b="1" kern="1200" dirty="0"/>
              <a:t>TEŞVİKTEN YARARLANMA SÜRELERİ</a:t>
            </a:r>
            <a:r>
              <a:rPr lang="tr-TR" sz="1800" kern="1200" dirty="0">
                <a:solidFill>
                  <a:srgbClr val="FF0000"/>
                </a:solidFill>
                <a:latin typeface="Andalus" panose="02020603050405020304" pitchFamily="18" charset="-78"/>
                <a:cs typeface="Andalus" panose="02020603050405020304" pitchFamily="18" charset="-78"/>
              </a:rPr>
              <a:t/>
            </a:r>
            <a:br>
              <a:rPr lang="tr-TR" sz="1800" kern="1200" dirty="0">
                <a:solidFill>
                  <a:srgbClr val="FF0000"/>
                </a:solidFill>
                <a:latin typeface="Andalus" panose="02020603050405020304" pitchFamily="18" charset="-78"/>
                <a:cs typeface="Andalus" panose="02020603050405020304" pitchFamily="18" charset="-78"/>
              </a:rPr>
            </a:br>
            <a:endParaRPr lang="tr-TR" dirty="0"/>
          </a:p>
        </p:txBody>
      </p:sp>
      <p:sp>
        <p:nvSpPr>
          <p:cNvPr id="3" name="İçerik Yer Tutucusu 2"/>
          <p:cNvSpPr>
            <a:spLocks noGrp="1"/>
          </p:cNvSpPr>
          <p:nvPr>
            <p:ph idx="1"/>
          </p:nvPr>
        </p:nvSpPr>
        <p:spPr>
          <a:xfrm>
            <a:off x="304800" y="1071546"/>
            <a:ext cx="8610600" cy="5453798"/>
          </a:xfrm>
        </p:spPr>
        <p:txBody>
          <a:bodyPr/>
          <a:lstStyle/>
          <a:p>
            <a:pPr marL="285750" lvl="0" indent="-285750" algn="just" fontAlgn="auto">
              <a:lnSpc>
                <a:spcPct val="90000"/>
              </a:lnSpc>
              <a:spcBef>
                <a:spcPts val="600"/>
              </a:spcBef>
              <a:spcAft>
                <a:spcPts val="600"/>
              </a:spcAft>
              <a:buFont typeface="Wingdings" panose="05000000000000000000" pitchFamily="2" charset="2"/>
              <a:buChar char="ü"/>
              <a:tabLst>
                <a:tab pos="4848225" algn="l"/>
              </a:tabLst>
            </a:pPr>
            <a:r>
              <a:rPr lang="tr-TR" altLang="tr-TR" sz="1600" dirty="0"/>
              <a:t>18 yaşından büyük ve 29 yaşından küçük erkekler ile 18 yaşından büyük kadınlardan;</a:t>
            </a:r>
            <a:endParaRPr lang="tr-TR" altLang="tr-TR" sz="1600" u="sng" dirty="0"/>
          </a:p>
          <a:p>
            <a:pPr marL="285750" lvl="0" indent="-285750" algn="just" fontAlgn="auto">
              <a:lnSpc>
                <a:spcPct val="115000"/>
              </a:lnSpc>
              <a:spcBef>
                <a:spcPts val="600"/>
              </a:spcBef>
              <a:spcAft>
                <a:spcPts val="600"/>
              </a:spcAft>
              <a:buFont typeface="Arial" panose="020B0604020202020204" pitchFamily="34" charset="0"/>
              <a:buChar char="•"/>
            </a:pPr>
            <a:r>
              <a:rPr lang="tr-TR" altLang="tr-TR" sz="1600" b="0" dirty="0"/>
              <a:t>Mesleki yeterlik belgesine sahip olanlar için 48 ay*</a:t>
            </a:r>
          </a:p>
          <a:p>
            <a:pPr marL="285750" lvl="0" indent="-285750" algn="just" fontAlgn="auto">
              <a:lnSpc>
                <a:spcPct val="115000"/>
              </a:lnSpc>
              <a:spcBef>
                <a:spcPts val="600"/>
              </a:spcBef>
              <a:spcAft>
                <a:spcPts val="600"/>
              </a:spcAft>
              <a:buFont typeface="Arial" panose="020B0604020202020204" pitchFamily="34" charset="0"/>
              <a:buChar char="•"/>
            </a:pPr>
            <a:r>
              <a:rPr lang="tr-TR" altLang="tr-TR" sz="1600" b="0" dirty="0"/>
              <a:t>Mesleki ve teknik eğitim veren orta veya yükseköğretim kurumlarından mezun olanlar veya Türkiye İş Kurumunca düzenlenen işgücü yetiştirme kurslarını bitirenler için 36 ay*</a:t>
            </a:r>
          </a:p>
          <a:p>
            <a:pPr marL="285750" lvl="0" indent="-285750" algn="just" fontAlgn="auto">
              <a:lnSpc>
                <a:spcPct val="115000"/>
              </a:lnSpc>
              <a:spcBef>
                <a:spcPts val="600"/>
              </a:spcBef>
              <a:spcAft>
                <a:spcPts val="600"/>
              </a:spcAft>
              <a:buFont typeface="Arial" panose="020B0604020202020204" pitchFamily="34" charset="0"/>
              <a:buChar char="•"/>
            </a:pPr>
            <a:r>
              <a:rPr lang="tr-TR" altLang="tr-TR" sz="1600" b="0" dirty="0"/>
              <a:t>Yukarıda belirtilen niteliklere sahip olmayanlar için 24 ay*</a:t>
            </a:r>
          </a:p>
          <a:p>
            <a:pPr marL="285750" lvl="0" indent="-285750" fontAlgn="auto">
              <a:lnSpc>
                <a:spcPct val="115000"/>
              </a:lnSpc>
              <a:spcBef>
                <a:spcPts val="0"/>
              </a:spcBef>
              <a:spcAft>
                <a:spcPts val="0"/>
              </a:spcAft>
              <a:buFont typeface="Wingdings" panose="05000000000000000000" pitchFamily="2" charset="2"/>
              <a:buChar char="ü"/>
            </a:pPr>
            <a:r>
              <a:rPr lang="tr-TR" altLang="tr-TR" sz="1600" dirty="0"/>
              <a:t>29 yaşından büyük erkeklerden, </a:t>
            </a:r>
          </a:p>
          <a:p>
            <a:pPr marL="285750" lvl="0" indent="-285750" algn="just" fontAlgn="auto">
              <a:spcBef>
                <a:spcPts val="600"/>
              </a:spcBef>
              <a:spcAft>
                <a:spcPts val="600"/>
              </a:spcAft>
              <a:buFont typeface="Arial" panose="020B0604020202020204" pitchFamily="34" charset="0"/>
              <a:buChar char="•"/>
            </a:pPr>
            <a:r>
              <a:rPr lang="tr-TR" altLang="tr-TR" sz="1600" b="0" dirty="0"/>
              <a:t>Mesleki yeterlik belgesi alanlar veya mesleki ve teknik eğitim veren orta veya yükseköğretim kurumlarını ya da Türkiye İş Kurumunca düzenlenen işgücü yetiştirme kursunu bitiren ve belgede belirtilen meslek ya da alanlarda işe alınan ve/veya çalıştırılan için 24 ay*</a:t>
            </a:r>
          </a:p>
          <a:p>
            <a:pPr marL="285750" lvl="0" indent="-285750" algn="just" fontAlgn="auto">
              <a:spcBef>
                <a:spcPts val="600"/>
              </a:spcBef>
              <a:spcAft>
                <a:spcPts val="600"/>
              </a:spcAft>
              <a:buFont typeface="Arial" panose="020B0604020202020204" pitchFamily="34" charset="0"/>
              <a:buChar char="•"/>
            </a:pPr>
            <a:r>
              <a:rPr lang="tr-TR" altLang="tr-TR" sz="1600" b="0" dirty="0"/>
              <a:t>Türkiye İş Kurumuna kayıtlı, Kanunda sayılan belgelere sahip olmayanlar için 6 ay</a:t>
            </a:r>
          </a:p>
          <a:p>
            <a:pPr marL="285750" lvl="0" indent="-285750" algn="just" fontAlgn="auto">
              <a:spcBef>
                <a:spcPts val="600"/>
              </a:spcBef>
              <a:spcAft>
                <a:spcPts val="600"/>
              </a:spcAft>
              <a:buFont typeface="Wingdings" panose="05000000000000000000" pitchFamily="2" charset="2"/>
              <a:buChar char="ü"/>
              <a:defRPr/>
            </a:pPr>
            <a:r>
              <a:rPr lang="tr-TR" altLang="tr-TR" sz="1600" b="0" dirty="0"/>
              <a:t>4/a bendi kapsamında çalışmakta iken, 1/3/2011 tarihinden sonra mesleki yeterlik belgesi alanlar veya mesleki ve teknik eğitim veren orta veya yükseköğretim kurumlarını bitirenler için 12 ay*</a:t>
            </a:r>
          </a:p>
          <a:p>
            <a:pPr marL="0" indent="0" algn="just" fontAlgn="auto">
              <a:spcBef>
                <a:spcPts val="600"/>
              </a:spcBef>
              <a:spcAft>
                <a:spcPts val="600"/>
              </a:spcAft>
              <a:buNone/>
              <a:defRPr/>
            </a:pPr>
            <a:endParaRPr lang="tr-TR" altLang="tr-TR" sz="1600" b="0" dirty="0" smtClean="0"/>
          </a:p>
          <a:p>
            <a:pPr marL="0" indent="0" algn="just" fontAlgn="auto">
              <a:spcBef>
                <a:spcPts val="600"/>
              </a:spcBef>
              <a:spcAft>
                <a:spcPts val="600"/>
              </a:spcAft>
              <a:buNone/>
              <a:defRPr/>
            </a:pPr>
            <a:r>
              <a:rPr lang="tr-TR" altLang="tr-TR" sz="1600" b="0" dirty="0" smtClean="0"/>
              <a:t>*</a:t>
            </a:r>
            <a:r>
              <a:rPr lang="tr-TR" altLang="tr-TR" sz="1600" dirty="0">
                <a:latin typeface="Calibri"/>
              </a:rPr>
              <a:t>Bu kapsama girenlerin Türkiye İş Kurumuna kayıtlı işsizler arasından işe alınmaları halinde ilave olarak altı ay eklenir.</a:t>
            </a:r>
            <a:endParaRPr lang="tr-TR" altLang="tr-TR" sz="1600" dirty="0"/>
          </a:p>
          <a:p>
            <a:endParaRPr lang="tr-TR" sz="1600" b="0"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smtClean="0"/>
              <a:t>   </a:t>
            </a:r>
            <a:endParaRPr lang="tr-TR" sz="1400" dirty="0"/>
          </a:p>
        </p:txBody>
      </p:sp>
    </p:spTree>
    <p:extLst>
      <p:ext uri="{BB962C8B-B14F-4D97-AF65-F5344CB8AC3E}">
        <p14:creationId xmlns:p14="http://schemas.microsoft.com/office/powerpoint/2010/main" val="17615574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200" b="1" dirty="0" smtClean="0"/>
              <a:t>İŞBAŞI EĞİTİM PROGRAMLARINI TAMAMLAYANLARIN İSTİHDAMINA İLİŞKİN TEŞVİK</a:t>
            </a:r>
            <a:endParaRPr lang="tr-TR" sz="2200" b="1" dirty="0"/>
          </a:p>
        </p:txBody>
      </p:sp>
      <p:sp>
        <p:nvSpPr>
          <p:cNvPr id="3" name="İçerik Yer Tutucusu 2"/>
          <p:cNvSpPr>
            <a:spLocks noGrp="1"/>
          </p:cNvSpPr>
          <p:nvPr>
            <p:ph idx="1"/>
          </p:nvPr>
        </p:nvSpPr>
        <p:spPr>
          <a:xfrm>
            <a:off x="304800" y="1071546"/>
            <a:ext cx="8610600" cy="5453798"/>
          </a:xfrm>
        </p:spPr>
        <p:txBody>
          <a:bodyPr/>
          <a:lstStyle/>
          <a:p>
            <a:pPr marL="0" indent="0">
              <a:buClr>
                <a:srgbClr val="046CA6"/>
              </a:buClr>
              <a:buNone/>
              <a:defRPr/>
            </a:pPr>
            <a:r>
              <a:rPr lang="tr-TR" sz="1600" u="sng" dirty="0">
                <a:latin typeface="Arial" panose="020B0604020202020204" pitchFamily="34" charset="0"/>
                <a:cs typeface="Arial" panose="020B0604020202020204" pitchFamily="34" charset="0"/>
              </a:rPr>
              <a:t>YASAL </a:t>
            </a:r>
            <a:r>
              <a:rPr lang="tr-TR" sz="1600" u="sng" dirty="0" smtClean="0">
                <a:latin typeface="Arial" panose="020B0604020202020204" pitchFamily="34" charset="0"/>
                <a:cs typeface="Arial" panose="020B0604020202020204" pitchFamily="34" charset="0"/>
              </a:rPr>
              <a:t>DAYANAK</a:t>
            </a:r>
            <a:endParaRPr lang="tr-TR" sz="1600" dirty="0">
              <a:latin typeface="Arial" panose="020B0604020202020204" pitchFamily="34" charset="0"/>
              <a:cs typeface="Arial" panose="020B0604020202020204" pitchFamily="34" charset="0"/>
            </a:endParaRPr>
          </a:p>
          <a:p>
            <a:pPr marL="0" indent="0">
              <a:buClr>
                <a:srgbClr val="046CA6"/>
              </a:buClr>
              <a:buNone/>
              <a:defRPr/>
            </a:pPr>
            <a:r>
              <a:rPr lang="tr-TR" sz="1600" dirty="0">
                <a:solidFill>
                  <a:srgbClr val="046CA6"/>
                </a:solidFill>
                <a:latin typeface="Arial" panose="020B0604020202020204" pitchFamily="34" charset="0"/>
                <a:cs typeface="Arial" panose="020B0604020202020204" pitchFamily="34" charset="0"/>
              </a:rPr>
              <a:t> </a:t>
            </a:r>
            <a:r>
              <a:rPr lang="tr-TR" sz="1600" dirty="0" smtClean="0">
                <a:solidFill>
                  <a:srgbClr val="046CA6"/>
                </a:solidFill>
                <a:latin typeface="Arial" panose="020B0604020202020204" pitchFamily="34" charset="0"/>
                <a:cs typeface="Arial" panose="020B0604020202020204" pitchFamily="34" charset="0"/>
              </a:rPr>
              <a:t>        4447 </a:t>
            </a:r>
            <a:r>
              <a:rPr lang="tr-TR" sz="1600" dirty="0">
                <a:solidFill>
                  <a:srgbClr val="046CA6"/>
                </a:solidFill>
                <a:latin typeface="Arial" panose="020B0604020202020204" pitchFamily="34" charset="0"/>
                <a:cs typeface="Arial" panose="020B0604020202020204" pitchFamily="34" charset="0"/>
              </a:rPr>
              <a:t>sayılı İşsizlik Sigortası Kanununun geçici 15 inci maddesi</a:t>
            </a:r>
          </a:p>
          <a:p>
            <a:pPr marL="0" indent="0">
              <a:buNone/>
              <a:defRPr/>
            </a:pPr>
            <a:r>
              <a:rPr lang="tr-TR" sz="1600" dirty="0" smtClean="0">
                <a:solidFill>
                  <a:srgbClr val="046CA6"/>
                </a:solidFill>
                <a:latin typeface="Arial" panose="020B0604020202020204" pitchFamily="34" charset="0"/>
                <a:cs typeface="Arial" panose="020B0604020202020204" pitchFamily="34" charset="0"/>
              </a:rPr>
              <a:t>         2016/1 </a:t>
            </a:r>
            <a:r>
              <a:rPr lang="tr-TR" sz="1600" dirty="0">
                <a:solidFill>
                  <a:srgbClr val="046CA6"/>
                </a:solidFill>
                <a:latin typeface="Arial" panose="020B0604020202020204" pitchFamily="34" charset="0"/>
                <a:cs typeface="Arial" panose="020B0604020202020204" pitchFamily="34" charset="0"/>
              </a:rPr>
              <a:t>sayılı </a:t>
            </a:r>
            <a:r>
              <a:rPr lang="tr-TR" sz="1600" dirty="0" smtClean="0">
                <a:solidFill>
                  <a:srgbClr val="046CA6"/>
                </a:solidFill>
                <a:latin typeface="Arial" panose="020B0604020202020204" pitchFamily="34" charset="0"/>
                <a:cs typeface="Arial" panose="020B0604020202020204" pitchFamily="34" charset="0"/>
              </a:rPr>
              <a:t>Genelge</a:t>
            </a:r>
          </a:p>
          <a:p>
            <a:pPr marL="0" indent="0">
              <a:buNone/>
              <a:defRPr/>
            </a:pPr>
            <a:r>
              <a:rPr lang="tr-TR" sz="1600" u="sng" dirty="0" smtClean="0">
                <a:solidFill>
                  <a:srgbClr val="046CA6"/>
                </a:solidFill>
                <a:latin typeface="Arial" panose="020B0604020202020204" pitchFamily="34" charset="0"/>
                <a:cs typeface="Arial" panose="020B0604020202020204" pitchFamily="34" charset="0"/>
                <a:sym typeface="Wingdings" pitchFamily="2" charset="2"/>
              </a:rPr>
              <a:t>BAŞLAMA </a:t>
            </a:r>
            <a:r>
              <a:rPr lang="tr-TR" sz="1600" u="sng" dirty="0">
                <a:solidFill>
                  <a:srgbClr val="046CA6"/>
                </a:solidFill>
                <a:latin typeface="Arial" panose="020B0604020202020204" pitchFamily="34" charset="0"/>
                <a:cs typeface="Arial" panose="020B0604020202020204" pitchFamily="34" charset="0"/>
                <a:sym typeface="Wingdings" pitchFamily="2" charset="2"/>
              </a:rPr>
              <a:t>TARİHİ</a:t>
            </a:r>
            <a:r>
              <a:rPr lang="tr-TR" sz="1600" dirty="0">
                <a:solidFill>
                  <a:srgbClr val="046CA6"/>
                </a:solidFill>
                <a:latin typeface="Arial" panose="020B0604020202020204" pitchFamily="34" charset="0"/>
                <a:cs typeface="Arial" panose="020B0604020202020204" pitchFamily="34" charset="0"/>
                <a:sym typeface="Wingdings" pitchFamily="2" charset="2"/>
              </a:rPr>
              <a:t>	            </a:t>
            </a:r>
            <a:r>
              <a:rPr lang="tr-TR" sz="1600" dirty="0" smtClean="0">
                <a:solidFill>
                  <a:srgbClr val="046CA6"/>
                </a:solidFill>
                <a:latin typeface="Arial" panose="020B0604020202020204" pitchFamily="34" charset="0"/>
                <a:cs typeface="Arial" panose="020B0604020202020204" pitchFamily="34" charset="0"/>
                <a:sym typeface="Wingdings" pitchFamily="2" charset="2"/>
              </a:rPr>
              <a:t>    </a:t>
            </a:r>
            <a:r>
              <a:rPr lang="tr-TR" sz="1600" dirty="0">
                <a:solidFill>
                  <a:srgbClr val="046CA6"/>
                </a:solidFill>
                <a:latin typeface="Arial" panose="020B0604020202020204" pitchFamily="34" charset="0"/>
                <a:cs typeface="Arial" panose="020B0604020202020204" pitchFamily="34" charset="0"/>
                <a:sym typeface="Wingdings" pitchFamily="2" charset="2"/>
              </a:rPr>
              <a:t>:	</a:t>
            </a:r>
            <a:r>
              <a:rPr lang="tr-TR" sz="1600" dirty="0" smtClean="0">
                <a:solidFill>
                  <a:srgbClr val="046CA6"/>
                </a:solidFill>
                <a:latin typeface="Arial" panose="020B0604020202020204" pitchFamily="34" charset="0"/>
                <a:cs typeface="Arial" panose="020B0604020202020204" pitchFamily="34" charset="0"/>
                <a:sym typeface="Wingdings" pitchFamily="2" charset="2"/>
              </a:rPr>
              <a:t>23/4/2015</a:t>
            </a:r>
          </a:p>
          <a:p>
            <a:pPr marL="0" indent="0">
              <a:buNone/>
              <a:defRPr/>
            </a:pPr>
            <a:r>
              <a:rPr lang="tr-TR" sz="1600" u="sng" dirty="0" smtClean="0">
                <a:solidFill>
                  <a:srgbClr val="046CA6"/>
                </a:solidFill>
                <a:latin typeface="Arial" panose="020B0604020202020204" pitchFamily="34" charset="0"/>
                <a:cs typeface="Arial" panose="020B0604020202020204" pitchFamily="34" charset="0"/>
                <a:sym typeface="Wingdings" pitchFamily="2" charset="2"/>
              </a:rPr>
              <a:t>FİNANSMANI</a:t>
            </a:r>
            <a:r>
              <a:rPr lang="tr-TR" sz="1600" dirty="0">
                <a:solidFill>
                  <a:srgbClr val="070018"/>
                </a:solidFill>
                <a:latin typeface="Arial" panose="020B0604020202020204" pitchFamily="34" charset="0"/>
                <a:cs typeface="Arial" panose="020B0604020202020204" pitchFamily="34" charset="0"/>
                <a:sym typeface="Wingdings" pitchFamily="2" charset="2"/>
              </a:rPr>
              <a:t>	</a:t>
            </a:r>
            <a:r>
              <a:rPr lang="tr-TR" sz="1600" dirty="0" smtClean="0">
                <a:solidFill>
                  <a:srgbClr val="070018"/>
                </a:solidFill>
                <a:latin typeface="Arial" panose="020B0604020202020204" pitchFamily="34" charset="0"/>
                <a:cs typeface="Arial" panose="020B0604020202020204" pitchFamily="34" charset="0"/>
                <a:sym typeface="Wingdings" pitchFamily="2" charset="2"/>
              </a:rPr>
              <a:t>                :</a:t>
            </a:r>
            <a:r>
              <a:rPr lang="tr-TR" sz="1600" dirty="0">
                <a:solidFill>
                  <a:srgbClr val="070018"/>
                </a:solidFill>
                <a:latin typeface="Arial" panose="020B0604020202020204" pitchFamily="34" charset="0"/>
                <a:cs typeface="Arial" panose="020B0604020202020204" pitchFamily="34" charset="0"/>
                <a:sym typeface="Wingdings" pitchFamily="2" charset="2"/>
              </a:rPr>
              <a:t>	</a:t>
            </a:r>
            <a:r>
              <a:rPr lang="tr-TR" sz="1600" dirty="0">
                <a:solidFill>
                  <a:srgbClr val="046CA6"/>
                </a:solidFill>
                <a:latin typeface="Arial" panose="020B0604020202020204" pitchFamily="34" charset="0"/>
                <a:cs typeface="Arial" panose="020B0604020202020204" pitchFamily="34" charset="0"/>
                <a:sym typeface="Wingdings" pitchFamily="2" charset="2"/>
              </a:rPr>
              <a:t>İşsiz</a:t>
            </a:r>
            <a:r>
              <a:rPr lang="tr-TR" sz="1600" dirty="0" smtClean="0">
                <a:solidFill>
                  <a:srgbClr val="046CA6"/>
                </a:solidFill>
                <a:latin typeface="Arial" panose="020B0604020202020204" pitchFamily="34" charset="0"/>
                <a:cs typeface="Arial" panose="020B0604020202020204" pitchFamily="34" charset="0"/>
                <a:sym typeface="Wingdings" pitchFamily="2" charset="2"/>
              </a:rPr>
              <a:t>lik </a:t>
            </a:r>
            <a:r>
              <a:rPr lang="tr-TR" sz="1600" dirty="0">
                <a:solidFill>
                  <a:srgbClr val="046CA6"/>
                </a:solidFill>
                <a:latin typeface="Arial" panose="020B0604020202020204" pitchFamily="34" charset="0"/>
                <a:cs typeface="Arial" panose="020B0604020202020204" pitchFamily="34" charset="0"/>
                <a:sym typeface="Wingdings" pitchFamily="2" charset="2"/>
              </a:rPr>
              <a:t>Sigortası Fonu</a:t>
            </a:r>
            <a:endParaRPr lang="tr-TR" sz="1600" dirty="0">
              <a:solidFill>
                <a:srgbClr val="046CA6"/>
              </a:solidFill>
              <a:latin typeface="Arial" panose="020B0604020202020204" pitchFamily="34" charset="0"/>
              <a:cs typeface="Arial" panose="020B0604020202020204" pitchFamily="34" charset="0"/>
            </a:endParaRPr>
          </a:p>
          <a:p>
            <a:pPr lvl="1">
              <a:defRPr/>
            </a:pPr>
            <a:endParaRPr lang="tr-TR" sz="1600" dirty="0">
              <a:latin typeface="Arial" panose="020B0604020202020204" pitchFamily="34" charset="0"/>
              <a:cs typeface="Arial" panose="020B0604020202020204" pitchFamily="34" charset="0"/>
            </a:endParaRPr>
          </a:p>
          <a:p>
            <a:pPr marL="0" lvl="0" indent="0" fontAlgn="auto">
              <a:spcBef>
                <a:spcPts val="0"/>
              </a:spcBef>
              <a:spcAft>
                <a:spcPts val="0"/>
              </a:spcAft>
              <a:buNone/>
              <a:defRPr/>
            </a:pPr>
            <a:r>
              <a:rPr lang="tr-TR" sz="1400" b="0" u="sng" dirty="0">
                <a:latin typeface="Arial" panose="020B0604020202020204" pitchFamily="34" charset="0"/>
                <a:cs typeface="Arial" panose="020B0604020202020204" pitchFamily="34" charset="0"/>
              </a:rPr>
              <a:t>ÖRNEK:</a:t>
            </a:r>
            <a:endParaRPr lang="tr-TR" altLang="tr-TR" sz="1400" b="0" u="sng" dirty="0">
              <a:latin typeface="Arial" panose="020B0604020202020204" pitchFamily="34" charset="0"/>
              <a:cs typeface="Arial" panose="020B0604020202020204" pitchFamily="34" charset="0"/>
            </a:endParaRPr>
          </a:p>
          <a:p>
            <a:pPr marL="0" indent="0" algn="just">
              <a:buNone/>
            </a:pPr>
            <a:r>
              <a:rPr lang="tr-TR" sz="1400" b="0" dirty="0" smtClean="0">
                <a:latin typeface="Arial" panose="020B0604020202020204" pitchFamily="34" charset="0"/>
                <a:cs typeface="Arial" panose="020B0604020202020204" pitchFamily="34" charset="0"/>
              </a:rPr>
              <a:t>(</a:t>
            </a:r>
            <a:r>
              <a:rPr lang="tr-TR" sz="1400" b="0" dirty="0">
                <a:latin typeface="Arial" panose="020B0604020202020204" pitchFamily="34" charset="0"/>
                <a:cs typeface="Arial" panose="020B0604020202020204" pitchFamily="34" charset="0"/>
              </a:rPr>
              <a:t>A) Anonim Şirketinde  4447 sayılı Kanunun geçici 15 inci maddesi kapsamına giren bir sigortalının ilgili aydaki 2017/Ocak ayındaki  prim ödeme gün sayısının 30, prime esas kazanç tutarının ise  2000,00 TL olduğu varsayıldığında, </a:t>
            </a:r>
          </a:p>
          <a:p>
            <a:pPr algn="just"/>
            <a:endParaRPr lang="tr-TR" sz="1400" b="0" dirty="0">
              <a:latin typeface="Arial" panose="020B0604020202020204" pitchFamily="34" charset="0"/>
              <a:cs typeface="Arial" panose="020B0604020202020204" pitchFamily="34" charset="0"/>
            </a:endParaRPr>
          </a:p>
          <a:p>
            <a:pPr marL="0" indent="0">
              <a:buNone/>
            </a:pPr>
            <a:r>
              <a:rPr lang="tr-TR" sz="1400" b="0" dirty="0" smtClean="0">
                <a:latin typeface="Arial" panose="020B0604020202020204" pitchFamily="34" charset="0"/>
                <a:cs typeface="Arial" panose="020B0604020202020204" pitchFamily="34" charset="0"/>
              </a:rPr>
              <a:t>   2.000,00  </a:t>
            </a:r>
            <a:r>
              <a:rPr lang="tr-TR" sz="1400" b="0" dirty="0">
                <a:latin typeface="Arial" panose="020B0604020202020204" pitchFamily="34" charset="0"/>
                <a:cs typeface="Arial" panose="020B0604020202020204" pitchFamily="34" charset="0"/>
              </a:rPr>
              <a:t>* 0,05 = 100,00 TL Beş puanlık indirim</a:t>
            </a:r>
          </a:p>
          <a:p>
            <a:pPr marL="0" indent="0">
              <a:buNone/>
            </a:pPr>
            <a:r>
              <a:rPr lang="tr-TR" sz="1400" b="0" dirty="0" smtClean="0">
                <a:latin typeface="Arial" panose="020B0604020202020204" pitchFamily="34" charset="0"/>
                <a:cs typeface="Arial" panose="020B0604020202020204" pitchFamily="34" charset="0"/>
              </a:rPr>
              <a:t>   1.777,50 </a:t>
            </a:r>
            <a:r>
              <a:rPr lang="tr-TR" sz="1400" b="0" dirty="0">
                <a:latin typeface="Arial" panose="020B0604020202020204" pitchFamily="34" charset="0"/>
                <a:cs typeface="Arial" panose="020B0604020202020204" pitchFamily="34" charset="0"/>
              </a:rPr>
              <a:t>*  0,155 = 275,51 TL İşsizlik Sigortası Fonu tarafından karşılanacaktır.</a:t>
            </a:r>
          </a:p>
          <a:p>
            <a:endParaRPr lang="tr-TR" sz="1400" b="0" dirty="0">
              <a:latin typeface="Arial" panose="020B0604020202020204" pitchFamily="34" charset="0"/>
              <a:cs typeface="Arial" panose="020B0604020202020204" pitchFamily="34" charset="0"/>
            </a:endParaRPr>
          </a:p>
          <a:p>
            <a:pPr marL="0" indent="0">
              <a:buNone/>
            </a:pPr>
            <a:r>
              <a:rPr lang="tr-TR" sz="1400" b="0" dirty="0" smtClean="0">
                <a:latin typeface="Arial" panose="020B0604020202020204" pitchFamily="34" charset="0"/>
                <a:cs typeface="Arial" panose="020B0604020202020204" pitchFamily="34" charset="0"/>
              </a:rPr>
              <a:t>   İşveren </a:t>
            </a:r>
            <a:r>
              <a:rPr lang="tr-TR" sz="1400" b="0" dirty="0">
                <a:latin typeface="Arial" panose="020B0604020202020204" pitchFamily="34" charset="0"/>
                <a:cs typeface="Arial" panose="020B0604020202020204" pitchFamily="34" charset="0"/>
              </a:rPr>
              <a:t>tarafından ödenmesi gereken sigorta primi; </a:t>
            </a:r>
          </a:p>
          <a:p>
            <a:pPr marL="0" indent="0">
              <a:buNone/>
            </a:pPr>
            <a:r>
              <a:rPr lang="tr-TR" sz="1400" b="0" dirty="0" smtClean="0">
                <a:latin typeface="Arial" panose="020B0604020202020204" pitchFamily="34" charset="0"/>
                <a:cs typeface="Arial" panose="020B0604020202020204" pitchFamily="34" charset="0"/>
              </a:rPr>
              <a:t>   2.000,00 </a:t>
            </a:r>
            <a:r>
              <a:rPr lang="tr-TR" sz="1400" b="0" dirty="0">
                <a:latin typeface="Arial" panose="020B0604020202020204" pitchFamily="34" charset="0"/>
                <a:cs typeface="Arial" panose="020B0604020202020204" pitchFamily="34" charset="0"/>
              </a:rPr>
              <a:t>* 34,5/100 = 690,00 TL, </a:t>
            </a:r>
          </a:p>
          <a:p>
            <a:pPr marL="0" indent="0">
              <a:buNone/>
            </a:pPr>
            <a:r>
              <a:rPr lang="tr-TR" sz="1400" b="0" dirty="0" smtClean="0">
                <a:latin typeface="Arial" panose="020B0604020202020204" pitchFamily="34" charset="0"/>
                <a:cs typeface="Arial" panose="020B0604020202020204" pitchFamily="34" charset="0"/>
              </a:rPr>
              <a:t>   690,00 </a:t>
            </a:r>
            <a:r>
              <a:rPr lang="tr-TR" sz="1400" b="0" dirty="0">
                <a:latin typeface="Arial" panose="020B0604020202020204" pitchFamily="34" charset="0"/>
                <a:cs typeface="Arial" panose="020B0604020202020204" pitchFamily="34" charset="0"/>
              </a:rPr>
              <a:t>– (100,00 + 275,51) = 314,49 TL olacaktır.</a:t>
            </a:r>
          </a:p>
          <a:p>
            <a:pPr marL="0" indent="0">
              <a:buNone/>
            </a:pPr>
            <a:endParaRPr lang="tr-TR" sz="16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smtClean="0"/>
              <a:t>    </a:t>
            </a:r>
            <a:endParaRPr lang="tr-TR" sz="1400" dirty="0"/>
          </a:p>
        </p:txBody>
      </p:sp>
    </p:spTree>
    <p:extLst>
      <p:ext uri="{BB962C8B-B14F-4D97-AF65-F5344CB8AC3E}">
        <p14:creationId xmlns:p14="http://schemas.microsoft.com/office/powerpoint/2010/main" val="145289985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b="1" dirty="0">
                <a:cs typeface="Arial" pitchFamily="34" charset="0"/>
              </a:rPr>
              <a:t>YARARLANMA ŞARTLARI</a:t>
            </a:r>
            <a:endParaRPr lang="tr-TR" dirty="0"/>
          </a:p>
        </p:txBody>
      </p:sp>
      <p:sp>
        <p:nvSpPr>
          <p:cNvPr id="3" name="İçerik Yer Tutucusu 2"/>
          <p:cNvSpPr>
            <a:spLocks noGrp="1"/>
          </p:cNvSpPr>
          <p:nvPr>
            <p:ph idx="1"/>
          </p:nvPr>
        </p:nvSpPr>
        <p:spPr>
          <a:xfrm>
            <a:off x="304800" y="1071546"/>
            <a:ext cx="8610600" cy="5453798"/>
          </a:xfrm>
        </p:spPr>
        <p:txBody>
          <a:bodyPr/>
          <a:lstStyle/>
          <a:p>
            <a:pPr>
              <a:defRPr/>
            </a:pPr>
            <a:r>
              <a:rPr lang="tr-TR" sz="1600" u="sng" dirty="0"/>
              <a:t>Sigortalı yönünden</a:t>
            </a:r>
            <a:r>
              <a:rPr lang="tr-TR" sz="1600" dirty="0"/>
              <a:t>; </a:t>
            </a:r>
          </a:p>
          <a:p>
            <a:pPr marL="285750" indent="-285750">
              <a:buFont typeface="Arial" panose="020B0604020202020204" pitchFamily="34" charset="0"/>
              <a:buChar char="•"/>
              <a:defRPr/>
            </a:pPr>
            <a:r>
              <a:rPr lang="tr-TR" sz="1600" b="0" dirty="0"/>
              <a:t> </a:t>
            </a:r>
            <a:r>
              <a:rPr lang="tr-TR" sz="1600" b="0" dirty="0">
                <a:solidFill>
                  <a:srgbClr val="FF0000"/>
                </a:solidFill>
              </a:rPr>
              <a:t>31/12/2017  tarihine kadar başlatılan </a:t>
            </a:r>
            <a:r>
              <a:rPr lang="tr-TR" sz="1600" b="0" dirty="0"/>
              <a:t>işbaşı eğitim programını tamamlamış olması ve işbaşı eğitim programının bitimini müteakip en geç üç ay içinde işe alınması,</a:t>
            </a:r>
          </a:p>
          <a:p>
            <a:pPr marL="285750" indent="-285750">
              <a:buFont typeface="Arial" panose="020B0604020202020204" pitchFamily="34" charset="0"/>
              <a:buChar char="•"/>
              <a:defRPr/>
            </a:pPr>
            <a:r>
              <a:rPr lang="tr-TR" sz="1600" b="0" dirty="0"/>
              <a:t> 23/4/2015 tarihi ve sonrasında işe alınmış olması,</a:t>
            </a:r>
          </a:p>
          <a:p>
            <a:pPr marL="285750" indent="-285750">
              <a:buFont typeface="Arial" panose="020B0604020202020204" pitchFamily="34" charset="0"/>
              <a:buChar char="•"/>
              <a:defRPr/>
            </a:pPr>
            <a:r>
              <a:rPr lang="tr-TR" sz="1600" b="0" dirty="0"/>
              <a:t>18 yaşından büyük, 29 yaşından küçük olması, </a:t>
            </a:r>
          </a:p>
          <a:p>
            <a:pPr marL="285750" indent="-285750">
              <a:buFont typeface="Arial" panose="020B0604020202020204" pitchFamily="34" charset="0"/>
              <a:buChar char="•"/>
              <a:defRPr/>
            </a:pPr>
            <a:r>
              <a:rPr lang="tr-TR" sz="1600" b="0" dirty="0"/>
              <a:t>Tamamladığı işbaşı eğitim programına ilişkin meslek alanında işe alınması,</a:t>
            </a:r>
          </a:p>
          <a:p>
            <a:pPr marL="0" indent="0">
              <a:buNone/>
              <a:defRPr/>
            </a:pPr>
            <a:endParaRPr lang="tr-TR" sz="1600" b="0" dirty="0"/>
          </a:p>
          <a:p>
            <a:pPr>
              <a:defRPr/>
            </a:pPr>
            <a:r>
              <a:rPr lang="tr-TR" sz="1600" u="sng" dirty="0"/>
              <a:t>İşyeri yönünden; </a:t>
            </a:r>
          </a:p>
          <a:p>
            <a:pPr marL="285750" indent="-285750">
              <a:buFont typeface="Arial" panose="020B0604020202020204" pitchFamily="34" charset="0"/>
              <a:buChar char="•"/>
              <a:defRPr/>
            </a:pPr>
            <a:r>
              <a:rPr lang="tr-TR" sz="1600" b="0" dirty="0"/>
              <a:t> Özel sektör işverenine ait olması, </a:t>
            </a:r>
          </a:p>
          <a:p>
            <a:pPr marL="285750" indent="-285750">
              <a:buFont typeface="Arial" panose="020B0604020202020204" pitchFamily="34" charset="0"/>
              <a:buChar char="•"/>
              <a:defRPr/>
            </a:pPr>
            <a:r>
              <a:rPr lang="tr-TR" sz="1600" b="0" dirty="0"/>
              <a:t>Sigortalının</a:t>
            </a:r>
            <a:r>
              <a:rPr lang="tr-TR" sz="1600" b="0" dirty="0">
                <a:solidFill>
                  <a:srgbClr val="FF0000"/>
                </a:solidFill>
              </a:rPr>
              <a:t>, işe alındığı takvim yılından bir önceki takvim yılında işyerinden Kuruma bildirilen aylık prim ve hizmet belgelerinde kayıtlı sigortalı sayısının ortalamasına ilave olarak çalıştırılması</a:t>
            </a:r>
            <a:r>
              <a:rPr lang="tr-TR" sz="1600" b="0" dirty="0"/>
              <a:t>,</a:t>
            </a:r>
          </a:p>
          <a:p>
            <a:pPr marL="285750" indent="-285750">
              <a:buFont typeface="Arial" panose="020B0604020202020204" pitchFamily="34" charset="0"/>
              <a:buChar char="•"/>
              <a:defRPr/>
            </a:pPr>
            <a:r>
              <a:rPr lang="tr-TR" sz="1600" b="0" dirty="0"/>
              <a:t> Aylık prim ve hizmet belgelerinin yasal süresi içinde Kuruma verilmesi, </a:t>
            </a:r>
          </a:p>
          <a:p>
            <a:pPr marL="285750" indent="-285750">
              <a:buFont typeface="Arial" panose="020B0604020202020204" pitchFamily="34" charset="0"/>
              <a:buChar char="•"/>
              <a:defRPr/>
            </a:pPr>
            <a:r>
              <a:rPr lang="tr-TR" sz="1600" b="0" dirty="0"/>
              <a:t>Tahakkuk eden sigorta primlerinin yasal süresi içinde ödenmesi, </a:t>
            </a:r>
          </a:p>
          <a:p>
            <a:pPr marL="285750" indent="-285750">
              <a:buFont typeface="Arial" panose="020B0604020202020204" pitchFamily="34" charset="0"/>
              <a:buChar char="•"/>
              <a:defRPr/>
            </a:pPr>
            <a:r>
              <a:rPr lang="tr-TR" sz="1600" b="0" dirty="0"/>
              <a:t> Yasal ödeme süresi geçmiş sigorta primi, işsizlik sigortası primi, idari para cezası ve bunlara ilişkin gecikme cezası ve gecikme zammı borcunun bulunmaması, </a:t>
            </a:r>
          </a:p>
          <a:p>
            <a:pPr marL="285750" indent="-285750">
              <a:buFont typeface="Arial" panose="020B0604020202020204" pitchFamily="34" charset="0"/>
              <a:buChar char="•"/>
              <a:defRPr/>
            </a:pPr>
            <a:r>
              <a:rPr lang="tr-TR" sz="1600" b="0" dirty="0"/>
              <a:t>Çalıştırdığı kişileri sigortalı olarak bildirmediği yönünde herhangi bir tespitin bulunmaması, </a:t>
            </a:r>
          </a:p>
          <a:p>
            <a:pPr>
              <a:defRPr/>
            </a:pPr>
            <a:endParaRPr lang="tr-TR" sz="1600" b="0" dirty="0"/>
          </a:p>
          <a:p>
            <a:pPr marL="0" indent="0">
              <a:buNone/>
              <a:defRPr/>
            </a:pPr>
            <a:r>
              <a:rPr lang="tr-TR" sz="1600" b="0" dirty="0" smtClean="0"/>
              <a:t>       şartlarının </a:t>
            </a:r>
            <a:r>
              <a:rPr lang="tr-TR" sz="1600" b="0" dirty="0"/>
              <a:t>birlikte gerçekleşmiş olması gerekmektedir.</a:t>
            </a:r>
          </a:p>
          <a:p>
            <a:endParaRPr lang="tr-TR" dirty="0"/>
          </a:p>
        </p:txBody>
      </p:sp>
      <p:sp>
        <p:nvSpPr>
          <p:cNvPr id="4" name="Slayt Numarası Yer Tutucusu 3"/>
          <p:cNvSpPr>
            <a:spLocks noGrp="1"/>
          </p:cNvSpPr>
          <p:nvPr>
            <p:ph type="sldNum" sz="quarter" idx="4294967295"/>
          </p:nvPr>
        </p:nvSpPr>
        <p:spPr>
          <a:xfrm>
            <a:off x="7956376" y="6492875"/>
            <a:ext cx="830437" cy="365125"/>
          </a:xfrm>
          <a:prstGeom prst="rect">
            <a:avLst/>
          </a:prstGeom>
        </p:spPr>
        <p:txBody>
          <a:bodyPr/>
          <a:lstStyle/>
          <a:p>
            <a:pPr>
              <a:defRPr/>
            </a:pPr>
            <a:r>
              <a:rPr lang="tr-TR" sz="1400" dirty="0" smtClean="0"/>
              <a:t>   </a:t>
            </a:r>
            <a:endParaRPr lang="tr-TR" sz="1400" dirty="0"/>
          </a:p>
        </p:txBody>
      </p:sp>
    </p:spTree>
    <p:extLst>
      <p:ext uri="{BB962C8B-B14F-4D97-AF65-F5344CB8AC3E}">
        <p14:creationId xmlns:p14="http://schemas.microsoft.com/office/powerpoint/2010/main" val="33302940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b="1" dirty="0">
                <a:cs typeface="Arial" pitchFamily="34" charset="0"/>
              </a:rPr>
              <a:t>DESTEK SÜRESİ</a:t>
            </a:r>
            <a:endParaRPr lang="tr-TR" dirty="0"/>
          </a:p>
        </p:txBody>
      </p:sp>
      <p:sp>
        <p:nvSpPr>
          <p:cNvPr id="3" name="İçerik Yer Tutucusu 2"/>
          <p:cNvSpPr>
            <a:spLocks noGrp="1"/>
          </p:cNvSpPr>
          <p:nvPr>
            <p:ph idx="1"/>
          </p:nvPr>
        </p:nvSpPr>
        <p:spPr>
          <a:xfrm>
            <a:off x="323528" y="1124744"/>
            <a:ext cx="8610600" cy="5400600"/>
          </a:xfrm>
        </p:spPr>
        <p:txBody>
          <a:bodyPr/>
          <a:lstStyle/>
          <a:p>
            <a:pPr>
              <a:defRPr/>
            </a:pPr>
            <a:r>
              <a:rPr lang="tr-TR" b="0" u="sng" dirty="0"/>
              <a:t>Sigortalının </a:t>
            </a:r>
            <a:r>
              <a:rPr lang="tr-TR" b="0" dirty="0"/>
              <a:t>çalıştığı işyerinin imalat sanayi sektöründe faaliyet göstermesi halinde;</a:t>
            </a:r>
          </a:p>
          <a:p>
            <a:pPr marL="0" indent="0">
              <a:buNone/>
              <a:defRPr/>
            </a:pPr>
            <a:r>
              <a:rPr lang="tr-TR" b="0" dirty="0"/>
              <a:t> </a:t>
            </a:r>
            <a:r>
              <a:rPr lang="tr-TR" b="0" dirty="0" smtClean="0"/>
              <a:t>     -     </a:t>
            </a:r>
            <a:r>
              <a:rPr lang="tr-TR" b="0" dirty="0"/>
              <a:t>30/6/2015 tarihine kadar başlayan işbaşı eğitim programını tamamlayan sigortalılar açısından 48 ay süreyle</a:t>
            </a:r>
            <a:r>
              <a:rPr lang="tr-TR" b="0" dirty="0" smtClean="0"/>
              <a:t>,</a:t>
            </a:r>
          </a:p>
          <a:p>
            <a:pPr marL="0" indent="0">
              <a:buNone/>
              <a:defRPr/>
            </a:pPr>
            <a:r>
              <a:rPr lang="tr-TR" b="0" dirty="0" smtClean="0"/>
              <a:t>         -  </a:t>
            </a:r>
            <a:r>
              <a:rPr lang="tr-TR" b="0" dirty="0"/>
              <a:t>1/7/2015 ila 31/12/2017  tarihleri arasında başlayan işbaşı eğitim programını tamamlayan sigortalılar açısından 42 ay süreyle,</a:t>
            </a:r>
          </a:p>
          <a:p>
            <a:pPr marL="285750" indent="-285750">
              <a:buFontTx/>
              <a:buChar char="-"/>
              <a:defRPr/>
            </a:pPr>
            <a:endParaRPr lang="tr-TR" b="0" dirty="0"/>
          </a:p>
          <a:p>
            <a:pPr>
              <a:defRPr/>
            </a:pPr>
            <a:r>
              <a:rPr lang="tr-TR" b="0" dirty="0" smtClean="0"/>
              <a:t>Sigortalının </a:t>
            </a:r>
            <a:r>
              <a:rPr lang="tr-TR" b="0" dirty="0"/>
              <a:t>çalıştığı işyerinin imalat sanayi sektörü dışındaki diğer sektörlerde faaliyet göstermesi halinde;</a:t>
            </a:r>
          </a:p>
          <a:p>
            <a:pPr marL="0" indent="0">
              <a:buNone/>
              <a:defRPr/>
            </a:pPr>
            <a:r>
              <a:rPr lang="tr-TR" b="0" dirty="0" smtClean="0"/>
              <a:t>     </a:t>
            </a:r>
            <a:r>
              <a:rPr lang="tr-TR" b="0" dirty="0"/>
              <a:t>-    30/6/2015 tarihine kadar başlayan işbaşı eğitim programını tamamlayan sigortalılar açısından 36 ay süreyle,</a:t>
            </a:r>
          </a:p>
          <a:p>
            <a:pPr marL="0" indent="0">
              <a:buNone/>
              <a:defRPr/>
            </a:pPr>
            <a:r>
              <a:rPr lang="tr-TR" b="0" dirty="0" smtClean="0"/>
              <a:t>     -   </a:t>
            </a:r>
            <a:r>
              <a:rPr lang="tr-TR" b="0" dirty="0"/>
              <a:t>1/7/2015 ila 31/12/2017 tarihleri arasında başlayan işbaşı eğitim programını tamamlayan sigortalılar açısından 30 ay süreyle,</a:t>
            </a:r>
          </a:p>
          <a:p>
            <a:pPr marL="0" indent="0">
              <a:buNone/>
              <a:defRPr/>
            </a:pPr>
            <a:r>
              <a:rPr lang="tr-TR" b="0" dirty="0" smtClean="0"/>
              <a:t>        </a:t>
            </a:r>
            <a:r>
              <a:rPr lang="tr-TR" b="0" dirty="0"/>
              <a:t>söz konusu destekten yararlanılması mümkün bulunmaktadır.</a:t>
            </a:r>
          </a:p>
          <a:p>
            <a:pPr marL="0" indent="0">
              <a:buNone/>
              <a:defRPr/>
            </a:pPr>
            <a:endParaRPr lang="tr-TR" b="0" dirty="0"/>
          </a:p>
          <a:p>
            <a:endParaRPr lang="tr-TR" b="0"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smtClean="0"/>
              <a:t>   </a:t>
            </a:r>
            <a:endParaRPr lang="tr-TR" sz="1400" dirty="0"/>
          </a:p>
        </p:txBody>
      </p:sp>
    </p:spTree>
    <p:extLst>
      <p:ext uri="{BB962C8B-B14F-4D97-AF65-F5344CB8AC3E}">
        <p14:creationId xmlns:p14="http://schemas.microsoft.com/office/powerpoint/2010/main" val="15456145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63688" y="-24"/>
            <a:ext cx="7380312" cy="908744"/>
          </a:xfrm>
        </p:spPr>
        <p:txBody>
          <a:bodyPr/>
          <a:lstStyle/>
          <a:p>
            <a:r>
              <a:rPr lang="tr-TR" sz="2000" b="1" dirty="0" smtClean="0"/>
              <a:t>1/2/2017 İLA 31/12/2017 TARİHLERİ ARASINDA </a:t>
            </a:r>
            <a:r>
              <a:rPr lang="tr-TR" sz="2000" b="1" dirty="0"/>
              <a:t>SİGORTALI </a:t>
            </a:r>
            <a:r>
              <a:rPr lang="tr-TR" sz="2000" b="1" dirty="0" smtClean="0"/>
              <a:t> İSTİHDAM EDEN İŞVERENLERE UYGULANACAK  TEŞVİK</a:t>
            </a:r>
            <a:endParaRPr lang="tr-TR" sz="2000" b="1" dirty="0"/>
          </a:p>
        </p:txBody>
      </p:sp>
      <p:sp>
        <p:nvSpPr>
          <p:cNvPr id="3" name="İçerik Yer Tutucusu 2"/>
          <p:cNvSpPr>
            <a:spLocks noGrp="1"/>
          </p:cNvSpPr>
          <p:nvPr>
            <p:ph idx="1"/>
          </p:nvPr>
        </p:nvSpPr>
        <p:spPr>
          <a:xfrm>
            <a:off x="304800" y="1071546"/>
            <a:ext cx="8610600" cy="5453798"/>
          </a:xfrm>
        </p:spPr>
        <p:txBody>
          <a:bodyPr/>
          <a:lstStyle/>
          <a:p>
            <a:pPr marL="0" indent="0">
              <a:buClr>
                <a:srgbClr val="046CA6"/>
              </a:buClr>
              <a:buNone/>
              <a:defRPr/>
            </a:pPr>
            <a:endParaRPr lang="tr-TR" sz="1600" u="sng" dirty="0" smtClean="0">
              <a:latin typeface="Arial" panose="020B0604020202020204" pitchFamily="34" charset="0"/>
              <a:cs typeface="Arial" panose="020B0604020202020204" pitchFamily="34" charset="0"/>
            </a:endParaRPr>
          </a:p>
          <a:p>
            <a:pPr marL="0" indent="0">
              <a:buClr>
                <a:srgbClr val="046CA6"/>
              </a:buClr>
              <a:buNone/>
              <a:defRPr/>
            </a:pPr>
            <a:endParaRPr lang="tr-TR" sz="1600" u="sng" dirty="0">
              <a:latin typeface="Arial" panose="020B0604020202020204" pitchFamily="34" charset="0"/>
              <a:cs typeface="Arial" panose="020B0604020202020204" pitchFamily="34" charset="0"/>
            </a:endParaRPr>
          </a:p>
          <a:p>
            <a:pPr marL="0" indent="0">
              <a:buClr>
                <a:srgbClr val="046CA6"/>
              </a:buClr>
              <a:buNone/>
              <a:defRPr/>
            </a:pPr>
            <a:r>
              <a:rPr lang="tr-TR" sz="1600" u="sng" dirty="0" smtClean="0">
                <a:latin typeface="Arial" panose="020B0604020202020204" pitchFamily="34" charset="0"/>
                <a:cs typeface="Arial" panose="020B0604020202020204" pitchFamily="34" charset="0"/>
              </a:rPr>
              <a:t>YASAL DAYANAK</a:t>
            </a:r>
            <a:endParaRPr lang="tr-TR" sz="1600" dirty="0">
              <a:latin typeface="Arial" panose="020B0604020202020204" pitchFamily="34" charset="0"/>
              <a:cs typeface="Arial" panose="020B0604020202020204" pitchFamily="34" charset="0"/>
            </a:endParaRPr>
          </a:p>
          <a:p>
            <a:pPr marL="0" indent="0">
              <a:buClr>
                <a:srgbClr val="046CA6"/>
              </a:buClr>
              <a:buNone/>
              <a:defRPr/>
            </a:pPr>
            <a:endParaRPr lang="tr-TR" sz="1600" dirty="0" smtClean="0">
              <a:solidFill>
                <a:srgbClr val="046CA6"/>
              </a:solidFill>
              <a:latin typeface="Arial" panose="020B0604020202020204" pitchFamily="34" charset="0"/>
              <a:cs typeface="Arial" panose="020B0604020202020204" pitchFamily="34" charset="0"/>
            </a:endParaRPr>
          </a:p>
          <a:p>
            <a:pPr marL="0" indent="0" algn="just">
              <a:buClr>
                <a:srgbClr val="046CA6"/>
              </a:buClr>
              <a:buNone/>
              <a:defRPr/>
            </a:pPr>
            <a:r>
              <a:rPr lang="tr-TR" sz="1600" dirty="0">
                <a:solidFill>
                  <a:srgbClr val="046CA6"/>
                </a:solidFill>
                <a:latin typeface="Arial" panose="020B0604020202020204" pitchFamily="34" charset="0"/>
                <a:cs typeface="Arial" panose="020B0604020202020204" pitchFamily="34" charset="0"/>
              </a:rPr>
              <a:t>	</a:t>
            </a:r>
            <a:r>
              <a:rPr lang="tr-TR" sz="1600" dirty="0" smtClean="0">
                <a:solidFill>
                  <a:srgbClr val="046CA6"/>
                </a:solidFill>
                <a:latin typeface="Arial" panose="020B0604020202020204" pitchFamily="34" charset="0"/>
                <a:cs typeface="Arial" panose="020B0604020202020204" pitchFamily="34" charset="0"/>
              </a:rPr>
              <a:t>687 sayılı </a:t>
            </a:r>
            <a:r>
              <a:rPr lang="tr-TR" sz="1600" dirty="0" smtClean="0"/>
              <a:t>Olağanüstü Hal Kapsamında Bazı Düzenlemeler Yapılması Hakkında Kanun </a:t>
            </a:r>
            <a:r>
              <a:rPr lang="tr-TR" sz="1600" dirty="0"/>
              <a:t>H</a:t>
            </a:r>
            <a:r>
              <a:rPr lang="tr-TR" sz="1600" dirty="0" smtClean="0"/>
              <a:t>ükmünde Kararnamenin 3 üncü maddesi ile 4447 sayılı Kanuna eklenen geçici 17 </a:t>
            </a:r>
            <a:r>
              <a:rPr lang="tr-TR" sz="1600" dirty="0" err="1" smtClean="0"/>
              <a:t>nci</a:t>
            </a:r>
            <a:r>
              <a:rPr lang="tr-TR" sz="1600" dirty="0" smtClean="0"/>
              <a:t> madde</a:t>
            </a:r>
          </a:p>
          <a:p>
            <a:pPr marL="0" indent="0">
              <a:buNone/>
              <a:defRPr/>
            </a:pPr>
            <a:endParaRPr lang="tr-TR" sz="1600" dirty="0" smtClean="0">
              <a:solidFill>
                <a:srgbClr val="046CA6"/>
              </a:solidFill>
              <a:latin typeface="Arial" panose="020B0604020202020204" pitchFamily="34" charset="0"/>
              <a:cs typeface="Arial" panose="020B0604020202020204" pitchFamily="34" charset="0"/>
            </a:endParaRPr>
          </a:p>
          <a:p>
            <a:pPr marL="0" indent="0">
              <a:buNone/>
              <a:defRPr/>
            </a:pPr>
            <a:r>
              <a:rPr lang="tr-TR" sz="1600" u="sng" dirty="0" smtClean="0">
                <a:solidFill>
                  <a:srgbClr val="046CA6"/>
                </a:solidFill>
                <a:latin typeface="Arial" panose="020B0604020202020204" pitchFamily="34" charset="0"/>
                <a:cs typeface="Arial" panose="020B0604020202020204" pitchFamily="34" charset="0"/>
                <a:sym typeface="Wingdings" pitchFamily="2" charset="2"/>
              </a:rPr>
              <a:t>BAŞLAMA </a:t>
            </a:r>
            <a:r>
              <a:rPr lang="tr-TR" sz="1600" u="sng" dirty="0">
                <a:solidFill>
                  <a:srgbClr val="046CA6"/>
                </a:solidFill>
                <a:latin typeface="Arial" panose="020B0604020202020204" pitchFamily="34" charset="0"/>
                <a:cs typeface="Arial" panose="020B0604020202020204" pitchFamily="34" charset="0"/>
                <a:sym typeface="Wingdings" pitchFamily="2" charset="2"/>
              </a:rPr>
              <a:t>TARİHİ</a:t>
            </a:r>
            <a:r>
              <a:rPr lang="tr-TR" sz="1600" dirty="0">
                <a:solidFill>
                  <a:srgbClr val="046CA6"/>
                </a:solidFill>
                <a:latin typeface="Arial" panose="020B0604020202020204" pitchFamily="34" charset="0"/>
                <a:cs typeface="Arial" panose="020B0604020202020204" pitchFamily="34" charset="0"/>
                <a:sym typeface="Wingdings" pitchFamily="2" charset="2"/>
              </a:rPr>
              <a:t>	            </a:t>
            </a:r>
            <a:r>
              <a:rPr lang="tr-TR" sz="1600" dirty="0" smtClean="0">
                <a:solidFill>
                  <a:srgbClr val="046CA6"/>
                </a:solidFill>
                <a:latin typeface="Arial" panose="020B0604020202020204" pitchFamily="34" charset="0"/>
                <a:cs typeface="Arial" panose="020B0604020202020204" pitchFamily="34" charset="0"/>
                <a:sym typeface="Wingdings" pitchFamily="2" charset="2"/>
              </a:rPr>
              <a:t>    :    9/2/2017</a:t>
            </a:r>
          </a:p>
          <a:p>
            <a:pPr marL="0" indent="0">
              <a:buNone/>
              <a:defRPr/>
            </a:pPr>
            <a:endParaRPr lang="tr-TR" sz="1600" dirty="0" smtClean="0">
              <a:solidFill>
                <a:srgbClr val="046CA6"/>
              </a:solidFill>
              <a:latin typeface="Arial" panose="020B0604020202020204" pitchFamily="34" charset="0"/>
              <a:cs typeface="Arial" panose="020B0604020202020204" pitchFamily="34" charset="0"/>
              <a:sym typeface="Wingdings" pitchFamily="2" charset="2"/>
            </a:endParaRPr>
          </a:p>
          <a:p>
            <a:pPr marL="0" indent="0">
              <a:buNone/>
              <a:defRPr/>
            </a:pPr>
            <a:r>
              <a:rPr lang="tr-TR" sz="1600" u="sng" dirty="0" smtClean="0">
                <a:solidFill>
                  <a:srgbClr val="046CA6"/>
                </a:solidFill>
                <a:latin typeface="Arial" panose="020B0604020202020204" pitchFamily="34" charset="0"/>
                <a:cs typeface="Arial" panose="020B0604020202020204" pitchFamily="34" charset="0"/>
                <a:sym typeface="Wingdings" pitchFamily="2" charset="2"/>
              </a:rPr>
              <a:t>FİNANSMANI</a:t>
            </a:r>
            <a:r>
              <a:rPr lang="tr-TR" sz="1600" dirty="0">
                <a:solidFill>
                  <a:srgbClr val="070018"/>
                </a:solidFill>
                <a:latin typeface="Arial" panose="020B0604020202020204" pitchFamily="34" charset="0"/>
                <a:cs typeface="Arial" panose="020B0604020202020204" pitchFamily="34" charset="0"/>
                <a:sym typeface="Wingdings" pitchFamily="2" charset="2"/>
              </a:rPr>
              <a:t>	</a:t>
            </a:r>
            <a:r>
              <a:rPr lang="tr-TR" sz="1600" dirty="0" smtClean="0">
                <a:solidFill>
                  <a:srgbClr val="070018"/>
                </a:solidFill>
                <a:latin typeface="Arial" panose="020B0604020202020204" pitchFamily="34" charset="0"/>
                <a:cs typeface="Arial" panose="020B0604020202020204" pitchFamily="34" charset="0"/>
                <a:sym typeface="Wingdings" pitchFamily="2" charset="2"/>
              </a:rPr>
              <a:t>                :</a:t>
            </a:r>
            <a:r>
              <a:rPr lang="tr-TR" sz="1600" dirty="0">
                <a:solidFill>
                  <a:srgbClr val="070018"/>
                </a:solidFill>
                <a:latin typeface="Arial" panose="020B0604020202020204" pitchFamily="34" charset="0"/>
                <a:cs typeface="Arial" panose="020B0604020202020204" pitchFamily="34" charset="0"/>
                <a:sym typeface="Wingdings" pitchFamily="2" charset="2"/>
              </a:rPr>
              <a:t> </a:t>
            </a:r>
            <a:r>
              <a:rPr lang="tr-TR" sz="1600" dirty="0" smtClean="0">
                <a:solidFill>
                  <a:srgbClr val="070018"/>
                </a:solidFill>
                <a:latin typeface="Arial" panose="020B0604020202020204" pitchFamily="34" charset="0"/>
                <a:cs typeface="Arial" panose="020B0604020202020204" pitchFamily="34" charset="0"/>
                <a:sym typeface="Wingdings" pitchFamily="2" charset="2"/>
              </a:rPr>
              <a:t>   </a:t>
            </a:r>
            <a:r>
              <a:rPr lang="tr-TR" sz="1600" dirty="0" smtClean="0">
                <a:solidFill>
                  <a:srgbClr val="046CA6"/>
                </a:solidFill>
                <a:latin typeface="Arial" panose="020B0604020202020204" pitchFamily="34" charset="0"/>
                <a:cs typeface="Arial" panose="020B0604020202020204" pitchFamily="34" charset="0"/>
                <a:sym typeface="Wingdings" pitchFamily="2" charset="2"/>
              </a:rPr>
              <a:t>İşsizlik </a:t>
            </a:r>
            <a:r>
              <a:rPr lang="tr-TR" sz="1600" dirty="0">
                <a:solidFill>
                  <a:srgbClr val="046CA6"/>
                </a:solidFill>
                <a:latin typeface="Arial" panose="020B0604020202020204" pitchFamily="34" charset="0"/>
                <a:cs typeface="Arial" panose="020B0604020202020204" pitchFamily="34" charset="0"/>
                <a:sym typeface="Wingdings" pitchFamily="2" charset="2"/>
              </a:rPr>
              <a:t>Sigortası Fonu</a:t>
            </a:r>
            <a:endParaRPr lang="tr-TR" sz="1600" dirty="0">
              <a:solidFill>
                <a:srgbClr val="046CA6"/>
              </a:solidFill>
              <a:latin typeface="Arial" panose="020B0604020202020204" pitchFamily="34" charset="0"/>
              <a:cs typeface="Arial" panose="020B0604020202020204" pitchFamily="34" charset="0"/>
            </a:endParaRPr>
          </a:p>
          <a:p>
            <a:pPr lvl="1">
              <a:defRPr/>
            </a:pPr>
            <a:endParaRPr lang="tr-TR" sz="1600" dirty="0">
              <a:latin typeface="Arial" panose="020B0604020202020204" pitchFamily="34" charset="0"/>
              <a:cs typeface="Arial" panose="020B0604020202020204" pitchFamily="34" charset="0"/>
            </a:endParaRPr>
          </a:p>
          <a:p>
            <a:pPr marL="0" indent="0">
              <a:buNone/>
            </a:pPr>
            <a:endParaRPr lang="tr-TR" sz="16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a:solidFill>
                  <a:srgbClr val="046CA6"/>
                </a:solidFill>
              </a:rPr>
              <a:t>    </a:t>
            </a:r>
          </a:p>
        </p:txBody>
      </p:sp>
    </p:spTree>
    <p:extLst>
      <p:ext uri="{BB962C8B-B14F-4D97-AF65-F5344CB8AC3E}">
        <p14:creationId xmlns:p14="http://schemas.microsoft.com/office/powerpoint/2010/main" val="16435961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b="1" dirty="0">
                <a:cs typeface="Arial" pitchFamily="34" charset="0"/>
              </a:rPr>
              <a:t>YARARLANMA ŞARTLARI</a:t>
            </a:r>
            <a:endParaRPr lang="tr-TR" dirty="0"/>
          </a:p>
        </p:txBody>
      </p:sp>
      <p:sp>
        <p:nvSpPr>
          <p:cNvPr id="3" name="İçerik Yer Tutucusu 2"/>
          <p:cNvSpPr>
            <a:spLocks noGrp="1"/>
          </p:cNvSpPr>
          <p:nvPr>
            <p:ph idx="1"/>
          </p:nvPr>
        </p:nvSpPr>
        <p:spPr>
          <a:xfrm>
            <a:off x="304800" y="764704"/>
            <a:ext cx="8610600" cy="5832648"/>
          </a:xfrm>
        </p:spPr>
        <p:txBody>
          <a:bodyPr/>
          <a:lstStyle/>
          <a:p>
            <a:pPr>
              <a:defRPr/>
            </a:pPr>
            <a:r>
              <a:rPr lang="tr-TR" sz="1600" u="sng" dirty="0"/>
              <a:t>Sigortalı yönünden</a:t>
            </a:r>
            <a:r>
              <a:rPr lang="tr-TR" sz="1600" dirty="0"/>
              <a:t>; </a:t>
            </a:r>
          </a:p>
          <a:p>
            <a:pPr marL="285750" indent="-285750">
              <a:buFont typeface="Arial" panose="020B0604020202020204" pitchFamily="34" charset="0"/>
              <a:buChar char="•"/>
              <a:defRPr/>
            </a:pPr>
            <a:r>
              <a:rPr lang="tr-TR" sz="1600" b="0" dirty="0"/>
              <a:t> 1/2/2017 </a:t>
            </a:r>
            <a:r>
              <a:rPr lang="tr-TR" sz="1600" b="0" dirty="0" smtClean="0"/>
              <a:t>ila 31/12/2017  tarihleri arasında işe alınmış olması, </a:t>
            </a:r>
            <a:endParaRPr lang="tr-TR" sz="1600" b="0" dirty="0"/>
          </a:p>
          <a:p>
            <a:pPr marL="285750" indent="-285750">
              <a:buFont typeface="Arial" panose="020B0604020202020204" pitchFamily="34" charset="0"/>
              <a:buChar char="•"/>
              <a:defRPr/>
            </a:pPr>
            <a:r>
              <a:rPr lang="tr-TR" sz="1600" b="0" dirty="0" smtClean="0"/>
              <a:t>Türkiye İş Kurumuna kayıtlı işsiz olması, </a:t>
            </a:r>
            <a:endParaRPr lang="tr-TR" sz="1600" b="0" dirty="0"/>
          </a:p>
          <a:p>
            <a:pPr marL="285750" indent="-285750">
              <a:buFont typeface="Arial" panose="020B0604020202020204" pitchFamily="34" charset="0"/>
              <a:buChar char="•"/>
              <a:defRPr/>
            </a:pPr>
            <a:r>
              <a:rPr lang="tr-TR" sz="1600" b="0" dirty="0" smtClean="0"/>
              <a:t>İşe alındığı tarihten önceki 3 ayda aylık prim ve hizmet belgesinde kayıtlı sigortalı olmaması,</a:t>
            </a:r>
            <a:endParaRPr lang="tr-TR" sz="1600" b="0" dirty="0"/>
          </a:p>
          <a:p>
            <a:pPr marL="0" indent="0">
              <a:buNone/>
              <a:defRPr/>
            </a:pPr>
            <a:endParaRPr lang="tr-TR" sz="1600" b="0" dirty="0"/>
          </a:p>
          <a:p>
            <a:pPr>
              <a:defRPr/>
            </a:pPr>
            <a:r>
              <a:rPr lang="tr-TR" sz="1600" u="sng" dirty="0"/>
              <a:t>İşyeri yönünden; </a:t>
            </a:r>
          </a:p>
          <a:p>
            <a:pPr marL="285750" indent="-285750">
              <a:buFont typeface="Arial" panose="020B0604020202020204" pitchFamily="34" charset="0"/>
              <a:buChar char="•"/>
              <a:defRPr/>
            </a:pPr>
            <a:r>
              <a:rPr lang="tr-TR" sz="1600" b="0" dirty="0"/>
              <a:t> Özel sektör işverenine ait olması, </a:t>
            </a:r>
            <a:endParaRPr lang="tr-TR" sz="1600" b="0" dirty="0" smtClean="0"/>
          </a:p>
          <a:p>
            <a:pPr marL="285750" indent="-285750">
              <a:buFont typeface="Arial" panose="020B0604020202020204" pitchFamily="34" charset="0"/>
              <a:buChar char="•"/>
              <a:defRPr/>
            </a:pPr>
            <a:r>
              <a:rPr lang="tr-TR" sz="1600" b="0" dirty="0" smtClean="0"/>
              <a:t>Sigortalının, 2016/12.aya ait Kuruma bildirilen aylık prim ve hizmet belgelerinde kayıtlı sigortalı sayısına ilave olarak çalıştırılması,</a:t>
            </a:r>
          </a:p>
          <a:p>
            <a:pPr marL="285750" indent="-285750">
              <a:buFont typeface="Arial" panose="020B0604020202020204" pitchFamily="34" charset="0"/>
              <a:buChar char="•"/>
              <a:defRPr/>
            </a:pPr>
            <a:r>
              <a:rPr lang="tr-TR" sz="1600" b="0" dirty="0" smtClean="0"/>
              <a:t> </a:t>
            </a:r>
            <a:r>
              <a:rPr lang="tr-TR" sz="1600" b="0" dirty="0"/>
              <a:t>Aylık prim ve hizmet belgelerinin yasal süresi içinde Kuruma verilmesi, </a:t>
            </a:r>
          </a:p>
          <a:p>
            <a:pPr marL="285750" indent="-285750">
              <a:buFont typeface="Arial" panose="020B0604020202020204" pitchFamily="34" charset="0"/>
              <a:buChar char="•"/>
              <a:defRPr/>
            </a:pPr>
            <a:r>
              <a:rPr lang="tr-TR" sz="1600" b="0" dirty="0"/>
              <a:t>Tahakkuk eden sigorta primlerinin yasal süresi içinde ödenmesi, </a:t>
            </a:r>
          </a:p>
          <a:p>
            <a:pPr marL="285750" indent="-285750">
              <a:buFont typeface="Arial" panose="020B0604020202020204" pitchFamily="34" charset="0"/>
              <a:buChar char="•"/>
              <a:defRPr/>
            </a:pPr>
            <a:r>
              <a:rPr lang="tr-TR" sz="1600" b="0" dirty="0"/>
              <a:t> Yasal ödeme süresi geçmiş sigorta primi, işsizlik sigortası primi, idari para cezası ve bunlara ilişkin gecikme cezası ve gecikme zammı borcunun bulunmaması, </a:t>
            </a:r>
          </a:p>
          <a:p>
            <a:pPr marL="285750" indent="-285750">
              <a:buFont typeface="Arial" panose="020B0604020202020204" pitchFamily="34" charset="0"/>
              <a:buChar char="•"/>
              <a:defRPr/>
            </a:pPr>
            <a:r>
              <a:rPr lang="tr-TR" sz="1600" b="0" dirty="0"/>
              <a:t>Çalıştırdığı kişileri sigortalı olarak bildirmediği </a:t>
            </a:r>
            <a:r>
              <a:rPr lang="tr-TR" sz="1600" b="0" dirty="0" smtClean="0"/>
              <a:t>ya da bildirdiği sigortalıyı fiilen çalıştırmadığı yönünde </a:t>
            </a:r>
            <a:r>
              <a:rPr lang="tr-TR" sz="1600" b="0" dirty="0"/>
              <a:t>herhangi bir tespitin bulunmaması, </a:t>
            </a:r>
          </a:p>
          <a:p>
            <a:pPr marL="0" indent="0">
              <a:buNone/>
              <a:defRPr/>
            </a:pPr>
            <a:r>
              <a:rPr lang="tr-TR" sz="1600" b="0" dirty="0" smtClean="0"/>
              <a:t>   </a:t>
            </a:r>
          </a:p>
          <a:p>
            <a:pPr marL="0" indent="0">
              <a:buNone/>
              <a:defRPr/>
            </a:pPr>
            <a:r>
              <a:rPr lang="tr-TR" sz="1600" b="0" dirty="0" smtClean="0"/>
              <a:t>    şartlarının </a:t>
            </a:r>
            <a:r>
              <a:rPr lang="tr-TR" sz="1600" b="0" dirty="0"/>
              <a:t>birlikte gerçekleşmiş olması gerekmektedir</a:t>
            </a:r>
            <a:r>
              <a:rPr lang="tr-TR" sz="1600" b="0" dirty="0" smtClean="0"/>
              <a:t>.</a:t>
            </a:r>
          </a:p>
          <a:p>
            <a:pPr marL="0" indent="0">
              <a:buNone/>
              <a:defRPr/>
            </a:pPr>
            <a:r>
              <a:rPr lang="tr-TR" sz="1600" b="0" dirty="0" smtClean="0"/>
              <a:t>	Bu </a:t>
            </a:r>
            <a:r>
              <a:rPr lang="tr-TR" sz="1600" b="0" dirty="0"/>
              <a:t>maddeyle düzenlenen destek unsurundan yararlanmakta olan işverenler; aynı sigortalı için aynı dönemde diğer sigorta primi teşvik, destek ve indirimlerden yararlanamaz.</a:t>
            </a:r>
          </a:p>
          <a:p>
            <a:pPr marL="0" indent="0">
              <a:buNone/>
              <a:defRPr/>
            </a:pPr>
            <a:endParaRPr lang="tr-TR" sz="1600" b="0" dirty="0"/>
          </a:p>
          <a:p>
            <a:endParaRPr lang="tr-TR" dirty="0"/>
          </a:p>
        </p:txBody>
      </p:sp>
      <p:sp>
        <p:nvSpPr>
          <p:cNvPr id="4" name="Slayt Numarası Yer Tutucusu 3"/>
          <p:cNvSpPr>
            <a:spLocks noGrp="1"/>
          </p:cNvSpPr>
          <p:nvPr>
            <p:ph type="sldNum" sz="quarter" idx="4294967295"/>
          </p:nvPr>
        </p:nvSpPr>
        <p:spPr>
          <a:xfrm>
            <a:off x="7956376" y="6492875"/>
            <a:ext cx="830437" cy="365125"/>
          </a:xfrm>
          <a:prstGeom prst="rect">
            <a:avLst/>
          </a:prstGeom>
        </p:spPr>
        <p:txBody>
          <a:bodyPr/>
          <a:lstStyle/>
          <a:p>
            <a:pPr>
              <a:defRPr/>
            </a:pPr>
            <a:r>
              <a:rPr lang="tr-TR" sz="1400" dirty="0">
                <a:solidFill>
                  <a:srgbClr val="046CA6"/>
                </a:solidFill>
              </a:rPr>
              <a:t>   </a:t>
            </a:r>
          </a:p>
        </p:txBody>
      </p:sp>
    </p:spTree>
    <p:extLst>
      <p:ext uri="{BB962C8B-B14F-4D97-AF65-F5344CB8AC3E}">
        <p14:creationId xmlns:p14="http://schemas.microsoft.com/office/powerpoint/2010/main" val="65569460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b="1" dirty="0" smtClean="0">
                <a:cs typeface="Arial" pitchFamily="34" charset="0"/>
              </a:rPr>
              <a:t>KAPSAM DIŞI OLANLAR</a:t>
            </a:r>
            <a:endParaRPr lang="tr-TR" dirty="0"/>
          </a:p>
        </p:txBody>
      </p:sp>
      <p:sp>
        <p:nvSpPr>
          <p:cNvPr id="3" name="İçerik Yer Tutucusu 2"/>
          <p:cNvSpPr>
            <a:spLocks noGrp="1"/>
          </p:cNvSpPr>
          <p:nvPr>
            <p:ph idx="1"/>
          </p:nvPr>
        </p:nvSpPr>
        <p:spPr>
          <a:xfrm>
            <a:off x="323528" y="1124744"/>
            <a:ext cx="8610600" cy="5400600"/>
          </a:xfrm>
        </p:spPr>
        <p:txBody>
          <a:bodyPr/>
          <a:lstStyle/>
          <a:p>
            <a:pPr marL="0" indent="0">
              <a:buNone/>
              <a:defRPr/>
            </a:pPr>
            <a:endParaRPr lang="tr-TR" b="0" dirty="0" smtClean="0"/>
          </a:p>
          <a:p>
            <a:pPr marL="0" indent="0">
              <a:buNone/>
              <a:defRPr/>
            </a:pPr>
            <a:r>
              <a:rPr lang="tr-TR" b="0" dirty="0" smtClean="0"/>
              <a:t>	KAPSAM DIŞI OLANLAR</a:t>
            </a:r>
          </a:p>
          <a:p>
            <a:pPr marL="0" indent="0">
              <a:buNone/>
              <a:defRPr/>
            </a:pPr>
            <a:endParaRPr lang="tr-TR" b="0" dirty="0" smtClean="0"/>
          </a:p>
          <a:p>
            <a:pPr>
              <a:buFont typeface="Wingdings" pitchFamily="2" charset="2"/>
              <a:buChar char="ü"/>
              <a:defRPr/>
            </a:pPr>
            <a:r>
              <a:rPr lang="tr-TR" b="0" dirty="0" smtClean="0"/>
              <a:t>	5335/30-2.fıkra </a:t>
            </a:r>
            <a:r>
              <a:rPr lang="tr-TR" b="0" dirty="0"/>
              <a:t>kapsamında giren kurum ve </a:t>
            </a:r>
            <a:r>
              <a:rPr lang="tr-TR" b="0" dirty="0" smtClean="0"/>
              <a:t>kuruluşlar, </a:t>
            </a:r>
          </a:p>
          <a:p>
            <a:pPr marL="0" indent="0">
              <a:buNone/>
              <a:defRPr/>
            </a:pPr>
            <a:endParaRPr lang="tr-TR" b="0" dirty="0" smtClean="0"/>
          </a:p>
          <a:p>
            <a:pPr>
              <a:buFont typeface="Wingdings" pitchFamily="2" charset="2"/>
              <a:buChar char="ü"/>
              <a:defRPr/>
            </a:pPr>
            <a:r>
              <a:rPr lang="tr-TR" b="0" dirty="0" smtClean="0"/>
              <a:t> 	2886 ve </a:t>
            </a:r>
            <a:r>
              <a:rPr lang="tr-TR" b="0" dirty="0"/>
              <a:t>4734 sayılı Kanunlar ile uluslararası anlaşma hükümlerine istinaden yapılan alım </a:t>
            </a:r>
            <a:r>
              <a:rPr lang="tr-TR" b="0" dirty="0" smtClean="0"/>
              <a:t>ve yapım </a:t>
            </a:r>
            <a:r>
              <a:rPr lang="tr-TR" b="0" dirty="0"/>
              <a:t>işleri, 4734 sayılı Kanundan istisna olan alım ve yapım işlerine ilişkin işyerleri</a:t>
            </a:r>
            <a:r>
              <a:rPr lang="tr-TR" b="0" dirty="0" smtClean="0"/>
              <a:t>,</a:t>
            </a:r>
          </a:p>
          <a:p>
            <a:pPr>
              <a:buAutoNum type="arabicPlain" startAt="2886"/>
              <a:defRPr/>
            </a:pPr>
            <a:endParaRPr lang="tr-TR" b="0" dirty="0" smtClean="0"/>
          </a:p>
          <a:p>
            <a:pPr>
              <a:buFont typeface="Wingdings" pitchFamily="2" charset="2"/>
              <a:buChar char="ü"/>
              <a:defRPr/>
            </a:pPr>
            <a:r>
              <a:rPr lang="tr-TR" b="0" dirty="0" smtClean="0"/>
              <a:t>	sosyal </a:t>
            </a:r>
            <a:r>
              <a:rPr lang="tr-TR" b="0" dirty="0"/>
              <a:t>güvenlik destek primine tabi çalışanlar</a:t>
            </a:r>
            <a:r>
              <a:rPr lang="tr-TR" b="0" dirty="0" smtClean="0"/>
              <a:t>,</a:t>
            </a:r>
          </a:p>
          <a:p>
            <a:pPr marL="0" indent="0">
              <a:buNone/>
              <a:defRPr/>
            </a:pPr>
            <a:endParaRPr lang="tr-TR" b="0" dirty="0"/>
          </a:p>
          <a:p>
            <a:pPr>
              <a:buFont typeface="Wingdings" pitchFamily="2" charset="2"/>
              <a:buChar char="ü"/>
              <a:defRPr/>
            </a:pPr>
            <a:r>
              <a:rPr lang="tr-TR" b="0" dirty="0" smtClean="0"/>
              <a:t>	yurt </a:t>
            </a:r>
            <a:r>
              <a:rPr lang="tr-TR" b="0" dirty="0"/>
              <a:t>dışında çalışan </a:t>
            </a:r>
            <a:r>
              <a:rPr lang="tr-TR" b="0" dirty="0" smtClean="0"/>
              <a:t>sigortalılar,</a:t>
            </a:r>
          </a:p>
          <a:p>
            <a:pPr marL="0" indent="0">
              <a:buNone/>
              <a:defRPr/>
            </a:pPr>
            <a:endParaRPr lang="tr-TR" b="0" dirty="0" smtClean="0"/>
          </a:p>
          <a:p>
            <a:pPr marL="0" indent="0">
              <a:buNone/>
              <a:defRPr/>
            </a:pPr>
            <a:endParaRPr lang="tr-TR" b="0" dirty="0"/>
          </a:p>
          <a:p>
            <a:pPr marL="0" indent="0">
              <a:buNone/>
              <a:defRPr/>
            </a:pPr>
            <a:r>
              <a:rPr lang="tr-TR" b="0" dirty="0" smtClean="0"/>
              <a:t>	hakkında </a:t>
            </a:r>
            <a:r>
              <a:rPr lang="tr-TR" b="0" dirty="0"/>
              <a:t>uygulanmaz. </a:t>
            </a:r>
          </a:p>
          <a:p>
            <a:pPr marL="0" indent="0">
              <a:buNone/>
              <a:defRPr/>
            </a:pPr>
            <a:endParaRPr lang="tr-TR" b="0" dirty="0"/>
          </a:p>
          <a:p>
            <a:pPr marL="0" indent="0">
              <a:buNone/>
              <a:defRPr/>
            </a:pPr>
            <a:endParaRPr lang="tr-TR" b="0" dirty="0"/>
          </a:p>
          <a:p>
            <a:pPr marL="0" indent="0">
              <a:buNone/>
              <a:defRPr/>
            </a:pPr>
            <a:endParaRPr lang="tr-TR" b="0" dirty="0" smtClean="0"/>
          </a:p>
          <a:p>
            <a:pPr marL="0" indent="0">
              <a:buNone/>
              <a:defRPr/>
            </a:pPr>
            <a:endParaRPr lang="tr-TR" b="0" dirty="0"/>
          </a:p>
          <a:p>
            <a:endParaRPr lang="tr-TR" b="0"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a:solidFill>
                  <a:srgbClr val="046CA6"/>
                </a:solidFill>
              </a:rPr>
              <a:t>   </a:t>
            </a:r>
          </a:p>
        </p:txBody>
      </p:sp>
    </p:spTree>
    <p:extLst>
      <p:ext uri="{BB962C8B-B14F-4D97-AF65-F5344CB8AC3E}">
        <p14:creationId xmlns:p14="http://schemas.microsoft.com/office/powerpoint/2010/main" val="1000374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b="1" dirty="0"/>
              <a:t>MALULLÜK, YAŞLILIK VE ÖLÜM SİGORTASI </a:t>
            </a:r>
            <a:r>
              <a:rPr lang="tr-TR" altLang="tr-TR" b="1" dirty="0" smtClean="0"/>
              <a:t>İŞVEREN </a:t>
            </a:r>
            <a:r>
              <a:rPr lang="tr-TR" altLang="tr-TR" b="1" dirty="0"/>
              <a:t>HİSSESİNDEN 5 PUANLIK İNDİRİM</a:t>
            </a:r>
            <a:endParaRPr lang="tr-TR" dirty="0"/>
          </a:p>
        </p:txBody>
      </p:sp>
      <p:sp>
        <p:nvSpPr>
          <p:cNvPr id="3" name="İçerik Yer Tutucusu 2"/>
          <p:cNvSpPr>
            <a:spLocks noGrp="1"/>
          </p:cNvSpPr>
          <p:nvPr>
            <p:ph idx="1"/>
          </p:nvPr>
        </p:nvSpPr>
        <p:spPr>
          <a:xfrm>
            <a:off x="304800" y="1071546"/>
            <a:ext cx="8610600" cy="5453798"/>
          </a:xfrm>
        </p:spPr>
        <p:txBody>
          <a:bodyPr/>
          <a:lstStyle/>
          <a:p>
            <a:pPr algn="just">
              <a:buClr>
                <a:srgbClr val="046CA6"/>
              </a:buClr>
              <a:buNone/>
            </a:pPr>
            <a:r>
              <a:rPr lang="tr-TR" sz="1600" u="sng" dirty="0"/>
              <a:t>YASAL DAYANAK</a:t>
            </a:r>
          </a:p>
          <a:p>
            <a:pPr algn="just">
              <a:buClrTx/>
              <a:buFont typeface="Wingdings" pitchFamily="2" charset="2"/>
              <a:buChar char="v"/>
            </a:pPr>
            <a:r>
              <a:rPr lang="tr-TR" sz="1600" dirty="0"/>
              <a:t>5510 sayılı Kanunun 81 inci maddesinin birinci fıkrasının (ı) bendi</a:t>
            </a:r>
          </a:p>
          <a:p>
            <a:pPr algn="just">
              <a:buClrTx/>
              <a:buFont typeface="Wingdings" pitchFamily="2" charset="2"/>
              <a:buChar char="v"/>
            </a:pPr>
            <a:r>
              <a:rPr lang="tr-TR" sz="1600" dirty="0"/>
              <a:t>2008/93, 2009/139 ve 2011-45 sayılı Genelgeler</a:t>
            </a:r>
          </a:p>
          <a:p>
            <a:pPr marL="0" indent="0" algn="just">
              <a:buClrTx/>
              <a:buNone/>
            </a:pPr>
            <a:r>
              <a:rPr lang="tr-TR" sz="1600" u="sng" dirty="0" smtClean="0">
                <a:sym typeface="Wingdings" pitchFamily="2" charset="2"/>
              </a:rPr>
              <a:t>BAŞLAMA </a:t>
            </a:r>
            <a:r>
              <a:rPr lang="tr-TR" sz="1600" u="sng" dirty="0">
                <a:sym typeface="Wingdings" pitchFamily="2" charset="2"/>
              </a:rPr>
              <a:t>TARİHİ</a:t>
            </a:r>
            <a:r>
              <a:rPr lang="tr-TR" sz="1600" dirty="0">
                <a:sym typeface="Wingdings" pitchFamily="2" charset="2"/>
              </a:rPr>
              <a:t>	      </a:t>
            </a:r>
            <a:r>
              <a:rPr lang="tr-TR" sz="1600" dirty="0" smtClean="0">
                <a:sym typeface="Wingdings" pitchFamily="2" charset="2"/>
              </a:rPr>
              <a:t>             :</a:t>
            </a:r>
            <a:r>
              <a:rPr lang="tr-TR" sz="1600" dirty="0">
                <a:sym typeface="Wingdings" pitchFamily="2" charset="2"/>
              </a:rPr>
              <a:t>1/10/</a:t>
            </a:r>
            <a:r>
              <a:rPr lang="tr-TR" sz="1600" dirty="0"/>
              <a:t>2008</a:t>
            </a:r>
          </a:p>
          <a:p>
            <a:pPr marL="0" indent="0" algn="just">
              <a:buClrTx/>
              <a:buNone/>
            </a:pPr>
            <a:r>
              <a:rPr lang="tr-TR" sz="1600" u="sng" dirty="0">
                <a:sym typeface="Wingdings" pitchFamily="2" charset="2"/>
              </a:rPr>
              <a:t>FİNANSMANI</a:t>
            </a:r>
            <a:r>
              <a:rPr lang="tr-TR" sz="1600" dirty="0">
                <a:sym typeface="Wingdings" pitchFamily="2" charset="2"/>
              </a:rPr>
              <a:t>	                   :</a:t>
            </a:r>
            <a:r>
              <a:rPr lang="tr-TR" sz="1600" dirty="0" smtClean="0"/>
              <a:t>Hazine</a:t>
            </a:r>
          </a:p>
          <a:p>
            <a:pPr marL="0" indent="0" algn="just">
              <a:buClrTx/>
              <a:buNone/>
            </a:pPr>
            <a:endParaRPr lang="tr-TR" sz="1600" b="0" dirty="0"/>
          </a:p>
          <a:p>
            <a:pPr marL="0" indent="0" algn="just">
              <a:buClrTx/>
              <a:buNone/>
            </a:pPr>
            <a:endParaRPr lang="tr-TR" sz="1600" b="0" dirty="0"/>
          </a:p>
          <a:p>
            <a:pPr marL="0" lvl="0" indent="0" algn="just" eaLnBrk="1" fontAlgn="auto" hangingPunct="1">
              <a:spcAft>
                <a:spcPts val="0"/>
              </a:spcAft>
              <a:buClr>
                <a:srgbClr val="00003E"/>
              </a:buClr>
              <a:buNone/>
            </a:pPr>
            <a:r>
              <a:rPr lang="tr-TR" sz="1600" u="sng" kern="1200" dirty="0" smtClean="0"/>
              <a:t>ÖRNEK</a:t>
            </a:r>
            <a:r>
              <a:rPr lang="tr-TR" sz="1600" u="sng" kern="1200" dirty="0"/>
              <a:t>:</a:t>
            </a:r>
          </a:p>
          <a:p>
            <a:pPr marL="0" lvl="0" indent="0" algn="just" eaLnBrk="1" fontAlgn="auto" hangingPunct="1">
              <a:spcAft>
                <a:spcPts val="0"/>
              </a:spcAft>
              <a:buClr>
                <a:srgbClr val="00003E"/>
              </a:buClr>
              <a:buNone/>
            </a:pPr>
            <a:r>
              <a:rPr lang="tr-TR" sz="1600" b="0" kern="1200" dirty="0">
                <a:ea typeface="Calibri" pitchFamily="34" charset="0"/>
                <a:cs typeface="Calibri" pitchFamily="34" charset="0"/>
              </a:rPr>
              <a:t>Malullük, yaşlılık ve ölüm sigortası primi işveren hissesinin beş puanlık kısmına isabet tutarı prime esas kazanç üzerinden hesaplanarak Hazinece karşılanır.</a:t>
            </a:r>
          </a:p>
          <a:p>
            <a:pPr marL="0" lvl="0" indent="0" algn="just" eaLnBrk="1" fontAlgn="auto" hangingPunct="1">
              <a:lnSpc>
                <a:spcPct val="90000"/>
              </a:lnSpc>
              <a:spcBef>
                <a:spcPts val="0"/>
              </a:spcBef>
              <a:spcAft>
                <a:spcPts val="0"/>
              </a:spcAft>
              <a:buClrTx/>
              <a:buNone/>
            </a:pPr>
            <a:endParaRPr lang="tr-TR" sz="1600" b="0" kern="1200" dirty="0"/>
          </a:p>
          <a:p>
            <a:pPr marL="0" lvl="0" indent="0" algn="just" eaLnBrk="1" fontAlgn="auto" hangingPunct="1">
              <a:lnSpc>
                <a:spcPct val="90000"/>
              </a:lnSpc>
              <a:spcBef>
                <a:spcPts val="0"/>
              </a:spcBef>
              <a:spcAft>
                <a:spcPts val="0"/>
              </a:spcAft>
              <a:buClrTx/>
              <a:buNone/>
            </a:pPr>
            <a:r>
              <a:rPr lang="tr-TR" sz="1600" b="0" kern="1200" dirty="0"/>
              <a:t>Prime esas kazanç tutarı                                            </a:t>
            </a:r>
            <a:r>
              <a:rPr lang="tr-TR" sz="1600" b="0" kern="1200" dirty="0" smtClean="0"/>
              <a:t>            </a:t>
            </a:r>
            <a:r>
              <a:rPr lang="tr-TR" sz="1600" b="0" kern="1200" dirty="0"/>
              <a:t>: 2.000,00 TL</a:t>
            </a:r>
          </a:p>
          <a:p>
            <a:pPr marL="0" lvl="0" indent="0" algn="just" eaLnBrk="1" fontAlgn="auto" hangingPunct="1">
              <a:spcBef>
                <a:spcPts val="300"/>
              </a:spcBef>
              <a:spcAft>
                <a:spcPts val="0"/>
              </a:spcAft>
              <a:buClr>
                <a:srgbClr val="046CA6"/>
              </a:buClr>
              <a:buNone/>
            </a:pPr>
            <a:r>
              <a:rPr lang="tr-TR" sz="1600" b="0" u="sng" kern="1200" dirty="0"/>
              <a:t>Ödenmesi gereken;</a:t>
            </a:r>
          </a:p>
          <a:p>
            <a:pPr marL="0" lvl="0" indent="0" algn="just" eaLnBrk="1" fontAlgn="auto" hangingPunct="1">
              <a:spcBef>
                <a:spcPts val="300"/>
              </a:spcBef>
              <a:spcAft>
                <a:spcPts val="0"/>
              </a:spcAft>
              <a:buClr>
                <a:srgbClr val="046CA6"/>
              </a:buClr>
              <a:buNone/>
            </a:pPr>
            <a:r>
              <a:rPr lang="tr-TR" sz="1600" b="0" kern="1200" dirty="0"/>
              <a:t>Sigorta primi sigortalı hissesi (%14)		: 280,00 TL</a:t>
            </a:r>
          </a:p>
          <a:p>
            <a:pPr marL="0" lvl="0" indent="0" algn="just" eaLnBrk="1" fontAlgn="auto" hangingPunct="1">
              <a:spcBef>
                <a:spcPts val="300"/>
              </a:spcBef>
              <a:spcAft>
                <a:spcPts val="0"/>
              </a:spcAft>
              <a:buClr>
                <a:srgbClr val="046CA6"/>
              </a:buClr>
              <a:buNone/>
            </a:pPr>
            <a:r>
              <a:rPr lang="tr-TR" sz="1600" b="0" kern="1200" dirty="0"/>
              <a:t>Sigorta primi işveren hissesi (%</a:t>
            </a:r>
            <a:r>
              <a:rPr lang="tr-TR" sz="1600" b="0" kern="1200" dirty="0">
                <a:cs typeface="Times New Roman" pitchFamily="18" charset="0"/>
              </a:rPr>
              <a:t>20,5</a:t>
            </a:r>
            <a:r>
              <a:rPr lang="tr-TR" sz="1600" b="0" kern="1200" dirty="0"/>
              <a:t>)		: 410,00  TL</a:t>
            </a:r>
          </a:p>
          <a:p>
            <a:pPr marL="0" lvl="0" indent="0" algn="just" eaLnBrk="1" fontAlgn="auto" hangingPunct="1">
              <a:spcBef>
                <a:spcPts val="300"/>
              </a:spcBef>
              <a:spcAft>
                <a:spcPts val="0"/>
              </a:spcAft>
              <a:buClr>
                <a:srgbClr val="046CA6"/>
              </a:buClr>
              <a:buNone/>
            </a:pPr>
            <a:r>
              <a:rPr lang="tr-TR" sz="1600" b="0" kern="1200" dirty="0"/>
              <a:t>Sigorta primi sigortalı + işveren hissesi toplamı	: 690,00  TL</a:t>
            </a:r>
          </a:p>
          <a:p>
            <a:pPr marL="0" lvl="0" indent="0" algn="just" eaLnBrk="1" fontAlgn="auto" hangingPunct="1">
              <a:spcBef>
                <a:spcPts val="300"/>
              </a:spcBef>
              <a:spcAft>
                <a:spcPts val="0"/>
              </a:spcAft>
              <a:buClr>
                <a:srgbClr val="046CA6"/>
              </a:buClr>
              <a:buNone/>
            </a:pPr>
            <a:r>
              <a:rPr lang="tr-TR" sz="1600" b="0" kern="1200" dirty="0"/>
              <a:t>Hazinece karşılanacak tutar (%5)		</a:t>
            </a:r>
            <a:r>
              <a:rPr lang="tr-TR" sz="1600" b="0" kern="1200" dirty="0" smtClean="0"/>
              <a:t>                    : </a:t>
            </a:r>
            <a:r>
              <a:rPr lang="tr-TR" sz="1600" kern="1200" dirty="0"/>
              <a:t>100,00 </a:t>
            </a:r>
            <a:r>
              <a:rPr lang="tr-TR" sz="1600" b="0" kern="1200" dirty="0"/>
              <a:t>TL</a:t>
            </a:r>
          </a:p>
          <a:p>
            <a:pPr marL="0" lvl="0" indent="0" algn="just" eaLnBrk="1" fontAlgn="auto" hangingPunct="1">
              <a:lnSpc>
                <a:spcPct val="90000"/>
              </a:lnSpc>
              <a:spcBef>
                <a:spcPts val="0"/>
              </a:spcBef>
              <a:spcAft>
                <a:spcPts val="0"/>
              </a:spcAft>
              <a:buClrTx/>
              <a:buNone/>
            </a:pPr>
            <a:r>
              <a:rPr lang="tr-TR" sz="1600" b="0" kern="1200" dirty="0"/>
              <a:t>2000,00  x 5% = 100,00</a:t>
            </a:r>
          </a:p>
          <a:p>
            <a:pPr marL="0" lvl="0" indent="0" algn="just" eaLnBrk="1" fontAlgn="auto" hangingPunct="1">
              <a:lnSpc>
                <a:spcPct val="90000"/>
              </a:lnSpc>
              <a:spcBef>
                <a:spcPts val="0"/>
              </a:spcBef>
              <a:spcAft>
                <a:spcPts val="0"/>
              </a:spcAft>
              <a:buClrTx/>
              <a:buNone/>
            </a:pPr>
            <a:r>
              <a:rPr lang="tr-TR" sz="1600" b="0" kern="1200" dirty="0"/>
              <a:t>Teşvik uygulaması </a:t>
            </a:r>
            <a:r>
              <a:rPr lang="tr-TR" sz="1600" b="0" kern="1200" dirty="0" smtClean="0"/>
              <a:t>sonrasında</a:t>
            </a:r>
            <a:endParaRPr lang="tr-TR" sz="1600" b="0" kern="1200" dirty="0"/>
          </a:p>
          <a:p>
            <a:pPr marL="0" lvl="0" indent="0" algn="just" eaLnBrk="1" fontAlgn="auto" hangingPunct="1">
              <a:lnSpc>
                <a:spcPct val="90000"/>
              </a:lnSpc>
              <a:spcBef>
                <a:spcPts val="0"/>
              </a:spcBef>
              <a:spcAft>
                <a:spcPts val="0"/>
              </a:spcAft>
              <a:buClrTx/>
              <a:buNone/>
            </a:pPr>
            <a:r>
              <a:rPr lang="tr-TR" sz="1600" b="0" kern="1200" dirty="0"/>
              <a:t>işverenin ödemesi gereken toplam tutar                </a:t>
            </a:r>
            <a:r>
              <a:rPr lang="tr-TR" sz="1600" b="0" kern="1200" dirty="0" smtClean="0"/>
              <a:t>             </a:t>
            </a:r>
            <a:r>
              <a:rPr lang="tr-TR" sz="1600" b="0" kern="1200" dirty="0"/>
              <a:t>: 590,00 </a:t>
            </a:r>
            <a:r>
              <a:rPr lang="tr-TR" sz="1600" b="0" kern="1200" dirty="0" smtClean="0"/>
              <a:t>TL</a:t>
            </a:r>
            <a:endParaRPr lang="tr-TR" sz="1600" b="0" kern="1200" dirty="0"/>
          </a:p>
        </p:txBody>
      </p:sp>
      <p:sp>
        <p:nvSpPr>
          <p:cNvPr id="5" name="Slayt Numarası Yer Tutucusu 4"/>
          <p:cNvSpPr>
            <a:spLocks noGrp="1"/>
          </p:cNvSpPr>
          <p:nvPr>
            <p:ph type="sldNum" sz="quarter" idx="4294967295"/>
          </p:nvPr>
        </p:nvSpPr>
        <p:spPr>
          <a:xfrm>
            <a:off x="7956550" y="6492875"/>
            <a:ext cx="830263" cy="365125"/>
          </a:xfrm>
          <a:prstGeom prst="rect">
            <a:avLst/>
          </a:prstGeom>
        </p:spPr>
        <p:txBody>
          <a:bodyPr/>
          <a:lstStyle/>
          <a:p>
            <a:pPr>
              <a:defRPr/>
            </a:pPr>
            <a:r>
              <a:rPr lang="tr-TR" sz="1400" dirty="0" smtClean="0"/>
              <a:t>         </a:t>
            </a:r>
            <a:endParaRPr lang="tr-TR" sz="1400" dirty="0"/>
          </a:p>
        </p:txBody>
      </p:sp>
    </p:spTree>
    <p:extLst>
      <p:ext uri="{BB962C8B-B14F-4D97-AF65-F5344CB8AC3E}">
        <p14:creationId xmlns:p14="http://schemas.microsoft.com/office/powerpoint/2010/main" val="195086678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b="1" kern="1200" dirty="0" smtClean="0">
                <a:solidFill>
                  <a:srgbClr val="FFFFFF"/>
                </a:solidFill>
                <a:cs typeface="Arial" pitchFamily="34" charset="0"/>
              </a:rPr>
              <a:t>HESAPLAMA</a:t>
            </a:r>
            <a:endParaRPr lang="tr-TR" dirty="0"/>
          </a:p>
        </p:txBody>
      </p:sp>
      <p:sp>
        <p:nvSpPr>
          <p:cNvPr id="3" name="İçerik Yer Tutucusu 2"/>
          <p:cNvSpPr>
            <a:spLocks noGrp="1"/>
          </p:cNvSpPr>
          <p:nvPr>
            <p:ph idx="1"/>
          </p:nvPr>
        </p:nvSpPr>
        <p:spPr>
          <a:xfrm>
            <a:off x="304800" y="1071546"/>
            <a:ext cx="8610600" cy="5453798"/>
          </a:xfrm>
        </p:spPr>
        <p:txBody>
          <a:bodyPr/>
          <a:lstStyle/>
          <a:p>
            <a:pPr lvl="0" eaLnBrk="1" fontAlgn="auto" hangingPunct="1">
              <a:spcAft>
                <a:spcPts val="0"/>
              </a:spcAft>
              <a:buClr>
                <a:srgbClr val="046CA6"/>
              </a:buClr>
              <a:buSzPct val="100000"/>
              <a:defRPr/>
            </a:pPr>
            <a:endParaRPr lang="tr-TR" sz="1600" b="0" dirty="0"/>
          </a:p>
          <a:p>
            <a:endParaRPr lang="tr-TR" sz="1600" b="0"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a:solidFill>
                  <a:srgbClr val="046CA6"/>
                </a:solidFill>
              </a:rPr>
              <a:t> </a:t>
            </a:r>
          </a:p>
        </p:txBody>
      </p:sp>
      <p:sp>
        <p:nvSpPr>
          <p:cNvPr id="5" name="Dikdörtgen 4"/>
          <p:cNvSpPr/>
          <p:nvPr/>
        </p:nvSpPr>
        <p:spPr>
          <a:xfrm>
            <a:off x="323528" y="1159584"/>
            <a:ext cx="8568952" cy="5078313"/>
          </a:xfrm>
          <a:prstGeom prst="rect">
            <a:avLst/>
          </a:prstGeom>
        </p:spPr>
        <p:txBody>
          <a:bodyPr wrap="square">
            <a:spAutoFit/>
          </a:bodyPr>
          <a:lstStyle/>
          <a:p>
            <a:endParaRPr lang="tr-TR" dirty="0">
              <a:solidFill>
                <a:srgbClr val="046CA6"/>
              </a:solidFill>
            </a:endParaRPr>
          </a:p>
          <a:p>
            <a:endParaRPr lang="tr-TR" dirty="0">
              <a:solidFill>
                <a:srgbClr val="046CA6"/>
              </a:solidFill>
            </a:endParaRPr>
          </a:p>
          <a:p>
            <a:endParaRPr lang="tr-TR" dirty="0">
              <a:solidFill>
                <a:srgbClr val="046CA6"/>
              </a:solidFill>
            </a:endParaRPr>
          </a:p>
          <a:p>
            <a:endParaRPr lang="tr-TR" dirty="0">
              <a:solidFill>
                <a:srgbClr val="046CA6"/>
              </a:solidFill>
            </a:endParaRPr>
          </a:p>
          <a:p>
            <a:endParaRPr lang="tr-TR" dirty="0">
              <a:solidFill>
                <a:srgbClr val="046CA6"/>
              </a:solidFill>
            </a:endParaRPr>
          </a:p>
          <a:p>
            <a:r>
              <a:rPr lang="tr-TR" dirty="0">
                <a:solidFill>
                  <a:srgbClr val="046CA6"/>
                </a:solidFill>
              </a:rPr>
              <a:t>	Sigortalının işe alındığı tarihten itibaren 31/12/2017 tarihine kadar geçerli olmak üzere aylık prim ödeme gün sayısının 22,22 TL ile çarpılması sonucunda bulunacak tutar, sigortalıyı işe alan işverenin Kuruma ödeyeceği sigortalı hisseleri dahil tüm primlerden mahsup edilmek suretiyle işverene destek ödemesi yapılır.</a:t>
            </a:r>
          </a:p>
          <a:p>
            <a:endParaRPr lang="tr-TR" dirty="0">
              <a:solidFill>
                <a:srgbClr val="046CA6"/>
              </a:solidFill>
            </a:endParaRPr>
          </a:p>
          <a:p>
            <a:endParaRPr lang="tr-TR" dirty="0">
              <a:solidFill>
                <a:srgbClr val="046CA6"/>
              </a:solidFill>
            </a:endParaRPr>
          </a:p>
          <a:p>
            <a:endParaRPr lang="tr-TR" dirty="0">
              <a:solidFill>
                <a:srgbClr val="046CA6"/>
              </a:solidFill>
            </a:endParaRPr>
          </a:p>
          <a:p>
            <a:endParaRPr lang="tr-TR" dirty="0">
              <a:solidFill>
                <a:srgbClr val="046CA6"/>
              </a:solidFill>
            </a:endParaRPr>
          </a:p>
          <a:p>
            <a:endParaRPr lang="tr-TR" dirty="0">
              <a:solidFill>
                <a:srgbClr val="046CA6"/>
              </a:solidFill>
            </a:endParaRPr>
          </a:p>
          <a:p>
            <a:endParaRPr lang="tr-TR" dirty="0">
              <a:solidFill>
                <a:srgbClr val="046CA6"/>
              </a:solidFill>
            </a:endParaRPr>
          </a:p>
          <a:p>
            <a:endParaRPr lang="tr-TR" dirty="0">
              <a:solidFill>
                <a:srgbClr val="046CA6"/>
              </a:solidFill>
            </a:endParaRPr>
          </a:p>
          <a:p>
            <a:endParaRPr lang="tr-TR" dirty="0">
              <a:solidFill>
                <a:srgbClr val="046CA6"/>
              </a:solidFill>
            </a:endParaRPr>
          </a:p>
          <a:p>
            <a:endParaRPr lang="tr-TR" dirty="0">
              <a:solidFill>
                <a:srgbClr val="046CA6"/>
              </a:solidFill>
            </a:endParaRPr>
          </a:p>
        </p:txBody>
      </p:sp>
    </p:spTree>
    <p:extLst>
      <p:ext uri="{BB962C8B-B14F-4D97-AF65-F5344CB8AC3E}">
        <p14:creationId xmlns:p14="http://schemas.microsoft.com/office/powerpoint/2010/main" val="38999181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b="1" kern="1200" dirty="0">
                <a:solidFill>
                  <a:srgbClr val="FFFFFF"/>
                </a:solidFill>
                <a:cs typeface="Arial" pitchFamily="34" charset="0"/>
              </a:rPr>
              <a:t>ENGELLİ SİGORTALI İSTİHDAMINDA</a:t>
            </a:r>
            <a:br>
              <a:rPr lang="tr-TR" altLang="tr-TR" b="1" kern="1200" dirty="0">
                <a:solidFill>
                  <a:srgbClr val="FFFFFF"/>
                </a:solidFill>
                <a:cs typeface="Arial" pitchFamily="34" charset="0"/>
              </a:rPr>
            </a:br>
            <a:r>
              <a:rPr lang="tr-TR" altLang="tr-TR" b="1" kern="1200" dirty="0">
                <a:solidFill>
                  <a:srgbClr val="FFFFFF"/>
                </a:solidFill>
                <a:cs typeface="Arial" pitchFamily="34" charset="0"/>
              </a:rPr>
              <a:t>İŞVEREN HİSSESİ SİGORTA PRİM DESTEĞİ</a:t>
            </a:r>
            <a:endParaRPr lang="tr-TR" dirty="0"/>
          </a:p>
        </p:txBody>
      </p:sp>
      <p:sp>
        <p:nvSpPr>
          <p:cNvPr id="3" name="İçerik Yer Tutucusu 2"/>
          <p:cNvSpPr>
            <a:spLocks noGrp="1"/>
          </p:cNvSpPr>
          <p:nvPr>
            <p:ph idx="1"/>
          </p:nvPr>
        </p:nvSpPr>
        <p:spPr>
          <a:xfrm>
            <a:off x="304800" y="1071546"/>
            <a:ext cx="8610600" cy="5453798"/>
          </a:xfrm>
        </p:spPr>
        <p:txBody>
          <a:bodyPr/>
          <a:lstStyle/>
          <a:p>
            <a:pPr lvl="0" eaLnBrk="1" fontAlgn="auto" hangingPunct="1">
              <a:spcAft>
                <a:spcPts val="0"/>
              </a:spcAft>
              <a:buClr>
                <a:srgbClr val="046CA6"/>
              </a:buClr>
              <a:buSzPct val="100000"/>
              <a:defRPr/>
            </a:pPr>
            <a:r>
              <a:rPr lang="tr-TR" u="sng" dirty="0"/>
              <a:t>YASAL DAYANAK</a:t>
            </a:r>
            <a:endParaRPr lang="tr-TR" dirty="0"/>
          </a:p>
          <a:p>
            <a:pPr lvl="0" eaLnBrk="1" fontAlgn="auto" hangingPunct="1">
              <a:spcAft>
                <a:spcPts val="0"/>
              </a:spcAft>
              <a:buSzPct val="100000"/>
              <a:buFont typeface="Wingdings" pitchFamily="2" charset="2"/>
              <a:buChar char="v"/>
              <a:defRPr/>
            </a:pPr>
            <a:r>
              <a:rPr lang="tr-TR" dirty="0"/>
              <a:t>4857 sayılı İş Kanununun 30 uncu maddesi </a:t>
            </a:r>
          </a:p>
          <a:p>
            <a:pPr lvl="0" eaLnBrk="1" fontAlgn="auto" hangingPunct="1">
              <a:spcAft>
                <a:spcPts val="0"/>
              </a:spcAft>
              <a:buSzPct val="100000"/>
              <a:buFont typeface="Wingdings" pitchFamily="2" charset="2"/>
              <a:buChar char="v"/>
              <a:defRPr/>
            </a:pPr>
            <a:r>
              <a:rPr lang="tr-TR" dirty="0"/>
              <a:t>2008-77 sayılı Genelge</a:t>
            </a:r>
          </a:p>
          <a:p>
            <a:pPr lvl="0" eaLnBrk="1" fontAlgn="auto" hangingPunct="1">
              <a:spcAft>
                <a:spcPts val="0"/>
              </a:spcAft>
              <a:buSzPct val="100000"/>
              <a:buFont typeface="Wingdings" pitchFamily="2" charset="2"/>
              <a:buChar char="v"/>
              <a:defRPr/>
            </a:pPr>
            <a:endParaRPr lang="tr-TR" dirty="0"/>
          </a:p>
          <a:p>
            <a:pPr lvl="0" eaLnBrk="1" fontAlgn="auto" hangingPunct="1">
              <a:spcAft>
                <a:spcPts val="0"/>
              </a:spcAft>
              <a:buClr>
                <a:srgbClr val="046CA6"/>
              </a:buClr>
              <a:buSzPct val="100000"/>
              <a:defRPr/>
            </a:pPr>
            <a:r>
              <a:rPr lang="tr-TR" u="sng" dirty="0">
                <a:sym typeface="Wingdings" pitchFamily="2" charset="2"/>
              </a:rPr>
              <a:t>BAŞLAMA TARİHİ</a:t>
            </a:r>
            <a:r>
              <a:rPr lang="tr-TR" dirty="0">
                <a:sym typeface="Wingdings" pitchFamily="2" charset="2"/>
              </a:rPr>
              <a:t>	</a:t>
            </a:r>
            <a:r>
              <a:rPr lang="tr-TR" dirty="0" smtClean="0">
                <a:sym typeface="Wingdings" pitchFamily="2" charset="2"/>
              </a:rPr>
              <a:t>                    :</a:t>
            </a:r>
            <a:r>
              <a:rPr lang="tr-TR" dirty="0"/>
              <a:t>01.07.2008</a:t>
            </a:r>
            <a:endParaRPr lang="tr-TR" u="sng" dirty="0">
              <a:sym typeface="Wingdings" pitchFamily="2" charset="2"/>
            </a:endParaRPr>
          </a:p>
          <a:p>
            <a:pPr lvl="0" eaLnBrk="1" fontAlgn="auto" hangingPunct="1">
              <a:spcAft>
                <a:spcPts val="0"/>
              </a:spcAft>
              <a:buClr>
                <a:srgbClr val="046CA6"/>
              </a:buClr>
              <a:buSzPct val="100000"/>
              <a:defRPr/>
            </a:pPr>
            <a:r>
              <a:rPr lang="tr-TR" u="sng" dirty="0">
                <a:sym typeface="Wingdings" pitchFamily="2" charset="2"/>
              </a:rPr>
              <a:t>FİNANSMANI</a:t>
            </a:r>
            <a:r>
              <a:rPr lang="tr-TR" dirty="0">
                <a:sym typeface="Wingdings" pitchFamily="2" charset="2"/>
              </a:rPr>
              <a:t>		</a:t>
            </a:r>
            <a:r>
              <a:rPr lang="tr-TR" dirty="0" smtClean="0">
                <a:sym typeface="Wingdings" pitchFamily="2" charset="2"/>
              </a:rPr>
              <a:t>                    :</a:t>
            </a:r>
            <a:r>
              <a:rPr lang="tr-TR" dirty="0"/>
              <a:t>Hazine</a:t>
            </a:r>
          </a:p>
          <a:p>
            <a:pPr lvl="0" fontAlgn="auto">
              <a:spcBef>
                <a:spcPts val="0"/>
              </a:spcBef>
              <a:spcAft>
                <a:spcPts val="0"/>
              </a:spcAft>
              <a:defRPr/>
            </a:pPr>
            <a:endParaRPr lang="tr-TR" sz="1600" dirty="0">
              <a:latin typeface="Calibri"/>
            </a:endParaRPr>
          </a:p>
          <a:p>
            <a:pPr lvl="0" fontAlgn="auto">
              <a:spcBef>
                <a:spcPts val="0"/>
              </a:spcBef>
              <a:spcAft>
                <a:spcPts val="0"/>
              </a:spcAft>
              <a:defRPr/>
            </a:pPr>
            <a:r>
              <a:rPr lang="tr-TR" sz="1600" b="0" u="sng" dirty="0">
                <a:latin typeface="Calibri"/>
              </a:rPr>
              <a:t>ÖRNEK:</a:t>
            </a:r>
            <a:endParaRPr lang="tr-TR" altLang="tr-TR" sz="1600" b="0" u="sng" dirty="0"/>
          </a:p>
          <a:p>
            <a:pPr lvl="0" algn="just" fontAlgn="auto">
              <a:spcBef>
                <a:spcPts val="0"/>
              </a:spcBef>
              <a:spcAft>
                <a:spcPts val="0"/>
              </a:spcAft>
              <a:buClr>
                <a:srgbClr val="FFFFCC"/>
              </a:buClr>
              <a:buSzPct val="60000"/>
            </a:pPr>
            <a:r>
              <a:rPr lang="tr-TR" altLang="tr-TR" sz="1600" b="0" dirty="0"/>
              <a:t>Muaccel borcu olmayan işverence 2.000,00 TL karşılığında çalıştırılan bir sigortalıdan dolayı yararlanılacak teşvik tutarı;</a:t>
            </a:r>
          </a:p>
          <a:p>
            <a:pPr lvl="0" algn="just" fontAlgn="auto">
              <a:spcBef>
                <a:spcPts val="0"/>
              </a:spcBef>
              <a:spcAft>
                <a:spcPts val="0"/>
              </a:spcAft>
              <a:buClr>
                <a:srgbClr val="FFFFCC"/>
              </a:buClr>
              <a:buSzPct val="60000"/>
            </a:pPr>
            <a:r>
              <a:rPr lang="tr-TR" altLang="tr-TR" sz="1600" b="0" dirty="0"/>
              <a:t>Sigortalının aylık prime esas kazanç tutarı     : 2.000,00 TL     </a:t>
            </a:r>
          </a:p>
          <a:p>
            <a:pPr lvl="0" algn="just" fontAlgn="auto">
              <a:spcBef>
                <a:spcPts val="0"/>
              </a:spcBef>
              <a:spcAft>
                <a:spcPts val="0"/>
              </a:spcAft>
              <a:buClr>
                <a:srgbClr val="FFFFCC"/>
              </a:buClr>
              <a:buSzPct val="60000"/>
            </a:pPr>
            <a:r>
              <a:rPr lang="tr-TR" altLang="tr-TR" sz="1600" b="0" dirty="0"/>
              <a:t>Prime esas kazanç alt sınırı                                : 1.777,50 TL</a:t>
            </a:r>
          </a:p>
          <a:p>
            <a:pPr lvl="0" algn="just" fontAlgn="auto">
              <a:spcBef>
                <a:spcPts val="0"/>
              </a:spcBef>
              <a:spcAft>
                <a:spcPts val="0"/>
              </a:spcAft>
              <a:buClr>
                <a:srgbClr val="FFFFCC"/>
              </a:buClr>
              <a:buSzPct val="60000"/>
            </a:pPr>
            <a:r>
              <a:rPr lang="tr-TR" altLang="tr-TR" sz="1600" b="0" dirty="0"/>
              <a:t>olduğu varsayıldığında;       </a:t>
            </a:r>
          </a:p>
          <a:p>
            <a:pPr lvl="0" algn="just" fontAlgn="auto">
              <a:spcBef>
                <a:spcPts val="0"/>
              </a:spcBef>
              <a:spcAft>
                <a:spcPts val="0"/>
              </a:spcAft>
              <a:buClr>
                <a:srgbClr val="FFFFCC"/>
              </a:buClr>
              <a:buSzPct val="60000"/>
            </a:pPr>
            <a:r>
              <a:rPr lang="tr-TR" altLang="tr-TR" sz="1600" b="0" dirty="0"/>
              <a:t>2.000,00 * 5 / 100 = 100,00 TL Beş puanlık indirim Hazinece karşılanacak tutar,       </a:t>
            </a:r>
          </a:p>
          <a:p>
            <a:pPr lvl="0" algn="just" fontAlgn="auto">
              <a:spcBef>
                <a:spcPts val="0"/>
              </a:spcBef>
              <a:spcAft>
                <a:spcPts val="0"/>
              </a:spcAft>
              <a:buClr>
                <a:srgbClr val="FFFFCC"/>
              </a:buClr>
              <a:buSzPct val="60000"/>
            </a:pPr>
            <a:r>
              <a:rPr lang="tr-TR" altLang="tr-TR" sz="1600" b="0" dirty="0"/>
              <a:t>20,5 – 5 = 15,5 Beş puanlık kısım düşüldükten sonra kalan işveren hissesi    </a:t>
            </a:r>
          </a:p>
          <a:p>
            <a:pPr lvl="0" algn="just" fontAlgn="auto">
              <a:spcBef>
                <a:spcPts val="0"/>
              </a:spcBef>
              <a:spcAft>
                <a:spcPts val="0"/>
              </a:spcAft>
              <a:buClr>
                <a:srgbClr val="FFFFCC"/>
              </a:buClr>
              <a:buSzPct val="60000"/>
            </a:pPr>
            <a:r>
              <a:rPr lang="tr-TR" altLang="tr-TR" sz="1600" b="0" dirty="0"/>
              <a:t>1.777,50 * 15,5 / 100 = 275,51 TL Engelli teşviki  Hazinece karşılanacak tutar olacaktır. </a:t>
            </a:r>
          </a:p>
          <a:p>
            <a:pPr lvl="0" algn="just" fontAlgn="auto">
              <a:spcBef>
                <a:spcPts val="0"/>
              </a:spcBef>
              <a:spcAft>
                <a:spcPts val="0"/>
              </a:spcAft>
              <a:buClr>
                <a:srgbClr val="FFFFCC"/>
              </a:buClr>
              <a:buSzPct val="60000"/>
            </a:pPr>
            <a:r>
              <a:rPr lang="tr-TR" altLang="tr-TR" sz="1600" b="0" u="sng" dirty="0" smtClean="0"/>
              <a:t>Bu </a:t>
            </a:r>
            <a:r>
              <a:rPr lang="tr-TR" altLang="tr-TR" sz="1600" b="0" u="sng" dirty="0"/>
              <a:t>durumda işveren tarafından ödenecek tutar;</a:t>
            </a:r>
            <a:r>
              <a:rPr lang="tr-TR" altLang="tr-TR" sz="1600" b="0" dirty="0"/>
              <a:t>      </a:t>
            </a:r>
          </a:p>
          <a:p>
            <a:pPr lvl="0" algn="just" fontAlgn="auto">
              <a:spcBef>
                <a:spcPts val="0"/>
              </a:spcBef>
              <a:spcAft>
                <a:spcPts val="0"/>
              </a:spcAft>
              <a:buClr>
                <a:srgbClr val="FFFFCC"/>
              </a:buClr>
              <a:buSzPct val="60000"/>
            </a:pPr>
            <a:r>
              <a:rPr lang="tr-TR" altLang="tr-TR" sz="1600" b="0" dirty="0"/>
              <a:t>2.000,00 * 34,5 / 100 = 690,00 TL değil      </a:t>
            </a:r>
          </a:p>
          <a:p>
            <a:pPr lvl="0" algn="just" fontAlgn="auto">
              <a:spcBef>
                <a:spcPts val="0"/>
              </a:spcBef>
              <a:spcAft>
                <a:spcPts val="0"/>
              </a:spcAft>
              <a:buClr>
                <a:srgbClr val="FFFFCC"/>
              </a:buClr>
              <a:buSzPct val="60000"/>
            </a:pPr>
            <a:r>
              <a:rPr lang="tr-TR" altLang="tr-TR" sz="1600" b="0" dirty="0"/>
              <a:t>100,00 + 275,51          = 375,51 TL</a:t>
            </a:r>
          </a:p>
          <a:p>
            <a:pPr lvl="0" algn="just" fontAlgn="auto">
              <a:spcBef>
                <a:spcPts val="0"/>
              </a:spcBef>
              <a:spcAft>
                <a:spcPts val="0"/>
              </a:spcAft>
              <a:buClr>
                <a:srgbClr val="FFFFCC"/>
              </a:buClr>
              <a:buSzPct val="60000"/>
            </a:pPr>
            <a:r>
              <a:rPr lang="tr-TR" altLang="tr-TR" sz="1600" b="0" dirty="0"/>
              <a:t>İşverenin ödeyeceği tutar = </a:t>
            </a:r>
            <a:r>
              <a:rPr lang="tr-TR" altLang="tr-TR" sz="1600" b="0" dirty="0">
                <a:latin typeface="Calibri"/>
              </a:rPr>
              <a:t> 690</a:t>
            </a:r>
            <a:r>
              <a:rPr lang="tr-TR" altLang="tr-TR" sz="1600" b="0" dirty="0"/>
              <a:t> – 375,51 = 314,49 TL</a:t>
            </a:r>
          </a:p>
          <a:p>
            <a:pPr lvl="0" eaLnBrk="1" fontAlgn="auto" hangingPunct="1">
              <a:spcAft>
                <a:spcPts val="0"/>
              </a:spcAft>
              <a:buClr>
                <a:srgbClr val="046CA6"/>
              </a:buClr>
              <a:buSzPct val="100000"/>
              <a:defRPr/>
            </a:pPr>
            <a:endParaRPr lang="tr-TR" sz="1600" b="0" dirty="0"/>
          </a:p>
          <a:p>
            <a:endParaRPr lang="tr-TR" sz="1600" b="0"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smtClean="0"/>
              <a:t> </a:t>
            </a:r>
            <a:endParaRPr lang="tr-TR" sz="1400" dirty="0"/>
          </a:p>
        </p:txBody>
      </p:sp>
    </p:spTree>
    <p:extLst>
      <p:ext uri="{BB962C8B-B14F-4D97-AF65-F5344CB8AC3E}">
        <p14:creationId xmlns:p14="http://schemas.microsoft.com/office/powerpoint/2010/main" val="26043312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eaLnBrk="1" fontAlgn="auto" hangingPunct="1">
              <a:spcBef>
                <a:spcPts val="0"/>
              </a:spcBef>
              <a:spcAft>
                <a:spcPts val="0"/>
              </a:spcAft>
            </a:pPr>
            <a:r>
              <a:rPr lang="tr-TR" altLang="tr-TR" b="1" kern="1200" dirty="0" smtClean="0">
                <a:ea typeface="+mn-ea"/>
                <a:cs typeface="Arial" pitchFamily="34" charset="0"/>
              </a:rPr>
              <a:t/>
            </a:r>
            <a:br>
              <a:rPr lang="tr-TR" altLang="tr-TR" b="1" kern="1200" dirty="0" smtClean="0">
                <a:ea typeface="+mn-ea"/>
                <a:cs typeface="Arial" pitchFamily="34" charset="0"/>
              </a:rPr>
            </a:br>
            <a:r>
              <a:rPr lang="tr-TR" altLang="tr-TR" b="1" kern="1200" dirty="0" smtClean="0">
                <a:ea typeface="+mn-ea"/>
                <a:cs typeface="Arial" pitchFamily="34" charset="0"/>
              </a:rPr>
              <a:t>KAPSAM </a:t>
            </a:r>
            <a:r>
              <a:rPr lang="tr-TR" altLang="tr-TR" b="1" kern="1200" dirty="0">
                <a:ea typeface="+mn-ea"/>
                <a:cs typeface="+mn-cs"/>
              </a:rPr>
              <a:t>VE YARARLANMA ŞARTLARI</a:t>
            </a:r>
            <a:r>
              <a:rPr lang="tr-TR" altLang="tr-TR" sz="2000" b="1" kern="1200" dirty="0">
                <a:solidFill>
                  <a:prstClr val="black"/>
                </a:solidFill>
                <a:ea typeface="+mn-ea"/>
                <a:cs typeface="+mn-cs"/>
              </a:rPr>
              <a:t/>
            </a:r>
            <a:br>
              <a:rPr lang="tr-TR" altLang="tr-TR" sz="2000" b="1" kern="1200" dirty="0">
                <a:solidFill>
                  <a:prstClr val="black"/>
                </a:solidFill>
                <a:ea typeface="+mn-ea"/>
                <a:cs typeface="+mn-cs"/>
              </a:rPr>
            </a:br>
            <a:endParaRPr lang="tr-TR" dirty="0"/>
          </a:p>
        </p:txBody>
      </p:sp>
      <p:sp>
        <p:nvSpPr>
          <p:cNvPr id="3" name="Slayt Numarası Yer Tutucusu 2"/>
          <p:cNvSpPr>
            <a:spLocks noGrp="1"/>
          </p:cNvSpPr>
          <p:nvPr>
            <p:ph type="sldNum" sz="quarter" idx="4294967295"/>
          </p:nvPr>
        </p:nvSpPr>
        <p:spPr>
          <a:xfrm>
            <a:off x="7164388" y="6532563"/>
            <a:ext cx="1477962" cy="280987"/>
          </a:xfrm>
          <a:prstGeom prst="rect">
            <a:avLst/>
          </a:prstGeom>
        </p:spPr>
        <p:txBody>
          <a:bodyPr/>
          <a:lstStyle/>
          <a:p>
            <a:pPr>
              <a:defRPr/>
            </a:pPr>
            <a:r>
              <a:rPr lang="tr-TR" dirty="0" smtClean="0"/>
              <a:t>             </a:t>
            </a:r>
            <a:endParaRPr lang="tr-TR" sz="1400" dirty="0"/>
          </a:p>
        </p:txBody>
      </p:sp>
      <p:sp>
        <p:nvSpPr>
          <p:cNvPr id="4" name="Dikdörtgen 3"/>
          <p:cNvSpPr/>
          <p:nvPr/>
        </p:nvSpPr>
        <p:spPr>
          <a:xfrm>
            <a:off x="251520" y="836712"/>
            <a:ext cx="8640960" cy="5032147"/>
          </a:xfrm>
          <a:prstGeom prst="rect">
            <a:avLst/>
          </a:prstGeom>
        </p:spPr>
        <p:txBody>
          <a:bodyPr wrap="square">
            <a:spAutoFit/>
          </a:bodyPr>
          <a:lstStyle/>
          <a:p>
            <a:pPr lvl="0" algn="just" fontAlgn="auto">
              <a:spcBef>
                <a:spcPts val="1200"/>
              </a:spcBef>
              <a:spcAft>
                <a:spcPts val="0"/>
              </a:spcAft>
              <a:buClr>
                <a:schemeClr val="tx2"/>
              </a:buClr>
              <a:defRPr/>
            </a:pPr>
            <a:r>
              <a:rPr lang="tr-TR" sz="2000" b="1" u="sng" dirty="0" smtClean="0">
                <a:latin typeface="Calibri"/>
                <a:cs typeface="Times New Roman" pitchFamily="18" charset="0"/>
              </a:rPr>
              <a:t>ÖZEL SEKTÖRE AİT;</a:t>
            </a:r>
          </a:p>
          <a:p>
            <a:pPr marL="285750" lvl="0" indent="-285750" algn="just" fontAlgn="auto">
              <a:spcBef>
                <a:spcPts val="1200"/>
              </a:spcBef>
              <a:spcAft>
                <a:spcPts val="0"/>
              </a:spcAft>
              <a:buClr>
                <a:schemeClr val="tx1"/>
              </a:buClr>
              <a:buFont typeface="Wingdings" pitchFamily="2" charset="2"/>
              <a:buChar char="v"/>
              <a:defRPr/>
            </a:pPr>
            <a:r>
              <a:rPr lang="tr-TR" dirty="0" smtClean="0">
                <a:latin typeface="Calibri"/>
                <a:cs typeface="Times New Roman" pitchFamily="18" charset="0"/>
              </a:rPr>
              <a:t>Aynı </a:t>
            </a:r>
            <a:r>
              <a:rPr lang="tr-TR" dirty="0">
                <a:latin typeface="Calibri"/>
                <a:cs typeface="Times New Roman" pitchFamily="18" charset="0"/>
              </a:rPr>
              <a:t>il içindeki işyerlerinde toplam 50 veya daha fazla sigortalı çalıştıran sektör işyerleri</a:t>
            </a:r>
            <a:r>
              <a:rPr lang="tr-TR" dirty="0" smtClean="0">
                <a:latin typeface="Calibri"/>
                <a:cs typeface="Times New Roman" pitchFamily="18" charset="0"/>
              </a:rPr>
              <a:t>,</a:t>
            </a:r>
          </a:p>
          <a:p>
            <a:pPr marL="285750" lvl="0" indent="-285750" algn="just" fontAlgn="auto">
              <a:spcBef>
                <a:spcPts val="300"/>
              </a:spcBef>
              <a:spcAft>
                <a:spcPts val="0"/>
              </a:spcAft>
              <a:buClr>
                <a:schemeClr val="tx1"/>
              </a:buClr>
              <a:buFont typeface="Wingdings" pitchFamily="2" charset="2"/>
              <a:buChar char="v"/>
              <a:defRPr/>
            </a:pPr>
            <a:endParaRPr lang="tr-TR" dirty="0" smtClean="0">
              <a:latin typeface="Calibri"/>
              <a:cs typeface="Times New Roman" pitchFamily="18" charset="0"/>
            </a:endParaRPr>
          </a:p>
          <a:p>
            <a:pPr marL="285750" lvl="0" indent="-285750" algn="just" fontAlgn="auto">
              <a:spcBef>
                <a:spcPts val="300"/>
              </a:spcBef>
              <a:spcAft>
                <a:spcPts val="0"/>
              </a:spcAft>
              <a:buClr>
                <a:schemeClr val="tx1"/>
              </a:buClr>
              <a:buFont typeface="Wingdings" pitchFamily="2" charset="2"/>
              <a:buChar char="v"/>
              <a:defRPr/>
            </a:pPr>
            <a:r>
              <a:rPr lang="tr-TR" dirty="0" smtClean="0">
                <a:latin typeface="Calibri"/>
                <a:cs typeface="Times New Roman" pitchFamily="18" charset="0"/>
              </a:rPr>
              <a:t>Korumalı </a:t>
            </a:r>
            <a:r>
              <a:rPr lang="tr-TR" dirty="0">
                <a:latin typeface="Calibri"/>
                <a:cs typeface="Times New Roman" pitchFamily="18" charset="0"/>
              </a:rPr>
              <a:t>işyerleri</a:t>
            </a:r>
            <a:r>
              <a:rPr lang="tr-TR" dirty="0" smtClean="0">
                <a:latin typeface="Calibri"/>
                <a:cs typeface="Times New Roman" pitchFamily="18" charset="0"/>
              </a:rPr>
              <a:t>,</a:t>
            </a:r>
          </a:p>
          <a:p>
            <a:pPr marL="285750" lvl="0" indent="-285750" algn="just" fontAlgn="auto">
              <a:spcBef>
                <a:spcPts val="300"/>
              </a:spcBef>
              <a:spcAft>
                <a:spcPts val="0"/>
              </a:spcAft>
              <a:buClr>
                <a:schemeClr val="tx1"/>
              </a:buClr>
              <a:buFont typeface="Wingdings" pitchFamily="2" charset="2"/>
              <a:buChar char="v"/>
              <a:defRPr/>
            </a:pPr>
            <a:endParaRPr lang="tr-TR" dirty="0" smtClean="0">
              <a:latin typeface="Calibri"/>
              <a:cs typeface="Times New Roman" pitchFamily="18" charset="0"/>
            </a:endParaRPr>
          </a:p>
          <a:p>
            <a:pPr marL="285750" lvl="0" indent="-285750" algn="just" fontAlgn="auto">
              <a:spcBef>
                <a:spcPts val="300"/>
              </a:spcBef>
              <a:spcAft>
                <a:spcPts val="0"/>
              </a:spcAft>
              <a:buClr>
                <a:schemeClr val="tx1"/>
              </a:buClr>
              <a:buFont typeface="Wingdings" pitchFamily="2" charset="2"/>
              <a:buChar char="v"/>
              <a:defRPr/>
            </a:pPr>
            <a:r>
              <a:rPr lang="tr-TR" dirty="0" smtClean="0">
                <a:latin typeface="Calibri"/>
                <a:cs typeface="Times New Roman" pitchFamily="18" charset="0"/>
              </a:rPr>
              <a:t>Kontenjan </a:t>
            </a:r>
            <a:r>
              <a:rPr lang="tr-TR" dirty="0">
                <a:latin typeface="Calibri"/>
                <a:cs typeface="Times New Roman" pitchFamily="18" charset="0"/>
              </a:rPr>
              <a:t>fazlası engelli sigortalı çalıştıran işyerleri</a:t>
            </a:r>
            <a:r>
              <a:rPr lang="tr-TR" dirty="0" smtClean="0">
                <a:latin typeface="Calibri"/>
                <a:cs typeface="Times New Roman" pitchFamily="18" charset="0"/>
              </a:rPr>
              <a:t>,</a:t>
            </a:r>
          </a:p>
          <a:p>
            <a:pPr marL="285750" lvl="0" indent="-285750" algn="just" fontAlgn="auto">
              <a:spcBef>
                <a:spcPts val="300"/>
              </a:spcBef>
              <a:spcAft>
                <a:spcPts val="0"/>
              </a:spcAft>
              <a:buClr>
                <a:schemeClr val="tx1"/>
              </a:buClr>
              <a:buFont typeface="Wingdings" pitchFamily="2" charset="2"/>
              <a:buChar char="v"/>
              <a:defRPr/>
            </a:pPr>
            <a:endParaRPr lang="tr-TR" dirty="0">
              <a:latin typeface="Calibri"/>
              <a:cs typeface="Times New Roman" pitchFamily="18" charset="0"/>
            </a:endParaRPr>
          </a:p>
          <a:p>
            <a:pPr marL="285750" lvl="0" indent="-285750" algn="just" fontAlgn="auto">
              <a:spcBef>
                <a:spcPts val="300"/>
              </a:spcBef>
              <a:spcAft>
                <a:spcPts val="0"/>
              </a:spcAft>
              <a:buClr>
                <a:schemeClr val="tx1"/>
              </a:buClr>
              <a:buFont typeface="Wingdings" pitchFamily="2" charset="2"/>
              <a:buChar char="v"/>
              <a:defRPr/>
            </a:pPr>
            <a:r>
              <a:rPr lang="tr-TR" dirty="0">
                <a:latin typeface="Calibri"/>
                <a:cs typeface="Times New Roman" pitchFamily="18" charset="0"/>
              </a:rPr>
              <a:t>Yükümlü olmadığı halde engelli sigortalı çalıştıran </a:t>
            </a:r>
            <a:r>
              <a:rPr lang="tr-TR" dirty="0" smtClean="0">
                <a:latin typeface="Calibri"/>
                <a:cs typeface="Times New Roman" pitchFamily="18" charset="0"/>
              </a:rPr>
              <a:t>işyerleri,</a:t>
            </a:r>
          </a:p>
          <a:p>
            <a:pPr lvl="0" algn="just" fontAlgn="auto">
              <a:spcBef>
                <a:spcPts val="300"/>
              </a:spcBef>
              <a:spcAft>
                <a:spcPts val="0"/>
              </a:spcAft>
              <a:buClr>
                <a:schemeClr val="tx1"/>
              </a:buClr>
              <a:defRPr/>
            </a:pPr>
            <a:endParaRPr lang="tr-TR" sz="2000" b="1" u="sng">
              <a:latin typeface="Calibri"/>
              <a:cs typeface="Times New Roman" pitchFamily="18" charset="0"/>
            </a:endParaRPr>
          </a:p>
          <a:p>
            <a:pPr lvl="0" algn="just" fontAlgn="auto">
              <a:spcBef>
                <a:spcPts val="300"/>
              </a:spcBef>
              <a:spcAft>
                <a:spcPts val="0"/>
              </a:spcAft>
              <a:buClr>
                <a:schemeClr val="tx1"/>
              </a:buClr>
              <a:defRPr/>
            </a:pPr>
            <a:r>
              <a:rPr lang="tr-TR" sz="2000" b="1" u="sng" smtClean="0">
                <a:latin typeface="Calibri"/>
                <a:cs typeface="Times New Roman" pitchFamily="18" charset="0"/>
              </a:rPr>
              <a:t>ÇALIŞTIRDIKLARI </a:t>
            </a:r>
            <a:r>
              <a:rPr lang="tr-TR" sz="2000" b="1" u="sng" dirty="0" smtClean="0">
                <a:latin typeface="Calibri"/>
                <a:cs typeface="Times New Roman" pitchFamily="18" charset="0"/>
              </a:rPr>
              <a:t>SİGORTALILARLA İLGİLİ OLARAK;</a:t>
            </a:r>
          </a:p>
          <a:p>
            <a:pPr marL="342900" lvl="0" indent="-342900" algn="just" fontAlgn="auto">
              <a:spcBef>
                <a:spcPts val="1200"/>
              </a:spcBef>
              <a:spcAft>
                <a:spcPts val="0"/>
              </a:spcAft>
              <a:buClr>
                <a:schemeClr val="tx1"/>
              </a:buClr>
              <a:buFont typeface="Wingdings" pitchFamily="2" charset="2"/>
              <a:buChar char="v"/>
              <a:defRPr/>
            </a:pPr>
            <a:r>
              <a:rPr lang="tr-TR" dirty="0" smtClean="0">
                <a:latin typeface="Calibri"/>
                <a:cs typeface="Times New Roman" pitchFamily="18" charset="0"/>
              </a:rPr>
              <a:t>5510 </a:t>
            </a:r>
            <a:r>
              <a:rPr lang="tr-TR" dirty="0">
                <a:latin typeface="Calibri"/>
                <a:cs typeface="Times New Roman" pitchFamily="18" charset="0"/>
              </a:rPr>
              <a:t>sayılı Kanun uyarınca aylık prim ve hizmet belgelerinin yasal süresi içerisinde </a:t>
            </a:r>
            <a:r>
              <a:rPr lang="tr-TR" dirty="0" smtClean="0">
                <a:latin typeface="Calibri"/>
                <a:cs typeface="Times New Roman" pitchFamily="18" charset="0"/>
              </a:rPr>
              <a:t>Kuruma </a:t>
            </a:r>
            <a:r>
              <a:rPr lang="tr-TR" dirty="0">
                <a:latin typeface="Calibri"/>
                <a:cs typeface="Times New Roman" pitchFamily="18" charset="0"/>
              </a:rPr>
              <a:t>verilmesi</a:t>
            </a:r>
            <a:r>
              <a:rPr lang="tr-TR" dirty="0" smtClean="0">
                <a:latin typeface="Calibri"/>
                <a:cs typeface="Times New Roman" pitchFamily="18" charset="0"/>
              </a:rPr>
              <a:t>,</a:t>
            </a:r>
            <a:endParaRPr lang="tr-TR" dirty="0">
              <a:latin typeface="Calibri"/>
              <a:cs typeface="Times New Roman" pitchFamily="18" charset="0"/>
            </a:endParaRPr>
          </a:p>
          <a:p>
            <a:pPr marL="342900" lvl="0" indent="-342900" algn="just" fontAlgn="auto">
              <a:spcBef>
                <a:spcPts val="300"/>
              </a:spcBef>
              <a:spcAft>
                <a:spcPts val="0"/>
              </a:spcAft>
              <a:buClr>
                <a:schemeClr val="tx1"/>
              </a:buClr>
              <a:buFont typeface="Wingdings" pitchFamily="2" charset="2"/>
              <a:buChar char="v"/>
              <a:defRPr/>
            </a:pPr>
            <a:r>
              <a:rPr lang="tr-TR" dirty="0">
                <a:latin typeface="Calibri"/>
                <a:cs typeface="Times New Roman" pitchFamily="18" charset="0"/>
              </a:rPr>
              <a:t>Sigortalıların tamamına ait sigorta primlerinin sigortalı hissesine isabet eden tutarı ile Hazinece karşılanmayan işveren hissesine ait tutarın ödenmiş olması, </a:t>
            </a:r>
            <a:endParaRPr lang="tr-TR" dirty="0" smtClean="0">
              <a:latin typeface="Calibri"/>
              <a:cs typeface="Times New Roman" pitchFamily="18" charset="0"/>
            </a:endParaRPr>
          </a:p>
          <a:p>
            <a:pPr lvl="0" algn="just" fontAlgn="auto">
              <a:spcBef>
                <a:spcPts val="300"/>
              </a:spcBef>
              <a:spcAft>
                <a:spcPts val="0"/>
              </a:spcAft>
              <a:buClr>
                <a:schemeClr val="tx2"/>
              </a:buClr>
              <a:defRPr/>
            </a:pPr>
            <a:r>
              <a:rPr lang="tr-TR" dirty="0">
                <a:latin typeface="Calibri"/>
                <a:cs typeface="Times New Roman" pitchFamily="18" charset="0"/>
              </a:rPr>
              <a:t> </a:t>
            </a:r>
            <a:r>
              <a:rPr lang="tr-TR" dirty="0" smtClean="0">
                <a:latin typeface="Calibri"/>
                <a:cs typeface="Times New Roman" pitchFamily="18" charset="0"/>
              </a:rPr>
              <a:t>           şartıyla </a:t>
            </a:r>
            <a:r>
              <a:rPr lang="tr-TR" dirty="0">
                <a:latin typeface="Calibri"/>
                <a:cs typeface="Times New Roman" pitchFamily="18" charset="0"/>
              </a:rPr>
              <a:t>teşvikten yararlanabilmektedir.</a:t>
            </a:r>
          </a:p>
        </p:txBody>
      </p:sp>
    </p:spTree>
    <p:extLst>
      <p:ext uri="{BB962C8B-B14F-4D97-AF65-F5344CB8AC3E}">
        <p14:creationId xmlns:p14="http://schemas.microsoft.com/office/powerpoint/2010/main" val="406989175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sz="2000" b="1" kern="1200" dirty="0" smtClean="0">
                <a:cs typeface="Times New Roman" pitchFamily="18" charset="0"/>
              </a:rPr>
              <a:t>KAPSAMA </a:t>
            </a:r>
            <a:r>
              <a:rPr lang="tr-TR" altLang="tr-TR" sz="2000" b="1" kern="1200" dirty="0">
                <a:cs typeface="Times New Roman" pitchFamily="18" charset="0"/>
              </a:rPr>
              <a:t>GİRMEYEN İŞYERLERİ VE SİGORTALILAR-</a:t>
            </a:r>
            <a:br>
              <a:rPr lang="tr-TR" altLang="tr-TR" sz="2000" b="1" kern="1200" dirty="0">
                <a:cs typeface="Times New Roman" pitchFamily="18" charset="0"/>
              </a:rPr>
            </a:br>
            <a:r>
              <a:rPr lang="tr-TR" altLang="tr-TR" sz="2000" b="1" kern="1200" dirty="0">
                <a:cs typeface="Times New Roman" pitchFamily="18" charset="0"/>
              </a:rPr>
              <a:t>TEŞVİK TUTARI</a:t>
            </a:r>
            <a:endParaRPr lang="tr-TR" sz="2000" dirty="0"/>
          </a:p>
        </p:txBody>
      </p:sp>
      <p:sp>
        <p:nvSpPr>
          <p:cNvPr id="3" name="İçerik Yer Tutucusu 2"/>
          <p:cNvSpPr>
            <a:spLocks noGrp="1"/>
          </p:cNvSpPr>
          <p:nvPr>
            <p:ph idx="1"/>
          </p:nvPr>
        </p:nvSpPr>
        <p:spPr>
          <a:xfrm>
            <a:off x="304800" y="1071546"/>
            <a:ext cx="8610600" cy="5453798"/>
          </a:xfrm>
        </p:spPr>
        <p:txBody>
          <a:bodyPr/>
          <a:lstStyle/>
          <a:p>
            <a:pPr algn="just" fontAlgn="auto">
              <a:spcBef>
                <a:spcPts val="0"/>
              </a:spcBef>
              <a:spcAft>
                <a:spcPts val="0"/>
              </a:spcAft>
            </a:pPr>
            <a:r>
              <a:rPr lang="tr-TR" u="sng" dirty="0">
                <a:cs typeface="Times New Roman" pitchFamily="18" charset="0"/>
              </a:rPr>
              <a:t>KAPSAMA GİRMEYEN İŞYERLERİ VE SİGORTALILAR</a:t>
            </a:r>
          </a:p>
          <a:p>
            <a:pPr marL="0" indent="0" algn="just" fontAlgn="auto">
              <a:spcBef>
                <a:spcPts val="0"/>
              </a:spcBef>
              <a:spcAft>
                <a:spcPts val="0"/>
              </a:spcAft>
              <a:buNone/>
            </a:pPr>
            <a:r>
              <a:rPr lang="tr-TR" b="0" dirty="0" smtClean="0">
                <a:cs typeface="Times New Roman" pitchFamily="18" charset="0"/>
              </a:rPr>
              <a:t>      Kamu </a:t>
            </a:r>
            <a:r>
              <a:rPr lang="tr-TR" b="0" dirty="0">
                <a:cs typeface="Times New Roman" pitchFamily="18" charset="0"/>
              </a:rPr>
              <a:t>idarelerinde ve </a:t>
            </a:r>
            <a:r>
              <a:rPr lang="tr-TR" b="0" dirty="0" err="1">
                <a:cs typeface="Times New Roman" pitchFamily="18" charset="0"/>
              </a:rPr>
              <a:t>SGDP’ye</a:t>
            </a:r>
            <a:r>
              <a:rPr lang="tr-TR" b="0" dirty="0">
                <a:cs typeface="Times New Roman" pitchFamily="18" charset="0"/>
              </a:rPr>
              <a:t> tabi çalışanlar, topluluk sigortasına tabi olanlar, yurt dışında çalışanlar, aday çırak, çırak ve öğrenciler ile yer altı ve su altı işlerinde çalışanlar   bakımından  bu  teşvik hükümleri uygulanmamaktadır.</a:t>
            </a:r>
          </a:p>
          <a:p>
            <a:pPr marL="0" indent="0" algn="just" fontAlgn="auto">
              <a:spcBef>
                <a:spcPts val="0"/>
              </a:spcBef>
              <a:spcAft>
                <a:spcPts val="0"/>
              </a:spcAft>
              <a:buNone/>
            </a:pPr>
            <a:endParaRPr lang="tr-TR" b="0" dirty="0">
              <a:cs typeface="Times New Roman" pitchFamily="18" charset="0"/>
            </a:endParaRPr>
          </a:p>
          <a:p>
            <a:pPr algn="just" fontAlgn="auto">
              <a:spcBef>
                <a:spcPts val="0"/>
              </a:spcBef>
              <a:spcAft>
                <a:spcPts val="0"/>
              </a:spcAft>
            </a:pPr>
            <a:endParaRPr lang="tr-TR" dirty="0">
              <a:cs typeface="Times New Roman" pitchFamily="18" charset="0"/>
            </a:endParaRPr>
          </a:p>
          <a:p>
            <a:pPr algn="just" fontAlgn="auto">
              <a:spcBef>
                <a:spcPts val="0"/>
              </a:spcBef>
              <a:spcAft>
                <a:spcPts val="0"/>
              </a:spcAft>
            </a:pPr>
            <a:endParaRPr lang="tr-TR" dirty="0">
              <a:cs typeface="Times New Roman" pitchFamily="18" charset="0"/>
            </a:endParaRPr>
          </a:p>
          <a:p>
            <a:pPr algn="just" fontAlgn="auto">
              <a:spcBef>
                <a:spcPts val="0"/>
              </a:spcBef>
              <a:spcAft>
                <a:spcPts val="0"/>
              </a:spcAft>
            </a:pPr>
            <a:r>
              <a:rPr lang="tr-TR" u="sng" dirty="0">
                <a:cs typeface="Times New Roman" pitchFamily="18" charset="0"/>
              </a:rPr>
              <a:t>TEŞVİK TUTARI</a:t>
            </a:r>
          </a:p>
          <a:p>
            <a:pPr marL="0" lvl="0" indent="0" algn="just" fontAlgn="auto">
              <a:spcBef>
                <a:spcPts val="0"/>
              </a:spcBef>
              <a:spcAft>
                <a:spcPts val="0"/>
              </a:spcAft>
              <a:buNone/>
            </a:pPr>
            <a:r>
              <a:rPr lang="tr-TR" altLang="tr-TR" b="0" dirty="0">
                <a:cs typeface="Times New Roman" pitchFamily="18" charset="0"/>
              </a:rPr>
              <a:t> </a:t>
            </a:r>
            <a:r>
              <a:rPr lang="tr-TR" altLang="tr-TR" b="0" dirty="0" smtClean="0">
                <a:cs typeface="Times New Roman" pitchFamily="18" charset="0"/>
              </a:rPr>
              <a:t>      Özel </a:t>
            </a:r>
            <a:r>
              <a:rPr lang="tr-TR" altLang="tr-TR" b="0" dirty="0">
                <a:cs typeface="Times New Roman" pitchFamily="18" charset="0"/>
              </a:rPr>
              <a:t>sektöre ait kapsama giren işyerlerinde çalıştırılan engelli sigortalıların prime esas kazanç alt sınırı üzerinden hesaplanan sigorta primi işveren hissesi teşvikinin % 100’ü* Hazinece karşılanmaktadır.</a:t>
            </a:r>
          </a:p>
          <a:p>
            <a:pPr algn="just" fontAlgn="auto">
              <a:spcBef>
                <a:spcPts val="0"/>
              </a:spcBef>
              <a:spcAft>
                <a:spcPts val="0"/>
              </a:spcAft>
            </a:pPr>
            <a:endParaRPr lang="tr-TR" b="0" dirty="0">
              <a:cs typeface="Times New Roman" pitchFamily="18" charset="0"/>
            </a:endParaRPr>
          </a:p>
          <a:p>
            <a:pPr marL="285750" indent="-285750" algn="just" fontAlgn="auto">
              <a:spcBef>
                <a:spcPts val="0"/>
              </a:spcBef>
              <a:spcAft>
                <a:spcPts val="0"/>
              </a:spcAft>
              <a:buFont typeface="Wingdings" pitchFamily="2" charset="2"/>
              <a:buChar char="v"/>
            </a:pPr>
            <a:endParaRPr lang="tr-TR" b="0" dirty="0">
              <a:cs typeface="Times New Roman" pitchFamily="18" charset="0"/>
            </a:endParaRPr>
          </a:p>
          <a:p>
            <a:pPr marL="0" indent="0" algn="just" fontAlgn="auto">
              <a:spcBef>
                <a:spcPts val="0"/>
              </a:spcBef>
              <a:spcAft>
                <a:spcPts val="0"/>
              </a:spcAft>
              <a:buNone/>
            </a:pPr>
            <a:r>
              <a:rPr lang="tr-TR" b="0" dirty="0">
                <a:cs typeface="Times New Roman" pitchFamily="18" charset="0"/>
              </a:rPr>
              <a:t>*</a:t>
            </a:r>
            <a:r>
              <a:rPr lang="tr-TR" b="0" i="1" dirty="0"/>
              <a:t>Hazinece karşılanacak olan </a:t>
            </a:r>
            <a:r>
              <a:rPr lang="tr-TR" altLang="tr-TR" b="0" dirty="0">
                <a:cs typeface="Times New Roman" pitchFamily="18" charset="0"/>
              </a:rPr>
              <a:t>prime esas kazanç alt sınırı üzerinden hesaplanan sigorta primi işveren hissesinin</a:t>
            </a:r>
            <a:r>
              <a:rPr lang="tr-TR" b="0" i="1" dirty="0"/>
              <a:t> </a:t>
            </a:r>
            <a:r>
              <a:rPr lang="en-US" b="0" i="1" dirty="0"/>
              <a:t>“</a:t>
            </a:r>
            <a:r>
              <a:rPr lang="en-US" b="0" i="1" dirty="0" err="1"/>
              <a:t>yüzde</a:t>
            </a:r>
            <a:r>
              <a:rPr lang="en-US" b="0" i="1" dirty="0"/>
              <a:t> </a:t>
            </a:r>
            <a:r>
              <a:rPr lang="en-US" b="0" i="1" dirty="0" err="1"/>
              <a:t>ellis</a:t>
            </a:r>
            <a:r>
              <a:rPr lang="tr-TR" b="0" i="1" dirty="0"/>
              <a:t>i</a:t>
            </a:r>
            <a:r>
              <a:rPr lang="en-US" b="0" i="1" dirty="0"/>
              <a:t>”</a:t>
            </a:r>
            <a:r>
              <a:rPr lang="tr-TR" b="0" i="1" dirty="0"/>
              <a:t> 6/2/2014 tarihli ve 6518 sayılı Kanunun 58 inci maddesiyle </a:t>
            </a:r>
            <a:r>
              <a:rPr lang="en-US" b="0" i="1" dirty="0"/>
              <a:t>“</a:t>
            </a:r>
            <a:r>
              <a:rPr lang="tr-TR" b="0" i="1" dirty="0"/>
              <a:t>yüzde yüzü</a:t>
            </a:r>
            <a:r>
              <a:rPr lang="en-US" b="0" i="1" dirty="0"/>
              <a:t>” </a:t>
            </a:r>
            <a:r>
              <a:rPr lang="en-US" b="0" i="1" dirty="0" err="1"/>
              <a:t>şeklinde</a:t>
            </a:r>
            <a:r>
              <a:rPr lang="en-US" b="0" i="1" dirty="0"/>
              <a:t> </a:t>
            </a:r>
            <a:r>
              <a:rPr lang="en-US" b="0" i="1" dirty="0" err="1"/>
              <a:t>değiştirilmiştir</a:t>
            </a:r>
            <a:r>
              <a:rPr lang="en-US" b="0" i="1" dirty="0"/>
              <a:t>.</a:t>
            </a:r>
            <a:endParaRPr lang="tr-TR" b="0" dirty="0"/>
          </a:p>
          <a:p>
            <a:pPr algn="just" fontAlgn="auto">
              <a:spcBef>
                <a:spcPts val="0"/>
              </a:spcBef>
              <a:spcAft>
                <a:spcPts val="0"/>
              </a:spcAft>
            </a:pPr>
            <a:endParaRPr lang="tr-TR" b="0" dirty="0">
              <a:cs typeface="Times New Roman" pitchFamily="18" charset="0"/>
            </a:endParaRPr>
          </a:p>
          <a:p>
            <a:endParaRPr lang="tr-TR"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smtClean="0"/>
              <a:t>    </a:t>
            </a:r>
            <a:endParaRPr lang="tr-TR" sz="1400" dirty="0"/>
          </a:p>
        </p:txBody>
      </p:sp>
    </p:spTree>
    <p:extLst>
      <p:ext uri="{BB962C8B-B14F-4D97-AF65-F5344CB8AC3E}">
        <p14:creationId xmlns:p14="http://schemas.microsoft.com/office/powerpoint/2010/main" val="2434246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b="1" kern="1200" dirty="0" smtClean="0">
                <a:solidFill>
                  <a:srgbClr val="FFFFFF"/>
                </a:solidFill>
                <a:cs typeface="Arial" pitchFamily="34" charset="0"/>
              </a:rPr>
              <a:t>ARAŞTIRMA VE GELİŞTİRME  FAALİYETLERİNDE SİGORTA PRİM TEŞVİKİ</a:t>
            </a:r>
            <a:endParaRPr lang="tr-TR" dirty="0"/>
          </a:p>
        </p:txBody>
      </p:sp>
      <p:sp>
        <p:nvSpPr>
          <p:cNvPr id="3" name="Slayt Numarası Yer Tutucusu 2"/>
          <p:cNvSpPr>
            <a:spLocks noGrp="1"/>
          </p:cNvSpPr>
          <p:nvPr>
            <p:ph type="sldNum" sz="quarter" idx="4294967295"/>
          </p:nvPr>
        </p:nvSpPr>
        <p:spPr>
          <a:xfrm>
            <a:off x="7164388" y="6532563"/>
            <a:ext cx="1477962" cy="280987"/>
          </a:xfrm>
          <a:prstGeom prst="rect">
            <a:avLst/>
          </a:prstGeom>
        </p:spPr>
        <p:txBody>
          <a:bodyPr/>
          <a:lstStyle/>
          <a:p>
            <a:pPr>
              <a:defRPr/>
            </a:pPr>
            <a:r>
              <a:rPr lang="tr-TR" sz="1400" dirty="0" smtClean="0"/>
              <a:t>             </a:t>
            </a:r>
            <a:endParaRPr lang="tr-TR" sz="1400" dirty="0"/>
          </a:p>
        </p:txBody>
      </p:sp>
      <p:sp>
        <p:nvSpPr>
          <p:cNvPr id="4" name="Dikdörtgen 3"/>
          <p:cNvSpPr/>
          <p:nvPr/>
        </p:nvSpPr>
        <p:spPr>
          <a:xfrm>
            <a:off x="179512" y="764704"/>
            <a:ext cx="8712968" cy="5989332"/>
          </a:xfrm>
          <a:prstGeom prst="rect">
            <a:avLst/>
          </a:prstGeom>
        </p:spPr>
        <p:txBody>
          <a:bodyPr wrap="square">
            <a:spAutoFit/>
          </a:bodyPr>
          <a:lstStyle/>
          <a:p>
            <a:pPr marR="0" lvl="0" algn="just" defTabSz="914400" eaLnBrk="1" fontAlgn="auto" latinLnBrk="0" hangingPunct="1">
              <a:lnSpc>
                <a:spcPct val="100000"/>
              </a:lnSpc>
              <a:spcBef>
                <a:spcPct val="20000"/>
              </a:spcBef>
              <a:spcAft>
                <a:spcPts val="0"/>
              </a:spcAft>
              <a:buClr>
                <a:srgbClr val="046CA6"/>
              </a:buClr>
              <a:buSzPct val="100000"/>
              <a:tabLst/>
              <a:defRPr/>
            </a:pPr>
            <a:r>
              <a:rPr kumimoji="0" lang="tr-TR" sz="2000" b="1" i="0" u="sng" strike="noStrike" kern="0" cap="none" spc="0" normalizeH="0" baseline="0" noProof="0" dirty="0">
                <a:ln>
                  <a:noFill/>
                </a:ln>
                <a:effectLst/>
                <a:uLnTx/>
                <a:uFillTx/>
                <a:latin typeface="Calibri" pitchFamily="34" charset="0"/>
              </a:rPr>
              <a:t>YASAL </a:t>
            </a:r>
            <a:r>
              <a:rPr kumimoji="0" lang="tr-TR" sz="2000" b="1" i="0" u="sng" strike="noStrike" kern="0" cap="none" spc="0" normalizeH="0" baseline="0" noProof="0" dirty="0" smtClean="0">
                <a:ln>
                  <a:noFill/>
                </a:ln>
                <a:effectLst/>
                <a:uLnTx/>
                <a:uFillTx/>
                <a:latin typeface="Calibri" pitchFamily="34" charset="0"/>
              </a:rPr>
              <a:t>DAYANAK</a:t>
            </a:r>
            <a:endParaRPr kumimoji="0" lang="tr-TR" b="0" i="0" u="none" strike="noStrike" kern="0" cap="none" spc="0" normalizeH="0" baseline="0" noProof="0" dirty="0">
              <a:ln>
                <a:noFill/>
              </a:ln>
              <a:effectLst/>
              <a:uLnTx/>
              <a:uFillTx/>
              <a:latin typeface="Calibri" pitchFamily="34" charset="0"/>
            </a:endParaRPr>
          </a:p>
          <a:p>
            <a:pPr marL="342900" marR="0" lvl="0" indent="-342900" algn="just" defTabSz="914400" eaLnBrk="1" fontAlgn="auto" latinLnBrk="0" hangingPunct="1">
              <a:lnSpc>
                <a:spcPct val="100000"/>
              </a:lnSpc>
              <a:spcBef>
                <a:spcPct val="20000"/>
              </a:spcBef>
              <a:spcAft>
                <a:spcPts val="0"/>
              </a:spcAft>
              <a:buClr>
                <a:schemeClr val="tx1"/>
              </a:buClr>
              <a:buSzPct val="100000"/>
              <a:buFont typeface="Wingdings" pitchFamily="2" charset="2"/>
              <a:buChar char="v"/>
              <a:tabLst/>
              <a:defRPr/>
            </a:pPr>
            <a:r>
              <a:rPr kumimoji="0" lang="tr-TR" b="0" i="0" u="none" strike="noStrike" kern="0" cap="none" spc="0" normalizeH="0" baseline="0" noProof="0" dirty="0">
                <a:ln>
                  <a:noFill/>
                </a:ln>
                <a:effectLst/>
                <a:uLnTx/>
                <a:uFillTx/>
                <a:latin typeface="Calibri" pitchFamily="34" charset="0"/>
              </a:rPr>
              <a:t>12/3/2008 tarihli ve 5746 sayılı Kanun</a:t>
            </a:r>
          </a:p>
          <a:p>
            <a:pPr marL="342900" marR="0" lvl="0" indent="-342900" algn="just" defTabSz="914400" eaLnBrk="1" fontAlgn="auto" latinLnBrk="0" hangingPunct="1">
              <a:lnSpc>
                <a:spcPct val="100000"/>
              </a:lnSpc>
              <a:spcBef>
                <a:spcPct val="20000"/>
              </a:spcBef>
              <a:spcAft>
                <a:spcPts val="0"/>
              </a:spcAft>
              <a:buClr>
                <a:schemeClr val="tx1"/>
              </a:buClr>
              <a:buSzPct val="100000"/>
              <a:buFont typeface="Wingdings" pitchFamily="2" charset="2"/>
              <a:buChar char="v"/>
              <a:tabLst/>
              <a:defRPr/>
            </a:pPr>
            <a:r>
              <a:rPr kumimoji="0" lang="tr-TR" i="0" u="none" strike="noStrike" kern="0" cap="none" spc="0" normalizeH="0" baseline="0" noProof="0" dirty="0">
                <a:ln>
                  <a:noFill/>
                </a:ln>
                <a:effectLst/>
                <a:uLnTx/>
                <a:uFillTx/>
                <a:latin typeface="Calibri" pitchFamily="34" charset="0"/>
              </a:rPr>
              <a:t>2008/85 ve 2009/21 sayılı Genelgeler</a:t>
            </a:r>
          </a:p>
          <a:p>
            <a:pPr marL="285750" marR="0" lvl="0" indent="-285750" algn="just" defTabSz="914400" eaLnBrk="1" fontAlgn="auto" latinLnBrk="0" hangingPunct="1">
              <a:lnSpc>
                <a:spcPct val="100000"/>
              </a:lnSpc>
              <a:spcBef>
                <a:spcPct val="20000"/>
              </a:spcBef>
              <a:spcAft>
                <a:spcPts val="0"/>
              </a:spcAft>
              <a:buClr>
                <a:schemeClr val="tx2"/>
              </a:buClr>
              <a:buSzPct val="100000"/>
              <a:buFont typeface="Wingdings" pitchFamily="2" charset="2"/>
              <a:buChar char="v"/>
              <a:tabLst/>
              <a:defRPr/>
            </a:pPr>
            <a:endParaRPr kumimoji="0" lang="tr-TR" b="0" i="0" u="none" strike="noStrike" kern="0" cap="none" spc="0" normalizeH="0" baseline="0" noProof="0" dirty="0">
              <a:ln>
                <a:noFill/>
              </a:ln>
              <a:effectLst/>
              <a:uLnTx/>
              <a:uFillTx/>
              <a:latin typeface="Calibri" pitchFamily="34" charset="0"/>
            </a:endParaRPr>
          </a:p>
          <a:p>
            <a:pPr marR="0" lvl="0" algn="just" defTabSz="914400" eaLnBrk="1" fontAlgn="auto" latinLnBrk="0" hangingPunct="1">
              <a:lnSpc>
                <a:spcPct val="100000"/>
              </a:lnSpc>
              <a:spcBef>
                <a:spcPct val="20000"/>
              </a:spcBef>
              <a:spcAft>
                <a:spcPts val="0"/>
              </a:spcAft>
              <a:buClr>
                <a:schemeClr val="tx2"/>
              </a:buClr>
              <a:buSzPct val="100000"/>
              <a:tabLst/>
              <a:defRPr/>
            </a:pPr>
            <a:r>
              <a:rPr kumimoji="0" lang="tr-TR" sz="2000" b="1" i="0" u="sng" strike="noStrike" kern="0" cap="none" spc="0" normalizeH="0" baseline="0" noProof="0" dirty="0">
                <a:ln>
                  <a:noFill/>
                </a:ln>
                <a:effectLst/>
                <a:uLnTx/>
                <a:uFillTx/>
                <a:latin typeface="Calibri" pitchFamily="34" charset="0"/>
                <a:sym typeface="Wingdings" pitchFamily="2" charset="2"/>
              </a:rPr>
              <a:t>BAŞLAMA TARİHİ</a:t>
            </a:r>
            <a:r>
              <a:rPr kumimoji="0" lang="tr-TR" sz="2000" b="0" i="0" u="none" strike="noStrike" kern="0" cap="none" spc="0" normalizeH="0" baseline="0" noProof="0" dirty="0">
                <a:ln>
                  <a:noFill/>
                </a:ln>
                <a:effectLst/>
                <a:uLnTx/>
                <a:uFillTx/>
                <a:latin typeface="Calibri" pitchFamily="34" charset="0"/>
                <a:sym typeface="Wingdings" pitchFamily="2" charset="2"/>
              </a:rPr>
              <a:t>		: </a:t>
            </a:r>
            <a:r>
              <a:rPr kumimoji="0" lang="tr-TR" b="0" i="0" u="none" strike="noStrike" kern="0" cap="none" spc="0" normalizeH="0" baseline="0" noProof="0" dirty="0" smtClean="0">
                <a:ln>
                  <a:noFill/>
                </a:ln>
                <a:effectLst/>
                <a:uLnTx/>
                <a:uFillTx/>
                <a:latin typeface="Calibri" pitchFamily="34" charset="0"/>
              </a:rPr>
              <a:t>1/4/2008</a:t>
            </a:r>
            <a:endParaRPr kumimoji="0" lang="tr-TR" sz="1600" b="0" i="0" u="none" strike="noStrike" kern="0" cap="none" spc="0" normalizeH="0" baseline="0" noProof="0" dirty="0">
              <a:ln>
                <a:noFill/>
              </a:ln>
              <a:effectLst/>
              <a:uLnTx/>
              <a:uFillTx/>
              <a:latin typeface="Calibri" pitchFamily="34" charset="0"/>
            </a:endParaRPr>
          </a:p>
          <a:p>
            <a:pPr marR="0" lvl="0" algn="just" defTabSz="914400" eaLnBrk="1" fontAlgn="auto" latinLnBrk="0" hangingPunct="1">
              <a:lnSpc>
                <a:spcPct val="100000"/>
              </a:lnSpc>
              <a:spcBef>
                <a:spcPct val="20000"/>
              </a:spcBef>
              <a:spcAft>
                <a:spcPts val="0"/>
              </a:spcAft>
              <a:buClr>
                <a:schemeClr val="tx2"/>
              </a:buClr>
              <a:buSzPct val="100000"/>
              <a:tabLst/>
              <a:defRPr/>
            </a:pPr>
            <a:r>
              <a:rPr kumimoji="0" lang="tr-TR" sz="2000" b="1" i="0" u="sng" strike="noStrike" kern="0" cap="none" spc="0" normalizeH="0" baseline="0" noProof="0" dirty="0">
                <a:ln>
                  <a:noFill/>
                </a:ln>
                <a:effectLst/>
                <a:uLnTx/>
                <a:uFillTx/>
                <a:latin typeface="Calibri" pitchFamily="34" charset="0"/>
                <a:sym typeface="Wingdings" pitchFamily="2" charset="2"/>
              </a:rPr>
              <a:t>FİNANSMANI</a:t>
            </a:r>
            <a:r>
              <a:rPr kumimoji="0" lang="tr-TR" sz="2000" b="1" i="0" u="none" strike="noStrike" kern="0" cap="none" spc="0" normalizeH="0" baseline="0" noProof="0" dirty="0">
                <a:ln>
                  <a:noFill/>
                </a:ln>
                <a:effectLst/>
                <a:uLnTx/>
                <a:uFillTx/>
                <a:sym typeface="Wingdings" pitchFamily="2" charset="2"/>
              </a:rPr>
              <a:t>		</a:t>
            </a:r>
            <a:r>
              <a:rPr kumimoji="0" lang="tr-TR" sz="2000" b="1" i="0" u="none" strike="noStrike" kern="0" cap="none" spc="0" normalizeH="0" baseline="0" noProof="0" dirty="0" smtClean="0">
                <a:ln>
                  <a:noFill/>
                </a:ln>
                <a:effectLst/>
                <a:uLnTx/>
                <a:uFillTx/>
                <a:sym typeface="Wingdings" pitchFamily="2" charset="2"/>
              </a:rPr>
              <a:t>             </a:t>
            </a:r>
            <a:r>
              <a:rPr kumimoji="0" lang="tr-TR" sz="2000" b="0" i="0" u="none" strike="noStrike" kern="0" cap="none" spc="0" normalizeH="0" baseline="0" noProof="0" dirty="0" smtClean="0">
                <a:ln>
                  <a:noFill/>
                </a:ln>
                <a:effectLst/>
                <a:uLnTx/>
                <a:uFillTx/>
                <a:sym typeface="Wingdings" pitchFamily="2" charset="2"/>
              </a:rPr>
              <a:t>:</a:t>
            </a:r>
            <a:r>
              <a:rPr kumimoji="0" lang="tr-TR" sz="2000" b="1" i="0" u="none" strike="noStrike" kern="0" cap="none" spc="0" normalizeH="0" baseline="0" noProof="0" dirty="0" smtClean="0">
                <a:ln>
                  <a:noFill/>
                </a:ln>
                <a:effectLst/>
                <a:uLnTx/>
                <a:uFillTx/>
                <a:sym typeface="Wingdings" pitchFamily="2" charset="2"/>
              </a:rPr>
              <a:t> </a:t>
            </a:r>
            <a:r>
              <a:rPr kumimoji="0" lang="tr-TR" b="0" i="0" u="none" strike="noStrike" kern="0" cap="none" spc="0" normalizeH="0" baseline="0" noProof="0" dirty="0">
                <a:ln>
                  <a:noFill/>
                </a:ln>
                <a:effectLst/>
                <a:uLnTx/>
                <a:uFillTx/>
                <a:latin typeface="Calibri" pitchFamily="34" charset="0"/>
              </a:rPr>
              <a:t>Maliye </a:t>
            </a:r>
            <a:r>
              <a:rPr kumimoji="0" lang="tr-TR" b="0" i="0" u="none" strike="noStrike" kern="0" cap="none" spc="0" normalizeH="0" baseline="0" noProof="0" dirty="0" smtClean="0">
                <a:ln>
                  <a:noFill/>
                </a:ln>
                <a:effectLst/>
                <a:uLnTx/>
                <a:uFillTx/>
                <a:latin typeface="Calibri" pitchFamily="34" charset="0"/>
              </a:rPr>
              <a:t>Bakanlığı</a:t>
            </a:r>
          </a:p>
          <a:p>
            <a:pPr marR="0" lvl="0" algn="just" defTabSz="914400" eaLnBrk="1" fontAlgn="auto" latinLnBrk="0" hangingPunct="1">
              <a:lnSpc>
                <a:spcPct val="100000"/>
              </a:lnSpc>
              <a:spcBef>
                <a:spcPct val="20000"/>
              </a:spcBef>
              <a:spcAft>
                <a:spcPts val="0"/>
              </a:spcAft>
              <a:buClr>
                <a:schemeClr val="tx2"/>
              </a:buClr>
              <a:buSzPct val="100000"/>
              <a:tabLst/>
              <a:defRPr/>
            </a:pPr>
            <a:endParaRPr kumimoji="0" lang="tr-TR" b="0" i="0" u="none" strike="noStrike" kern="0" cap="none" spc="0" normalizeH="0" baseline="0" noProof="0" dirty="0" smtClean="0">
              <a:ln>
                <a:noFill/>
              </a:ln>
              <a:effectLst/>
              <a:uLnTx/>
              <a:uFillTx/>
              <a:latin typeface="Calibri" pitchFamily="34" charset="0"/>
            </a:endParaRPr>
          </a:p>
          <a:p>
            <a:pPr marR="0" lvl="0" algn="just" defTabSz="914400" eaLnBrk="1" fontAlgn="auto" latinLnBrk="0" hangingPunct="1">
              <a:lnSpc>
                <a:spcPct val="100000"/>
              </a:lnSpc>
              <a:spcBef>
                <a:spcPct val="20000"/>
              </a:spcBef>
              <a:spcAft>
                <a:spcPts val="0"/>
              </a:spcAft>
              <a:buClr>
                <a:schemeClr val="tx2"/>
              </a:buClr>
              <a:buSzPct val="100000"/>
              <a:tabLst/>
              <a:defRPr/>
            </a:pPr>
            <a:r>
              <a:rPr lang="tr-TR" sz="1600" b="1" u="sng" kern="0" noProof="0" dirty="0" smtClean="0">
                <a:latin typeface="Calibri" pitchFamily="34" charset="0"/>
              </a:rPr>
              <a:t>ÖRNEK:</a:t>
            </a:r>
            <a:endParaRPr kumimoji="0" lang="tr-TR" sz="1600" b="1" i="0" u="sng" strike="noStrike" kern="0" cap="none" spc="0" normalizeH="0" baseline="0" noProof="0" dirty="0" smtClean="0">
              <a:ln>
                <a:noFill/>
              </a:ln>
              <a:effectLst/>
              <a:uLnTx/>
              <a:uFillTx/>
              <a:latin typeface="Calibri" pitchFamily="34" charset="0"/>
            </a:endParaRPr>
          </a:p>
          <a:p>
            <a:pPr lvl="0" algn="just" fontAlgn="auto">
              <a:spcBef>
                <a:spcPts val="600"/>
              </a:spcBef>
              <a:spcAft>
                <a:spcPts val="600"/>
              </a:spcAft>
              <a:buClr>
                <a:srgbClr val="046CA6"/>
              </a:buClr>
              <a:defRPr/>
            </a:pPr>
            <a:r>
              <a:rPr lang="tr-TR" altLang="tr-TR" sz="1400" dirty="0">
                <a:latin typeface="Calibri"/>
              </a:rPr>
              <a:t>Muaccel borcu olmayan işverence 2.000,00 TL karşılığında çalıştırılan bir sigortalıdan dolayı yararlanılacak teşvik </a:t>
            </a:r>
            <a:r>
              <a:rPr lang="tr-TR" altLang="tr-TR" sz="1400" dirty="0" smtClean="0">
                <a:latin typeface="Calibri"/>
              </a:rPr>
              <a:t>tutarı;</a:t>
            </a:r>
          </a:p>
          <a:p>
            <a:pPr lvl="0" algn="just" fontAlgn="auto">
              <a:spcBef>
                <a:spcPts val="600"/>
              </a:spcBef>
              <a:spcAft>
                <a:spcPts val="600"/>
              </a:spcAft>
              <a:buClr>
                <a:srgbClr val="046CA6"/>
              </a:buClr>
              <a:defRPr/>
            </a:pPr>
            <a:r>
              <a:rPr lang="tr-TR" altLang="tr-TR" sz="1400" dirty="0" smtClean="0">
                <a:latin typeface="Calibri"/>
              </a:rPr>
              <a:t>Sigortalının </a:t>
            </a:r>
            <a:r>
              <a:rPr lang="tr-TR" altLang="tr-TR" sz="1400" dirty="0">
                <a:latin typeface="Calibri"/>
              </a:rPr>
              <a:t>aylık prime esas kazanç tutarı   : 2.000,00 TL         </a:t>
            </a:r>
          </a:p>
          <a:p>
            <a:pPr lvl="0" algn="just" fontAlgn="auto">
              <a:spcBef>
                <a:spcPts val="0"/>
              </a:spcBef>
              <a:spcAft>
                <a:spcPts val="0"/>
              </a:spcAft>
              <a:buClr>
                <a:srgbClr val="FFFFCC"/>
              </a:buClr>
              <a:buSzPct val="60000"/>
            </a:pPr>
            <a:r>
              <a:rPr lang="tr-TR" altLang="tr-TR" sz="1400" dirty="0" smtClean="0">
                <a:latin typeface="Calibri"/>
              </a:rPr>
              <a:t>2.000,00 </a:t>
            </a:r>
            <a:r>
              <a:rPr lang="tr-TR" altLang="tr-TR" sz="1400" dirty="0">
                <a:latin typeface="Calibri"/>
              </a:rPr>
              <a:t>* 5 / 100 = 100,00 TL Hazinece karşılanacak tutar,       </a:t>
            </a:r>
          </a:p>
          <a:p>
            <a:pPr lvl="0" algn="just" fontAlgn="auto">
              <a:spcBef>
                <a:spcPts val="0"/>
              </a:spcBef>
              <a:spcAft>
                <a:spcPts val="0"/>
              </a:spcAft>
              <a:buClr>
                <a:srgbClr val="FFFFCC"/>
              </a:buClr>
              <a:buSzPct val="60000"/>
            </a:pPr>
            <a:r>
              <a:rPr lang="tr-TR" altLang="tr-TR" sz="1400" dirty="0" smtClean="0">
                <a:latin typeface="Calibri"/>
              </a:rPr>
              <a:t>20,5 </a:t>
            </a:r>
            <a:r>
              <a:rPr lang="tr-TR" altLang="tr-TR" sz="1400" dirty="0">
                <a:latin typeface="Calibri"/>
              </a:rPr>
              <a:t>– 5 </a:t>
            </a:r>
            <a:r>
              <a:rPr lang="tr-TR" altLang="tr-TR" sz="1400" dirty="0" smtClean="0">
                <a:latin typeface="Calibri"/>
              </a:rPr>
              <a:t>                   = </a:t>
            </a:r>
            <a:r>
              <a:rPr lang="tr-TR" altLang="tr-TR" sz="1400" dirty="0">
                <a:latin typeface="Calibri"/>
              </a:rPr>
              <a:t>15,5 Beş puanlık kısım düşüldükten sonra kalan işveren </a:t>
            </a:r>
            <a:r>
              <a:rPr lang="tr-TR" altLang="tr-TR" sz="1400" dirty="0" smtClean="0">
                <a:latin typeface="Calibri"/>
              </a:rPr>
              <a:t>hissesi</a:t>
            </a:r>
          </a:p>
          <a:p>
            <a:pPr lvl="0" algn="just" fontAlgn="auto">
              <a:spcBef>
                <a:spcPts val="0"/>
              </a:spcBef>
              <a:spcAft>
                <a:spcPts val="0"/>
              </a:spcAft>
              <a:buClr>
                <a:srgbClr val="FFFFCC"/>
              </a:buClr>
              <a:buSzPct val="60000"/>
            </a:pPr>
            <a:r>
              <a:rPr lang="tr-TR" altLang="tr-TR" sz="1400" dirty="0" smtClean="0">
                <a:latin typeface="Calibri"/>
              </a:rPr>
              <a:t>Ar-Ge </a:t>
            </a:r>
            <a:r>
              <a:rPr lang="tr-TR" altLang="tr-TR" sz="1400" dirty="0">
                <a:latin typeface="Calibri"/>
              </a:rPr>
              <a:t>teşviki kapsamında 15,5/2=7,75</a:t>
            </a:r>
          </a:p>
          <a:p>
            <a:pPr lvl="0" algn="just" fontAlgn="auto">
              <a:spcBef>
                <a:spcPts val="0"/>
              </a:spcBef>
              <a:spcAft>
                <a:spcPts val="0"/>
              </a:spcAft>
              <a:buClr>
                <a:srgbClr val="FFFFCC"/>
              </a:buClr>
              <a:buSzPct val="60000"/>
            </a:pPr>
            <a:r>
              <a:rPr lang="tr-TR" altLang="tr-TR" sz="1400" dirty="0" smtClean="0">
                <a:latin typeface="Calibri"/>
              </a:rPr>
              <a:t>2.000,00*7,75 </a:t>
            </a:r>
            <a:r>
              <a:rPr lang="tr-TR" altLang="tr-TR" sz="1400" dirty="0">
                <a:latin typeface="Calibri"/>
              </a:rPr>
              <a:t>/ 100 </a:t>
            </a:r>
            <a:r>
              <a:rPr lang="tr-TR" altLang="tr-TR" sz="1400" dirty="0" smtClean="0">
                <a:latin typeface="Calibri"/>
              </a:rPr>
              <a:t>= </a:t>
            </a:r>
            <a:r>
              <a:rPr lang="tr-TR" altLang="tr-TR" sz="1400" dirty="0">
                <a:latin typeface="Calibri"/>
              </a:rPr>
              <a:t>155,00  TL Maliye Bakanlığı bütçesine konulan ödenekten karşılanacak tutar olacaktır. </a:t>
            </a:r>
            <a:endParaRPr lang="tr-TR" altLang="tr-TR" sz="1400" dirty="0" smtClean="0">
              <a:latin typeface="Calibri"/>
            </a:endParaRPr>
          </a:p>
          <a:p>
            <a:pPr lvl="0" algn="just" fontAlgn="auto">
              <a:spcBef>
                <a:spcPts val="0"/>
              </a:spcBef>
              <a:spcAft>
                <a:spcPts val="0"/>
              </a:spcAft>
              <a:buClr>
                <a:srgbClr val="FFFFCC"/>
              </a:buClr>
              <a:buSzPct val="60000"/>
            </a:pPr>
            <a:endParaRPr lang="tr-TR" altLang="tr-TR" sz="1400" dirty="0">
              <a:latin typeface="Calibri"/>
            </a:endParaRPr>
          </a:p>
          <a:p>
            <a:pPr lvl="0" algn="just" fontAlgn="auto">
              <a:spcBef>
                <a:spcPts val="0"/>
              </a:spcBef>
              <a:spcAft>
                <a:spcPts val="0"/>
              </a:spcAft>
              <a:buClr>
                <a:srgbClr val="FFFFCC"/>
              </a:buClr>
              <a:buSzPct val="60000"/>
            </a:pPr>
            <a:r>
              <a:rPr lang="tr-TR" altLang="tr-TR" sz="1400" u="sng" dirty="0" smtClean="0">
                <a:latin typeface="Calibri"/>
              </a:rPr>
              <a:t>Bu </a:t>
            </a:r>
            <a:r>
              <a:rPr lang="tr-TR" altLang="tr-TR" sz="1400" u="sng" dirty="0">
                <a:latin typeface="Calibri"/>
              </a:rPr>
              <a:t>durumda işveren tarafından ödenecek tutar</a:t>
            </a:r>
            <a:r>
              <a:rPr lang="tr-TR" altLang="tr-TR" sz="1400" u="sng" dirty="0" smtClean="0">
                <a:latin typeface="Calibri"/>
              </a:rPr>
              <a:t>;</a:t>
            </a:r>
            <a:r>
              <a:rPr lang="tr-TR" altLang="tr-TR" sz="1400" dirty="0" smtClean="0">
                <a:latin typeface="Calibri"/>
              </a:rPr>
              <a:t>    </a:t>
            </a:r>
            <a:endParaRPr lang="tr-TR" altLang="tr-TR" sz="1400" dirty="0">
              <a:latin typeface="Calibri"/>
            </a:endParaRPr>
          </a:p>
          <a:p>
            <a:pPr lvl="0" algn="just" fontAlgn="auto">
              <a:spcBef>
                <a:spcPts val="0"/>
              </a:spcBef>
              <a:spcAft>
                <a:spcPts val="0"/>
              </a:spcAft>
              <a:buClr>
                <a:srgbClr val="FFFFCC"/>
              </a:buClr>
              <a:buSzPct val="60000"/>
            </a:pPr>
            <a:r>
              <a:rPr lang="tr-TR" altLang="tr-TR" sz="1400" dirty="0" smtClean="0">
                <a:latin typeface="Calibri"/>
              </a:rPr>
              <a:t>2.000,00 </a:t>
            </a:r>
            <a:r>
              <a:rPr lang="tr-TR" altLang="tr-TR" sz="1400" dirty="0">
                <a:latin typeface="Calibri"/>
              </a:rPr>
              <a:t>* </a:t>
            </a:r>
            <a:r>
              <a:rPr lang="tr-TR" altLang="tr-TR" sz="1400" dirty="0" smtClean="0">
                <a:latin typeface="Calibri"/>
              </a:rPr>
              <a:t>0,345 = 690,00 </a:t>
            </a:r>
            <a:r>
              <a:rPr lang="tr-TR" altLang="tr-TR" sz="1400" dirty="0">
                <a:latin typeface="Calibri"/>
              </a:rPr>
              <a:t>TL </a:t>
            </a:r>
            <a:r>
              <a:rPr lang="tr-TR" altLang="tr-TR" sz="1400" dirty="0" smtClean="0">
                <a:latin typeface="Calibri"/>
              </a:rPr>
              <a:t>değil    </a:t>
            </a:r>
          </a:p>
          <a:p>
            <a:pPr lvl="0" algn="just" fontAlgn="auto">
              <a:spcBef>
                <a:spcPts val="0"/>
              </a:spcBef>
              <a:spcAft>
                <a:spcPts val="0"/>
              </a:spcAft>
              <a:buClr>
                <a:srgbClr val="FFFFCC"/>
              </a:buClr>
              <a:buSzPct val="60000"/>
            </a:pPr>
            <a:r>
              <a:rPr lang="tr-TR" sz="1400" dirty="0" smtClean="0">
                <a:latin typeface="Calibri"/>
              </a:rPr>
              <a:t>    </a:t>
            </a:r>
            <a:endParaRPr lang="tr-TR" sz="1400" dirty="0">
              <a:latin typeface="Calibri"/>
            </a:endParaRPr>
          </a:p>
          <a:p>
            <a:pPr lvl="0" algn="just" fontAlgn="auto">
              <a:spcBef>
                <a:spcPts val="0"/>
              </a:spcBef>
              <a:spcAft>
                <a:spcPts val="0"/>
              </a:spcAft>
              <a:buClr>
                <a:srgbClr val="FFFFCC"/>
              </a:buClr>
              <a:buSzPct val="60000"/>
            </a:pPr>
            <a:r>
              <a:rPr lang="tr-TR" sz="1400" dirty="0" smtClean="0">
                <a:latin typeface="Calibri"/>
              </a:rPr>
              <a:t>690,00– </a:t>
            </a:r>
            <a:r>
              <a:rPr lang="tr-TR" sz="1400" dirty="0">
                <a:latin typeface="Calibri"/>
              </a:rPr>
              <a:t>255,00 = </a:t>
            </a:r>
            <a:r>
              <a:rPr lang="tr-TR" sz="1400" dirty="0" smtClean="0">
                <a:latin typeface="Calibri"/>
              </a:rPr>
              <a:t>435,00 TL </a:t>
            </a:r>
            <a:r>
              <a:rPr lang="tr-TR" sz="1400" dirty="0">
                <a:latin typeface="Calibri"/>
              </a:rPr>
              <a:t>olacaktır.</a:t>
            </a:r>
          </a:p>
          <a:p>
            <a:pPr marL="342900" marR="0" lvl="0" indent="-342900" algn="just" defTabSz="914400" eaLnBrk="1" fontAlgn="auto" latinLnBrk="0" hangingPunct="1">
              <a:lnSpc>
                <a:spcPct val="100000"/>
              </a:lnSpc>
              <a:spcBef>
                <a:spcPct val="20000"/>
              </a:spcBef>
              <a:spcAft>
                <a:spcPts val="0"/>
              </a:spcAft>
              <a:buClr>
                <a:schemeClr val="tx2"/>
              </a:buClr>
              <a:buSzPct val="100000"/>
              <a:buFont typeface="Wingdings" pitchFamily="2" charset="2"/>
              <a:buChar char="v"/>
              <a:tabLst/>
              <a:defRPr/>
            </a:pPr>
            <a:endParaRPr kumimoji="0" lang="tr-TR" b="0" i="0" u="none" strike="noStrike" kern="0" cap="none" spc="0" normalizeH="0" baseline="0" noProof="0" dirty="0">
              <a:ln>
                <a:noFill/>
              </a:ln>
              <a:effectLst/>
              <a:uLnTx/>
              <a:uFillTx/>
              <a:latin typeface="Calibri" pitchFamily="34" charset="0"/>
            </a:endParaRPr>
          </a:p>
        </p:txBody>
      </p:sp>
    </p:spTree>
    <p:extLst>
      <p:ext uri="{BB962C8B-B14F-4D97-AF65-F5344CB8AC3E}">
        <p14:creationId xmlns:p14="http://schemas.microsoft.com/office/powerpoint/2010/main" val="16037320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KAPSAM</a:t>
            </a:r>
            <a:endParaRPr lang="tr-TR" dirty="0"/>
          </a:p>
        </p:txBody>
      </p:sp>
      <p:sp>
        <p:nvSpPr>
          <p:cNvPr id="3" name="İçerik Yer Tutucusu 2"/>
          <p:cNvSpPr>
            <a:spLocks noGrp="1"/>
          </p:cNvSpPr>
          <p:nvPr>
            <p:ph idx="1"/>
          </p:nvPr>
        </p:nvSpPr>
        <p:spPr>
          <a:xfrm>
            <a:off x="304800" y="1071546"/>
            <a:ext cx="8610600" cy="5453798"/>
          </a:xfrm>
        </p:spPr>
        <p:txBody>
          <a:bodyPr/>
          <a:lstStyle/>
          <a:p>
            <a:pPr lvl="0" algn="just" fontAlgn="auto">
              <a:lnSpc>
                <a:spcPct val="90000"/>
              </a:lnSpc>
              <a:spcBef>
                <a:spcPts val="600"/>
              </a:spcBef>
              <a:spcAft>
                <a:spcPts val="600"/>
              </a:spcAft>
              <a:tabLst>
                <a:tab pos="4848225" algn="l"/>
              </a:tabLst>
              <a:defRPr/>
            </a:pPr>
            <a:r>
              <a:rPr lang="tr-TR" altLang="tr-TR" sz="1600" u="sng" dirty="0">
                <a:cs typeface="Arial" pitchFamily="34" charset="0"/>
              </a:rPr>
              <a:t>KAPSAMDA OLAN İŞYERLERİ</a:t>
            </a:r>
          </a:p>
          <a:p>
            <a:pPr lvl="0" fontAlgn="auto">
              <a:spcBef>
                <a:spcPts val="600"/>
              </a:spcBef>
              <a:spcAft>
                <a:spcPts val="600"/>
              </a:spcAft>
              <a:buFont typeface="Wingdings" pitchFamily="2" charset="2"/>
              <a:buChar char="v"/>
              <a:defRPr/>
            </a:pPr>
            <a:r>
              <a:rPr lang="tr-TR" sz="1600" dirty="0"/>
              <a:t>Teknoloji Merkezi İşletmeleri</a:t>
            </a:r>
          </a:p>
          <a:p>
            <a:pPr lvl="0" fontAlgn="auto">
              <a:spcBef>
                <a:spcPts val="600"/>
              </a:spcBef>
              <a:spcAft>
                <a:spcPts val="600"/>
              </a:spcAft>
              <a:buFont typeface="Wingdings" pitchFamily="2" charset="2"/>
              <a:buChar char="v"/>
              <a:defRPr/>
            </a:pPr>
            <a:r>
              <a:rPr lang="tr-TR" sz="1600" dirty="0"/>
              <a:t>Ar-Ge Merkezleri</a:t>
            </a:r>
          </a:p>
          <a:p>
            <a:pPr lvl="0" fontAlgn="auto">
              <a:spcBef>
                <a:spcPts val="600"/>
              </a:spcBef>
              <a:spcAft>
                <a:spcPts val="600"/>
              </a:spcAft>
              <a:buFont typeface="Wingdings" pitchFamily="2" charset="2"/>
              <a:buChar char="v"/>
              <a:defRPr/>
            </a:pPr>
            <a:r>
              <a:rPr lang="tr-TR" sz="1600" dirty="0"/>
              <a:t> Ar-Ge ve yenilik projelerinde faaliyet göstermekle birlikte, söz konusu faaliyetleri kamu kurumu ve kuruluşları ile kanunla kurulan vakıflar veya uluslar arası fonlarca desteklenen işletmeler</a:t>
            </a:r>
          </a:p>
          <a:p>
            <a:pPr lvl="0" fontAlgn="auto">
              <a:spcBef>
                <a:spcPts val="600"/>
              </a:spcBef>
              <a:spcAft>
                <a:spcPts val="600"/>
              </a:spcAft>
              <a:buFont typeface="Wingdings" pitchFamily="2" charset="2"/>
              <a:buChar char="v"/>
              <a:defRPr/>
            </a:pPr>
            <a:r>
              <a:rPr lang="tr-TR" sz="1600" dirty="0"/>
              <a:t>Ar-Ge ve yenilik projeleri TÜBİTAK tarafından yürütülen işletmeler</a:t>
            </a:r>
          </a:p>
          <a:p>
            <a:pPr lvl="0" fontAlgn="auto">
              <a:spcBef>
                <a:spcPts val="600"/>
              </a:spcBef>
              <a:spcAft>
                <a:spcPts val="600"/>
              </a:spcAft>
              <a:buFont typeface="Wingdings" pitchFamily="2" charset="2"/>
              <a:buChar char="v"/>
              <a:defRPr/>
            </a:pPr>
            <a:r>
              <a:rPr lang="tr-TR" sz="1600" dirty="0"/>
              <a:t>Rekabet öncesi işbirliği projeleri bulunan işletmeler</a:t>
            </a:r>
          </a:p>
          <a:p>
            <a:pPr lvl="0" fontAlgn="auto">
              <a:spcBef>
                <a:spcPts val="600"/>
              </a:spcBef>
              <a:spcAft>
                <a:spcPts val="600"/>
              </a:spcAft>
              <a:buFont typeface="Wingdings" pitchFamily="2" charset="2"/>
              <a:buChar char="v"/>
              <a:defRPr/>
            </a:pPr>
            <a:r>
              <a:rPr lang="tr-TR" sz="1600" dirty="0" err="1"/>
              <a:t>Teknogirişim</a:t>
            </a:r>
            <a:r>
              <a:rPr lang="tr-TR" sz="1600" dirty="0"/>
              <a:t> sermaye desteği alan işletmeler</a:t>
            </a:r>
          </a:p>
          <a:p>
            <a:pPr lvl="0" fontAlgn="auto">
              <a:spcBef>
                <a:spcPts val="600"/>
              </a:spcBef>
              <a:spcAft>
                <a:spcPts val="600"/>
              </a:spcAft>
              <a:buFont typeface="Wingdings" pitchFamily="2" charset="2"/>
              <a:buChar char="v"/>
              <a:defRPr/>
            </a:pPr>
            <a:r>
              <a:rPr lang="tr-TR" sz="1600" dirty="0"/>
              <a:t>4691 sayılı Teknoloji Geliştirme Bölgeleri Kanunu Kapsamında ücreti gelir vergisinden istisna tutulan personel çalıştıran işletmeler</a:t>
            </a:r>
          </a:p>
          <a:p>
            <a:pPr lvl="0" algn="just" fontAlgn="auto">
              <a:lnSpc>
                <a:spcPct val="90000"/>
              </a:lnSpc>
              <a:spcBef>
                <a:spcPts val="600"/>
              </a:spcBef>
              <a:spcAft>
                <a:spcPts val="600"/>
              </a:spcAft>
              <a:tabLst>
                <a:tab pos="4848225" algn="l"/>
              </a:tabLst>
              <a:defRPr/>
            </a:pPr>
            <a:r>
              <a:rPr lang="tr-TR" altLang="tr-TR" sz="1600" u="sng" dirty="0"/>
              <a:t>KAPSAM DIŞI OLAN İŞYERLERİ</a:t>
            </a:r>
          </a:p>
          <a:p>
            <a:pPr lvl="0" algn="just" fontAlgn="auto">
              <a:spcBef>
                <a:spcPts val="600"/>
              </a:spcBef>
              <a:spcAft>
                <a:spcPts val="600"/>
              </a:spcAft>
              <a:buFont typeface="Wingdings" pitchFamily="2" charset="2"/>
              <a:buChar char="v"/>
              <a:defRPr/>
            </a:pPr>
            <a:r>
              <a:rPr lang="tr-TR" sz="1600" dirty="0"/>
              <a:t>Resmi nitelikteki işyerleri         </a:t>
            </a:r>
          </a:p>
          <a:p>
            <a:pPr lvl="0" algn="just" fontAlgn="auto">
              <a:spcBef>
                <a:spcPts val="600"/>
              </a:spcBef>
              <a:spcAft>
                <a:spcPts val="600"/>
              </a:spcAft>
              <a:buFont typeface="Wingdings" pitchFamily="2" charset="2"/>
              <a:buChar char="v"/>
              <a:defRPr/>
            </a:pPr>
            <a:r>
              <a:rPr lang="tr-TR" sz="1600" dirty="0"/>
              <a:t>Kapsama giren işletmelerin, 2886 sayılı Kanun ile 4734 Sayılı Kanuna tabi hizmet ve yapım işinin yürütüldüğü işyerleri</a:t>
            </a:r>
          </a:p>
          <a:p>
            <a:endParaRPr lang="tr-TR" sz="1600"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smtClean="0"/>
              <a:t>    </a:t>
            </a:r>
            <a:endParaRPr lang="tr-TR" sz="1400" dirty="0"/>
          </a:p>
        </p:txBody>
      </p:sp>
    </p:spTree>
    <p:extLst>
      <p:ext uri="{BB962C8B-B14F-4D97-AF65-F5344CB8AC3E}">
        <p14:creationId xmlns:p14="http://schemas.microsoft.com/office/powerpoint/2010/main" val="17796146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eaLnBrk="1" fontAlgn="auto" hangingPunct="1">
              <a:lnSpc>
                <a:spcPct val="90000"/>
              </a:lnSpc>
              <a:spcBef>
                <a:spcPts val="0"/>
              </a:spcBef>
              <a:spcAft>
                <a:spcPts val="0"/>
              </a:spcAft>
              <a:defRPr/>
            </a:pPr>
            <a:r>
              <a:rPr lang="tr-TR" altLang="tr-TR" sz="2000" b="1" kern="1200" dirty="0" smtClean="0">
                <a:solidFill>
                  <a:srgbClr val="000000"/>
                </a:solidFill>
                <a:ea typeface="+mn-ea"/>
                <a:cs typeface="Times New Roman" pitchFamily="18" charset="0"/>
              </a:rPr>
              <a:t/>
            </a:r>
            <a:br>
              <a:rPr lang="tr-TR" altLang="tr-TR" sz="2000" b="1" kern="1200" dirty="0" smtClean="0">
                <a:solidFill>
                  <a:srgbClr val="000000"/>
                </a:solidFill>
                <a:ea typeface="+mn-ea"/>
                <a:cs typeface="Times New Roman" pitchFamily="18" charset="0"/>
              </a:rPr>
            </a:br>
            <a:r>
              <a:rPr lang="tr-TR" altLang="tr-TR" b="1" kern="1200" dirty="0" smtClean="0">
                <a:ea typeface="+mn-ea"/>
                <a:cs typeface="Times New Roman" pitchFamily="18" charset="0"/>
              </a:rPr>
              <a:t>KAPSAMDAKİ </a:t>
            </a:r>
            <a:r>
              <a:rPr lang="tr-TR" altLang="tr-TR" b="1" kern="1200" dirty="0">
                <a:ea typeface="+mn-ea"/>
                <a:cs typeface="Times New Roman" pitchFamily="18" charset="0"/>
              </a:rPr>
              <a:t>SİGORTALILAR</a:t>
            </a:r>
            <a:br>
              <a:rPr lang="tr-TR" altLang="tr-TR" b="1" kern="1200" dirty="0">
                <a:ea typeface="+mn-ea"/>
                <a:cs typeface="Times New Roman" pitchFamily="18" charset="0"/>
              </a:rPr>
            </a:br>
            <a:endParaRPr lang="tr-TR" dirty="0"/>
          </a:p>
        </p:txBody>
      </p:sp>
      <p:sp>
        <p:nvSpPr>
          <p:cNvPr id="3" name="Slayt Numarası Yer Tutucusu 2"/>
          <p:cNvSpPr>
            <a:spLocks noGrp="1"/>
          </p:cNvSpPr>
          <p:nvPr>
            <p:ph type="sldNum" sz="quarter" idx="4294967295"/>
          </p:nvPr>
        </p:nvSpPr>
        <p:spPr>
          <a:xfrm>
            <a:off x="7164388" y="6532563"/>
            <a:ext cx="1477962" cy="280987"/>
          </a:xfrm>
          <a:prstGeom prst="rect">
            <a:avLst/>
          </a:prstGeom>
        </p:spPr>
        <p:txBody>
          <a:bodyPr/>
          <a:lstStyle/>
          <a:p>
            <a:pPr>
              <a:defRPr/>
            </a:pPr>
            <a:r>
              <a:rPr lang="tr-TR" sz="1400" dirty="0" smtClean="0"/>
              <a:t>                   </a:t>
            </a:r>
            <a:endParaRPr lang="tr-TR" sz="1400" dirty="0"/>
          </a:p>
        </p:txBody>
      </p:sp>
      <p:sp>
        <p:nvSpPr>
          <p:cNvPr id="4" name="Dikdörtgen 3"/>
          <p:cNvSpPr/>
          <p:nvPr/>
        </p:nvSpPr>
        <p:spPr>
          <a:xfrm>
            <a:off x="179512" y="836713"/>
            <a:ext cx="8640960" cy="4524315"/>
          </a:xfrm>
          <a:prstGeom prst="rect">
            <a:avLst/>
          </a:prstGeom>
        </p:spPr>
        <p:txBody>
          <a:bodyPr wrap="square">
            <a:spAutoFit/>
          </a:bodyPr>
          <a:lstStyle/>
          <a:p>
            <a:pPr marL="342900" lvl="0" indent="-342900" fontAlgn="auto">
              <a:spcBef>
                <a:spcPts val="600"/>
              </a:spcBef>
              <a:spcAft>
                <a:spcPts val="600"/>
              </a:spcAft>
              <a:buClr>
                <a:srgbClr val="046CA6"/>
              </a:buClr>
              <a:buFont typeface="Wingdings" pitchFamily="2" charset="2"/>
              <a:buChar char="v"/>
            </a:pPr>
            <a:r>
              <a:rPr lang="tr-TR" altLang="tr-TR" sz="2000" b="1" u="sng" dirty="0" smtClean="0">
                <a:latin typeface="Calibri" pitchFamily="34" charset="0"/>
              </a:rPr>
              <a:t>AR-GE PERSONELİ:</a:t>
            </a:r>
          </a:p>
          <a:p>
            <a:pPr marL="342900" lvl="0" indent="-342900" algn="just" fontAlgn="auto">
              <a:spcBef>
                <a:spcPts val="600"/>
              </a:spcBef>
              <a:spcAft>
                <a:spcPts val="600"/>
              </a:spcAft>
              <a:buClr>
                <a:srgbClr val="046CA6"/>
              </a:buClr>
            </a:pPr>
            <a:r>
              <a:rPr lang="tr-TR" altLang="tr-TR" dirty="0" smtClean="0">
                <a:latin typeface="Calibri" pitchFamily="34" charset="0"/>
              </a:rPr>
              <a:t>       </a:t>
            </a:r>
            <a:r>
              <a:rPr lang="tr-TR" altLang="tr-TR" dirty="0">
                <a:latin typeface="Calibri" pitchFamily="34" charset="0"/>
              </a:rPr>
              <a:t>Ar-Ge merkezlerinin, kamu kurum ve kuruluşları ile kanunla kurulan vakıflar tarafından veya uluslararası fonlarca desteklenen ya da TÜBİTAK tarafından yürütülen Ar-Ge ve yenilik projeleri ile rekabet öncesi işbirliği projelerinde ve </a:t>
            </a:r>
            <a:r>
              <a:rPr lang="tr-TR" altLang="tr-TR" dirty="0" err="1">
                <a:latin typeface="Calibri" pitchFamily="34" charset="0"/>
              </a:rPr>
              <a:t>teknogirişim</a:t>
            </a:r>
            <a:r>
              <a:rPr lang="tr-TR" altLang="tr-TR" dirty="0">
                <a:latin typeface="Calibri" pitchFamily="34" charset="0"/>
              </a:rPr>
              <a:t> sermaye desteklerinden yararlanan işletmelerin </a:t>
            </a:r>
            <a:r>
              <a:rPr lang="tr-TR" altLang="tr-TR" b="1" dirty="0">
                <a:latin typeface="Calibri" pitchFamily="34" charset="0"/>
              </a:rPr>
              <a:t>Ar-Ge faaliyetlerinde doğrudan görevli olan araştırmacı ve teknisyenlerinin </a:t>
            </a:r>
            <a:r>
              <a:rPr lang="tr-TR" altLang="tr-TR" b="1" dirty="0" smtClean="0">
                <a:latin typeface="Calibri" pitchFamily="34" charset="0"/>
              </a:rPr>
              <a:t>tamamı</a:t>
            </a:r>
            <a:r>
              <a:rPr lang="tr-TR" altLang="tr-TR" dirty="0">
                <a:latin typeface="Calibri" pitchFamily="34" charset="0"/>
              </a:rPr>
              <a:t>,</a:t>
            </a:r>
          </a:p>
          <a:p>
            <a:pPr marL="342900" lvl="0" indent="-342900" fontAlgn="auto">
              <a:spcBef>
                <a:spcPts val="600"/>
              </a:spcBef>
              <a:spcAft>
                <a:spcPts val="600"/>
              </a:spcAft>
              <a:buClr>
                <a:srgbClr val="046CA6"/>
              </a:buClr>
              <a:buFont typeface="Wingdings" pitchFamily="2" charset="2"/>
              <a:buChar char="v"/>
            </a:pPr>
            <a:r>
              <a:rPr lang="tr-TR" altLang="tr-TR" sz="2000" b="1" u="sng" dirty="0" smtClean="0">
                <a:latin typeface="Calibri" pitchFamily="34" charset="0"/>
              </a:rPr>
              <a:t>DESTEK PERSONELİ:</a:t>
            </a:r>
          </a:p>
          <a:p>
            <a:pPr marL="342900" lvl="0" indent="-342900" algn="just" fontAlgn="auto">
              <a:spcBef>
                <a:spcPts val="600"/>
              </a:spcBef>
              <a:spcAft>
                <a:spcPts val="600"/>
              </a:spcAft>
              <a:buClr>
                <a:srgbClr val="046CA6"/>
              </a:buClr>
            </a:pPr>
            <a:r>
              <a:rPr lang="tr-TR" altLang="tr-TR" b="1" dirty="0" smtClean="0">
                <a:latin typeface="Calibri" pitchFamily="34" charset="0"/>
              </a:rPr>
              <a:t>       </a:t>
            </a:r>
            <a:r>
              <a:rPr lang="tr-TR" altLang="tr-TR" b="1" dirty="0">
                <a:latin typeface="Calibri" pitchFamily="34" charset="0"/>
              </a:rPr>
              <a:t>Ar-Ge personel sayısının yüzde onunu aşmamak kaydıyla </a:t>
            </a:r>
            <a:r>
              <a:rPr lang="tr-TR" altLang="tr-TR" dirty="0">
                <a:latin typeface="Calibri" pitchFamily="34" charset="0"/>
              </a:rPr>
              <a:t>Ar-Ge faaliyetlerine katılan veya bu faaliyetlerle doğrudan ilişkili </a:t>
            </a:r>
            <a:r>
              <a:rPr lang="tr-TR" altLang="tr-TR" b="1" dirty="0">
                <a:latin typeface="Calibri" pitchFamily="34" charset="0"/>
              </a:rPr>
              <a:t>yönetici, teknik eleman, laborant, sekreter, işçi ve benzeri personel,</a:t>
            </a:r>
          </a:p>
          <a:p>
            <a:pPr marL="342900" lvl="0" indent="-342900" algn="just" fontAlgn="auto">
              <a:spcBef>
                <a:spcPts val="600"/>
              </a:spcBef>
              <a:spcAft>
                <a:spcPts val="600"/>
              </a:spcAft>
              <a:buClr>
                <a:srgbClr val="046CA6"/>
              </a:buClr>
              <a:buFont typeface="Wingdings" pitchFamily="2" charset="2"/>
              <a:buChar char="v"/>
            </a:pPr>
            <a:r>
              <a:rPr lang="tr-TR" altLang="tr-TR" dirty="0">
                <a:latin typeface="Calibri" pitchFamily="34" charset="0"/>
              </a:rPr>
              <a:t>4691 sayılı Teknoloji Geliştirme Bölgeleri Kanununun geçici 2 </a:t>
            </a:r>
            <a:r>
              <a:rPr lang="tr-TR" altLang="tr-TR" dirty="0" err="1">
                <a:latin typeface="Calibri" pitchFamily="34" charset="0"/>
              </a:rPr>
              <a:t>nci</a:t>
            </a:r>
            <a:r>
              <a:rPr lang="tr-TR" altLang="tr-TR" dirty="0">
                <a:latin typeface="Calibri" pitchFamily="34" charset="0"/>
              </a:rPr>
              <a:t> maddesi uyarınca </a:t>
            </a:r>
            <a:r>
              <a:rPr lang="tr-TR" altLang="tr-TR" b="1" dirty="0">
                <a:latin typeface="Calibri" pitchFamily="34" charset="0"/>
              </a:rPr>
              <a:t>ücreti gelir vergisinden istisna tutulmuş fiilen çalışan personel </a:t>
            </a:r>
            <a:r>
              <a:rPr lang="tr-TR" altLang="tr-TR" b="1" dirty="0" smtClean="0">
                <a:latin typeface="Calibri" pitchFamily="34" charset="0"/>
              </a:rPr>
              <a:t>,</a:t>
            </a:r>
          </a:p>
          <a:p>
            <a:pPr lvl="0" algn="just" fontAlgn="auto">
              <a:spcBef>
                <a:spcPts val="600"/>
              </a:spcBef>
              <a:spcAft>
                <a:spcPts val="600"/>
              </a:spcAft>
              <a:buClr>
                <a:srgbClr val="046CA6"/>
              </a:buClr>
            </a:pPr>
            <a:r>
              <a:rPr lang="tr-TR" altLang="tr-TR" b="1" dirty="0">
                <a:latin typeface="Calibri" pitchFamily="34" charset="0"/>
              </a:rPr>
              <a:t> </a:t>
            </a:r>
            <a:r>
              <a:rPr lang="tr-TR" altLang="tr-TR" b="1" dirty="0" smtClean="0">
                <a:latin typeface="Calibri" pitchFamily="34" charset="0"/>
              </a:rPr>
              <a:t>      </a:t>
            </a:r>
            <a:r>
              <a:rPr lang="tr-TR" altLang="tr-TR" dirty="0" smtClean="0">
                <a:latin typeface="Calibri" pitchFamily="34" charset="0"/>
              </a:rPr>
              <a:t>      teşvik kapsamındadır.</a:t>
            </a:r>
            <a:endParaRPr lang="tr-TR" altLang="tr-TR" dirty="0">
              <a:latin typeface="Calibri" pitchFamily="34" charset="0"/>
            </a:endParaRPr>
          </a:p>
        </p:txBody>
      </p:sp>
    </p:spTree>
    <p:extLst>
      <p:ext uri="{BB962C8B-B14F-4D97-AF65-F5344CB8AC3E}">
        <p14:creationId xmlns:p14="http://schemas.microsoft.com/office/powerpoint/2010/main" val="102251917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YARARLANMA ŞARTLARI –</a:t>
            </a:r>
            <a:br>
              <a:rPr lang="tr-TR" b="1" dirty="0"/>
            </a:br>
            <a:r>
              <a:rPr lang="tr-TR" b="1" dirty="0"/>
              <a:t> TEŞVİK TUTARI VE SÜRESİ</a:t>
            </a:r>
            <a:endParaRPr lang="tr-TR" dirty="0"/>
          </a:p>
        </p:txBody>
      </p:sp>
      <p:sp>
        <p:nvSpPr>
          <p:cNvPr id="3" name="İçerik Yer Tutucusu 2"/>
          <p:cNvSpPr>
            <a:spLocks noGrp="1"/>
          </p:cNvSpPr>
          <p:nvPr>
            <p:ph idx="1"/>
          </p:nvPr>
        </p:nvSpPr>
        <p:spPr>
          <a:xfrm>
            <a:off x="304800" y="1071546"/>
            <a:ext cx="8610600" cy="5453798"/>
          </a:xfrm>
        </p:spPr>
        <p:txBody>
          <a:bodyPr/>
          <a:lstStyle/>
          <a:p>
            <a:pPr lvl="0" fontAlgn="auto">
              <a:spcBef>
                <a:spcPts val="0"/>
              </a:spcBef>
              <a:spcAft>
                <a:spcPts val="0"/>
              </a:spcAft>
              <a:defRPr/>
            </a:pPr>
            <a:r>
              <a:rPr lang="tr-TR" sz="1600" u="sng" dirty="0">
                <a:latin typeface="Calibri"/>
              </a:rPr>
              <a:t>YARARLANMA ŞARTLARI </a:t>
            </a:r>
            <a:endParaRPr lang="tr-TR" sz="1600" dirty="0">
              <a:latin typeface="Calibri"/>
            </a:endParaRPr>
          </a:p>
          <a:p>
            <a:pPr lvl="0" algn="just" fontAlgn="auto">
              <a:spcBef>
                <a:spcPts val="600"/>
              </a:spcBef>
              <a:spcAft>
                <a:spcPts val="600"/>
              </a:spcAft>
              <a:buFont typeface="Wingdings" pitchFamily="2" charset="2"/>
              <a:buChar char="v"/>
              <a:defRPr/>
            </a:pPr>
            <a:r>
              <a:rPr lang="tr-TR" sz="1600" b="0" dirty="0"/>
              <a:t>Aylık prim ve hizmet belgelerinin yasal süresi içinde verilmesi,</a:t>
            </a:r>
          </a:p>
          <a:p>
            <a:pPr lvl="0" fontAlgn="auto">
              <a:spcBef>
                <a:spcPts val="600"/>
              </a:spcBef>
              <a:spcAft>
                <a:spcPts val="600"/>
              </a:spcAft>
              <a:buFont typeface="Wingdings" pitchFamily="2" charset="2"/>
              <a:buChar char="v"/>
              <a:defRPr/>
            </a:pPr>
            <a:r>
              <a:rPr lang="tr-TR" sz="1600" b="0" dirty="0"/>
              <a:t>Kapsama giren sigortalıların işyerinde fiilen çalıştırılması,</a:t>
            </a:r>
          </a:p>
          <a:p>
            <a:pPr marL="0" lvl="0" indent="0" fontAlgn="auto">
              <a:spcBef>
                <a:spcPts val="600"/>
              </a:spcBef>
              <a:spcAft>
                <a:spcPts val="600"/>
              </a:spcAft>
              <a:buClr>
                <a:schemeClr val="tx2"/>
              </a:buClr>
              <a:buNone/>
              <a:defRPr/>
            </a:pPr>
            <a:r>
              <a:rPr lang="tr-TR" sz="1600" b="0" dirty="0"/>
              <a:t>            gerekmektedir.</a:t>
            </a:r>
          </a:p>
          <a:p>
            <a:pPr lvl="0" fontAlgn="auto">
              <a:spcBef>
                <a:spcPts val="600"/>
              </a:spcBef>
              <a:spcAft>
                <a:spcPts val="600"/>
              </a:spcAft>
              <a:buClr>
                <a:schemeClr val="tx2"/>
              </a:buClr>
              <a:defRPr/>
            </a:pPr>
            <a:endParaRPr lang="tr-TR" sz="1600" dirty="0"/>
          </a:p>
          <a:p>
            <a:pPr lvl="0" fontAlgn="auto">
              <a:spcBef>
                <a:spcPts val="0"/>
              </a:spcBef>
              <a:spcAft>
                <a:spcPts val="0"/>
              </a:spcAft>
              <a:defRPr/>
            </a:pPr>
            <a:r>
              <a:rPr lang="tr-TR" sz="1600" u="sng" dirty="0">
                <a:latin typeface="Calibri"/>
              </a:rPr>
              <a:t>TEŞVİK KAPSAMINDA SAĞLANAN DESTEK VE SÜRESİ</a:t>
            </a:r>
            <a:endParaRPr lang="tr-TR" sz="1600" dirty="0"/>
          </a:p>
          <a:p>
            <a:pPr marL="285750" lvl="0" indent="-285750" algn="just" fontAlgn="auto">
              <a:spcBef>
                <a:spcPts val="600"/>
              </a:spcBef>
              <a:spcAft>
                <a:spcPts val="600"/>
              </a:spcAft>
              <a:buFont typeface="Wingdings" pitchFamily="2" charset="2"/>
              <a:buChar char="v"/>
              <a:defRPr/>
            </a:pPr>
            <a:r>
              <a:rPr lang="tr-TR" sz="1600" b="0" dirty="0"/>
              <a:t>Sigorta primi işveren hissesi teşviki, 31/12/2023 tarihine kadar uygulanmaktadır.</a:t>
            </a:r>
          </a:p>
          <a:p>
            <a:pPr marL="285750" lvl="0" indent="-285750" algn="just" fontAlgn="auto">
              <a:spcBef>
                <a:spcPts val="600"/>
              </a:spcBef>
              <a:spcAft>
                <a:spcPts val="600"/>
              </a:spcAft>
              <a:buFont typeface="Wingdings" pitchFamily="2" charset="2"/>
              <a:buChar char="v"/>
              <a:defRPr/>
            </a:pPr>
            <a:r>
              <a:rPr lang="tr-TR" sz="1600" b="0" dirty="0"/>
              <a:t>5746 sayılı Kanun kapsamına giren sigortalıların, kapsama giren çalışmaları karşılığında elde ettikleri ücretleri üzerinden hesaplanan sigorta primi işveren hissesinin yarısı, Maliye Bakanlığı bütçesine konulacak ödenekten karşılanacaktır.</a:t>
            </a:r>
          </a:p>
          <a:p>
            <a:pPr marL="285750" lvl="0" indent="-285750" algn="just" fontAlgn="auto">
              <a:spcBef>
                <a:spcPts val="600"/>
              </a:spcBef>
              <a:spcAft>
                <a:spcPts val="600"/>
              </a:spcAft>
              <a:buClr>
                <a:schemeClr val="tx2"/>
              </a:buClr>
              <a:buFont typeface="Wingdings" pitchFamily="2" charset="2"/>
              <a:buChar char="v"/>
              <a:defRPr/>
            </a:pPr>
            <a:endParaRPr lang="tr-TR" sz="1600" b="0" dirty="0"/>
          </a:p>
          <a:p>
            <a:pPr marL="0" lvl="0" indent="0" algn="just" fontAlgn="auto">
              <a:spcBef>
                <a:spcPts val="600"/>
              </a:spcBef>
              <a:spcAft>
                <a:spcPts val="600"/>
              </a:spcAft>
              <a:buClr>
                <a:schemeClr val="tx2"/>
              </a:buClr>
              <a:buNone/>
              <a:defRPr/>
            </a:pPr>
            <a:endParaRPr lang="tr-TR" sz="1600" dirty="0"/>
          </a:p>
          <a:p>
            <a:pPr algn="just" fontAlgn="auto">
              <a:spcBef>
                <a:spcPts val="600"/>
              </a:spcBef>
              <a:spcAft>
                <a:spcPts val="600"/>
              </a:spcAft>
              <a:buClr>
                <a:schemeClr val="tx2"/>
              </a:buClr>
              <a:defRPr/>
            </a:pPr>
            <a:r>
              <a:rPr lang="tr-TR" sz="1600" b="0" dirty="0"/>
              <a:t>NOT: 11/9/2014 tarihli ve 6552 sayılı Kanunun 144 üncü maddesi ile yapılan değişiklikten önce, sigorta primi işveren hissesinin yarısı, her bir çalışan için beş yıl süreyle Maliye Bakanlığı bütçesine konulacak ödenekten karşılanmakta idi.</a:t>
            </a:r>
          </a:p>
          <a:p>
            <a:endParaRPr lang="tr-TR" sz="1600"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smtClean="0"/>
              <a:t>   </a:t>
            </a:r>
            <a:endParaRPr lang="tr-TR" sz="1400" dirty="0"/>
          </a:p>
        </p:txBody>
      </p:sp>
    </p:spTree>
    <p:extLst>
      <p:ext uri="{BB962C8B-B14F-4D97-AF65-F5344CB8AC3E}">
        <p14:creationId xmlns:p14="http://schemas.microsoft.com/office/powerpoint/2010/main" val="173090252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b="1" kern="1200" dirty="0" smtClean="0">
                <a:solidFill>
                  <a:srgbClr val="FFFFFF"/>
                </a:solidFill>
                <a:cs typeface="Arial" pitchFamily="34" charset="0"/>
              </a:rPr>
              <a:t>İŞSİZLİK ÖDENEĞİ ALANLARI İŞE ALAN İŞVERENLERE UYGULANAN TEŞVİK</a:t>
            </a:r>
            <a:endParaRPr lang="tr-TR" dirty="0"/>
          </a:p>
        </p:txBody>
      </p:sp>
      <p:sp>
        <p:nvSpPr>
          <p:cNvPr id="3" name="Slayt Numarası Yer Tutucusu 2"/>
          <p:cNvSpPr>
            <a:spLocks noGrp="1"/>
          </p:cNvSpPr>
          <p:nvPr>
            <p:ph type="sldNum" sz="quarter" idx="4294967295"/>
          </p:nvPr>
        </p:nvSpPr>
        <p:spPr>
          <a:xfrm>
            <a:off x="7164388" y="6532563"/>
            <a:ext cx="1477962" cy="280987"/>
          </a:xfrm>
          <a:prstGeom prst="rect">
            <a:avLst/>
          </a:prstGeom>
        </p:spPr>
        <p:txBody>
          <a:bodyPr/>
          <a:lstStyle/>
          <a:p>
            <a:pPr>
              <a:defRPr/>
            </a:pPr>
            <a:r>
              <a:rPr lang="tr-TR" dirty="0" smtClean="0"/>
              <a:t>          </a:t>
            </a:r>
            <a:endParaRPr lang="tr-TR" sz="1400" dirty="0"/>
          </a:p>
        </p:txBody>
      </p:sp>
      <p:sp>
        <p:nvSpPr>
          <p:cNvPr id="4" name="Dikdörtgen 3"/>
          <p:cNvSpPr/>
          <p:nvPr/>
        </p:nvSpPr>
        <p:spPr>
          <a:xfrm>
            <a:off x="323528" y="836712"/>
            <a:ext cx="8568952" cy="6377130"/>
          </a:xfrm>
          <a:prstGeom prst="rect">
            <a:avLst/>
          </a:prstGeom>
        </p:spPr>
        <p:txBody>
          <a:bodyPr wrap="square">
            <a:spAutoFit/>
          </a:bodyPr>
          <a:lstStyle/>
          <a:p>
            <a:pPr marR="0" lvl="0" defTabSz="914400" eaLnBrk="1" fontAlgn="auto" latinLnBrk="0" hangingPunct="1">
              <a:lnSpc>
                <a:spcPct val="100000"/>
              </a:lnSpc>
              <a:spcBef>
                <a:spcPct val="20000"/>
              </a:spcBef>
              <a:spcAft>
                <a:spcPts val="0"/>
              </a:spcAft>
              <a:buClr>
                <a:srgbClr val="046CA6"/>
              </a:buClr>
              <a:buSzPct val="100000"/>
              <a:tabLst/>
              <a:defRPr/>
            </a:pPr>
            <a:r>
              <a:rPr kumimoji="0" lang="tr-TR" sz="2000" b="1" i="0" u="sng" strike="noStrike" kern="0" cap="none" spc="0" normalizeH="0" baseline="0" noProof="0" dirty="0">
                <a:ln>
                  <a:noFill/>
                </a:ln>
                <a:effectLst/>
                <a:uLnTx/>
                <a:uFillTx/>
                <a:latin typeface="Calibri" pitchFamily="34" charset="0"/>
              </a:rPr>
              <a:t>YASAL </a:t>
            </a:r>
            <a:r>
              <a:rPr kumimoji="0" lang="tr-TR" sz="2000" b="1" i="0" u="sng" strike="noStrike" kern="0" cap="none" spc="0" normalizeH="0" baseline="0" noProof="0" dirty="0" smtClean="0">
                <a:ln>
                  <a:noFill/>
                </a:ln>
                <a:effectLst/>
                <a:uLnTx/>
                <a:uFillTx/>
                <a:latin typeface="Calibri" pitchFamily="34" charset="0"/>
              </a:rPr>
              <a:t>DAYANAK</a:t>
            </a:r>
            <a:endParaRPr kumimoji="0" lang="tr-TR" sz="1600" b="0" i="0" u="none" strike="noStrike" kern="0" cap="none" spc="0" normalizeH="0" baseline="0" noProof="0" dirty="0">
              <a:ln>
                <a:noFill/>
              </a:ln>
              <a:effectLst/>
              <a:uLnTx/>
              <a:uFillTx/>
              <a:latin typeface="Calibri" pitchFamily="34" charset="0"/>
            </a:endParaRPr>
          </a:p>
          <a:p>
            <a:pPr marL="342900" marR="0" lvl="0" indent="-342900" defTabSz="914400" eaLnBrk="1" fontAlgn="auto" latinLnBrk="0" hangingPunct="1">
              <a:lnSpc>
                <a:spcPct val="100000"/>
              </a:lnSpc>
              <a:spcBef>
                <a:spcPct val="20000"/>
              </a:spcBef>
              <a:spcAft>
                <a:spcPts val="0"/>
              </a:spcAft>
              <a:buClr>
                <a:schemeClr val="tx1"/>
              </a:buClr>
              <a:buSzPct val="100000"/>
              <a:buFont typeface="Wingdings" pitchFamily="2" charset="2"/>
              <a:buChar char="v"/>
              <a:tabLst/>
              <a:defRPr/>
            </a:pPr>
            <a:r>
              <a:rPr kumimoji="0" lang="tr-TR" b="0" i="0" u="none" strike="noStrike" kern="0" cap="none" spc="0" normalizeH="0" baseline="0" noProof="0" dirty="0">
                <a:ln>
                  <a:noFill/>
                </a:ln>
                <a:effectLst/>
                <a:uLnTx/>
                <a:uFillTx/>
                <a:latin typeface="Calibri" pitchFamily="34" charset="0"/>
              </a:rPr>
              <a:t>4447 sayılı Kanunun 50  inci maddesi</a:t>
            </a:r>
          </a:p>
          <a:p>
            <a:pPr marL="342900" marR="0" lvl="0" indent="-342900" defTabSz="914400" eaLnBrk="1" fontAlgn="auto" latinLnBrk="0" hangingPunct="1">
              <a:lnSpc>
                <a:spcPct val="100000"/>
              </a:lnSpc>
              <a:spcBef>
                <a:spcPct val="20000"/>
              </a:spcBef>
              <a:spcAft>
                <a:spcPts val="0"/>
              </a:spcAft>
              <a:buClr>
                <a:schemeClr val="tx1"/>
              </a:buClr>
              <a:buSzPct val="100000"/>
              <a:buFont typeface="Wingdings" pitchFamily="2" charset="2"/>
              <a:buChar char="v"/>
              <a:tabLst/>
              <a:defRPr/>
            </a:pPr>
            <a:r>
              <a:rPr kumimoji="0" lang="tr-TR" b="0" i="0" u="none" strike="noStrike" kern="0" cap="none" spc="0" normalizeH="0" baseline="0" noProof="0" dirty="0">
                <a:ln>
                  <a:noFill/>
                </a:ln>
                <a:effectLst/>
                <a:uLnTx/>
                <a:uFillTx/>
                <a:latin typeface="Calibri" pitchFamily="34" charset="0"/>
              </a:rPr>
              <a:t>2009/149 sayılı Genelge</a:t>
            </a:r>
          </a:p>
          <a:p>
            <a:pPr marR="0" lvl="0" defTabSz="914400" eaLnBrk="1" fontAlgn="auto" latinLnBrk="0" hangingPunct="1">
              <a:lnSpc>
                <a:spcPct val="100000"/>
              </a:lnSpc>
              <a:spcBef>
                <a:spcPct val="20000"/>
              </a:spcBef>
              <a:spcAft>
                <a:spcPts val="0"/>
              </a:spcAft>
              <a:buClr>
                <a:srgbClr val="046CA6"/>
              </a:buClr>
              <a:buSzPct val="100000"/>
              <a:tabLst/>
              <a:defRPr/>
            </a:pPr>
            <a:endParaRPr lang="tr-TR" sz="1600" kern="0" dirty="0">
              <a:latin typeface="Calibri" pitchFamily="34" charset="0"/>
              <a:sym typeface="Wingdings" pitchFamily="2" charset="2"/>
            </a:endParaRPr>
          </a:p>
          <a:p>
            <a:pPr marR="0" lvl="0" defTabSz="914400" eaLnBrk="1" fontAlgn="auto" latinLnBrk="0" hangingPunct="1">
              <a:lnSpc>
                <a:spcPct val="100000"/>
              </a:lnSpc>
              <a:spcBef>
                <a:spcPct val="20000"/>
              </a:spcBef>
              <a:spcAft>
                <a:spcPts val="0"/>
              </a:spcAft>
              <a:buClr>
                <a:srgbClr val="046CA6"/>
              </a:buClr>
              <a:buSzPct val="100000"/>
              <a:tabLst/>
              <a:defRPr/>
            </a:pPr>
            <a:r>
              <a:rPr kumimoji="0" lang="tr-TR" sz="2000" b="1" i="0" u="sng" strike="noStrike" kern="0" cap="none" spc="0" normalizeH="0" baseline="0" noProof="0" dirty="0" smtClean="0">
                <a:ln>
                  <a:noFill/>
                </a:ln>
                <a:effectLst/>
                <a:uLnTx/>
                <a:uFillTx/>
                <a:latin typeface="Calibri" pitchFamily="34" charset="0"/>
                <a:sym typeface="Wingdings" pitchFamily="2" charset="2"/>
              </a:rPr>
              <a:t>BAŞLAMA </a:t>
            </a:r>
            <a:r>
              <a:rPr kumimoji="0" lang="tr-TR" sz="2000" b="1" i="0" u="sng" strike="noStrike" kern="0" cap="none" spc="0" normalizeH="0" baseline="0" noProof="0" dirty="0">
                <a:ln>
                  <a:noFill/>
                </a:ln>
                <a:effectLst/>
                <a:uLnTx/>
                <a:uFillTx/>
                <a:latin typeface="Calibri" pitchFamily="34" charset="0"/>
                <a:sym typeface="Wingdings" pitchFamily="2" charset="2"/>
              </a:rPr>
              <a:t>TARİHİ</a:t>
            </a:r>
            <a:r>
              <a:rPr kumimoji="0" lang="tr-TR" sz="2000" b="0" i="0" u="none" strike="noStrike" kern="0" cap="none" spc="0" normalizeH="0" baseline="0" noProof="0" dirty="0">
                <a:ln>
                  <a:noFill/>
                </a:ln>
                <a:effectLst/>
                <a:uLnTx/>
                <a:uFillTx/>
                <a:latin typeface="Calibri" pitchFamily="34" charset="0"/>
                <a:sym typeface="Wingdings" pitchFamily="2" charset="2"/>
              </a:rPr>
              <a:t>	</a:t>
            </a:r>
            <a:r>
              <a:rPr kumimoji="0" lang="tr-TR" sz="1600" b="0" i="0" u="none" strike="noStrike" kern="0" cap="none" spc="0" normalizeH="0" baseline="0" noProof="0" dirty="0">
                <a:ln>
                  <a:noFill/>
                </a:ln>
                <a:effectLst/>
                <a:uLnTx/>
                <a:uFillTx/>
                <a:latin typeface="Calibri" pitchFamily="34" charset="0"/>
                <a:sym typeface="Wingdings" pitchFamily="2" charset="2"/>
              </a:rPr>
              <a:t>	: </a:t>
            </a:r>
            <a:r>
              <a:rPr kumimoji="0" lang="tr-TR" b="0" i="0" u="none" strike="noStrike" kern="0" cap="none" spc="0" normalizeH="0" baseline="0" noProof="0" dirty="0" smtClean="0">
                <a:ln>
                  <a:noFill/>
                </a:ln>
                <a:effectLst/>
                <a:uLnTx/>
                <a:uFillTx/>
                <a:latin typeface="Calibri" pitchFamily="34" charset="0"/>
              </a:rPr>
              <a:t>1/10/2009</a:t>
            </a:r>
            <a:endParaRPr lang="tr-TR" sz="1600" kern="0" dirty="0">
              <a:latin typeface="Calibri" pitchFamily="34" charset="0"/>
              <a:sym typeface="Wingdings" pitchFamily="2" charset="2"/>
            </a:endParaRPr>
          </a:p>
          <a:p>
            <a:pPr marR="0" lvl="0" defTabSz="914400" eaLnBrk="1" fontAlgn="auto" latinLnBrk="0" hangingPunct="1">
              <a:lnSpc>
                <a:spcPct val="100000"/>
              </a:lnSpc>
              <a:spcBef>
                <a:spcPct val="20000"/>
              </a:spcBef>
              <a:spcAft>
                <a:spcPts val="0"/>
              </a:spcAft>
              <a:buClr>
                <a:srgbClr val="046CA6"/>
              </a:buClr>
              <a:buSzPct val="100000"/>
              <a:tabLst/>
              <a:defRPr/>
            </a:pPr>
            <a:r>
              <a:rPr kumimoji="0" lang="tr-TR" sz="2000" b="1" i="0" u="sng" strike="noStrike" kern="0" cap="none" spc="0" normalizeH="0" baseline="0" noProof="0" dirty="0" smtClean="0">
                <a:ln>
                  <a:noFill/>
                </a:ln>
                <a:effectLst/>
                <a:uLnTx/>
                <a:uFillTx/>
                <a:latin typeface="Calibri" pitchFamily="34" charset="0"/>
                <a:sym typeface="Wingdings" pitchFamily="2" charset="2"/>
              </a:rPr>
              <a:t>FİNANSMANI</a:t>
            </a:r>
            <a:r>
              <a:rPr kumimoji="0" lang="tr-TR" sz="1600" b="1" i="0" u="none" strike="noStrike" kern="0" cap="none" spc="0" normalizeH="0" baseline="0" noProof="0" dirty="0">
                <a:ln>
                  <a:noFill/>
                </a:ln>
                <a:effectLst/>
                <a:uLnTx/>
                <a:uFillTx/>
                <a:sym typeface="Wingdings" pitchFamily="2" charset="2"/>
              </a:rPr>
              <a:t>		</a:t>
            </a:r>
            <a:r>
              <a:rPr kumimoji="0" lang="tr-TR" sz="1600" b="1" i="0" u="none" strike="noStrike" kern="0" cap="none" spc="0" normalizeH="0" baseline="0" noProof="0" dirty="0" smtClean="0">
                <a:ln>
                  <a:noFill/>
                </a:ln>
                <a:effectLst/>
                <a:uLnTx/>
                <a:uFillTx/>
                <a:sym typeface="Wingdings" pitchFamily="2" charset="2"/>
              </a:rPr>
              <a:t>                </a:t>
            </a:r>
            <a:r>
              <a:rPr kumimoji="0" lang="tr-TR" b="0" i="0" u="none" strike="noStrike" kern="0" cap="none" spc="0" normalizeH="0" baseline="0" noProof="0" dirty="0" smtClean="0">
                <a:ln>
                  <a:noFill/>
                </a:ln>
                <a:effectLst/>
                <a:uLnTx/>
                <a:uFillTx/>
                <a:latin typeface="Calibri" pitchFamily="34" charset="0"/>
                <a:sym typeface="Wingdings" pitchFamily="2" charset="2"/>
              </a:rPr>
              <a:t>:</a:t>
            </a:r>
            <a:r>
              <a:rPr kumimoji="0" lang="tr-TR" b="1" i="0" u="none" strike="noStrike" kern="0" cap="none" spc="0" normalizeH="0" baseline="0" noProof="0" dirty="0" smtClean="0">
                <a:ln>
                  <a:noFill/>
                </a:ln>
                <a:effectLst/>
                <a:uLnTx/>
                <a:uFillTx/>
                <a:sym typeface="Wingdings" pitchFamily="2" charset="2"/>
              </a:rPr>
              <a:t> </a:t>
            </a:r>
            <a:r>
              <a:rPr kumimoji="0" lang="tr-TR" b="0" i="0" u="none" strike="noStrike" kern="0" cap="none" spc="0" normalizeH="0" baseline="0" noProof="0" dirty="0">
                <a:ln>
                  <a:noFill/>
                </a:ln>
                <a:effectLst/>
                <a:uLnTx/>
                <a:uFillTx/>
                <a:latin typeface="Calibri" pitchFamily="34" charset="0"/>
              </a:rPr>
              <a:t>İşsizlik Sigortası </a:t>
            </a:r>
            <a:r>
              <a:rPr kumimoji="0" lang="tr-TR" b="0" i="0" u="none" strike="noStrike" kern="0" cap="none" spc="0" normalizeH="0" baseline="0" noProof="0" dirty="0" smtClean="0">
                <a:ln>
                  <a:noFill/>
                </a:ln>
                <a:effectLst/>
                <a:uLnTx/>
                <a:uFillTx/>
                <a:latin typeface="Calibri" pitchFamily="34" charset="0"/>
              </a:rPr>
              <a:t>Fonu</a:t>
            </a:r>
          </a:p>
          <a:p>
            <a:pPr marR="0" lvl="0" defTabSz="914400" eaLnBrk="1" fontAlgn="auto" latinLnBrk="0" hangingPunct="1">
              <a:lnSpc>
                <a:spcPct val="100000"/>
              </a:lnSpc>
              <a:spcBef>
                <a:spcPct val="20000"/>
              </a:spcBef>
              <a:spcAft>
                <a:spcPts val="0"/>
              </a:spcAft>
              <a:buClr>
                <a:srgbClr val="046CA6"/>
              </a:buClr>
              <a:buSzPct val="100000"/>
              <a:tabLst/>
              <a:defRPr/>
            </a:pPr>
            <a:endParaRPr lang="tr-TR" kern="0" dirty="0">
              <a:latin typeface="Calibri" pitchFamily="34" charset="0"/>
            </a:endParaRPr>
          </a:p>
          <a:p>
            <a:pPr marR="0" lvl="0" defTabSz="914400" eaLnBrk="1" fontAlgn="auto" latinLnBrk="0" hangingPunct="1">
              <a:lnSpc>
                <a:spcPct val="100000"/>
              </a:lnSpc>
              <a:spcBef>
                <a:spcPct val="20000"/>
              </a:spcBef>
              <a:spcAft>
                <a:spcPts val="0"/>
              </a:spcAft>
              <a:buClr>
                <a:srgbClr val="046CA6"/>
              </a:buClr>
              <a:buSzPct val="100000"/>
              <a:tabLst/>
              <a:defRPr/>
            </a:pPr>
            <a:endParaRPr kumimoji="0" lang="tr-TR" b="0" i="0" u="none" strike="noStrike" kern="0" cap="none" spc="0" normalizeH="0" baseline="0" noProof="0" dirty="0" smtClean="0">
              <a:ln>
                <a:noFill/>
              </a:ln>
              <a:effectLst/>
              <a:uLnTx/>
              <a:uFillTx/>
              <a:latin typeface="Calibri" pitchFamily="34" charset="0"/>
            </a:endParaRPr>
          </a:p>
          <a:p>
            <a:pPr marR="0" lvl="0" defTabSz="914400" eaLnBrk="1" fontAlgn="auto" latinLnBrk="0" hangingPunct="1">
              <a:lnSpc>
                <a:spcPct val="100000"/>
              </a:lnSpc>
              <a:spcBef>
                <a:spcPct val="20000"/>
              </a:spcBef>
              <a:spcAft>
                <a:spcPts val="0"/>
              </a:spcAft>
              <a:buClr>
                <a:srgbClr val="046CA6"/>
              </a:buClr>
              <a:buSzPct val="100000"/>
              <a:tabLst/>
              <a:defRPr/>
            </a:pPr>
            <a:endParaRPr kumimoji="0" lang="tr-TR" b="0" i="0" u="none" strike="noStrike" kern="0" cap="none" spc="0" normalizeH="0" baseline="0" noProof="0" dirty="0" smtClean="0">
              <a:ln>
                <a:noFill/>
              </a:ln>
              <a:effectLst/>
              <a:uLnTx/>
              <a:uFillTx/>
              <a:latin typeface="Calibri" pitchFamily="34" charset="0"/>
            </a:endParaRPr>
          </a:p>
          <a:p>
            <a:pPr lvl="0" algn="just" fontAlgn="auto">
              <a:spcBef>
                <a:spcPts val="0"/>
              </a:spcBef>
              <a:spcAft>
                <a:spcPts val="0"/>
              </a:spcAft>
            </a:pPr>
            <a:r>
              <a:rPr lang="tr-TR" altLang="tr-TR" sz="1600" b="1" u="sng" dirty="0" smtClean="0">
                <a:latin typeface="Calibri" pitchFamily="34" charset="0"/>
                <a:cs typeface="Times New Roman" pitchFamily="18" charset="0"/>
              </a:rPr>
              <a:t>ÖRNEK : </a:t>
            </a:r>
          </a:p>
          <a:p>
            <a:pPr lvl="0" algn="just" fontAlgn="auto">
              <a:spcBef>
                <a:spcPts val="0"/>
              </a:spcBef>
              <a:spcAft>
                <a:spcPts val="0"/>
              </a:spcAft>
            </a:pPr>
            <a:r>
              <a:rPr lang="tr-TR" altLang="tr-TR" sz="1600" b="1" u="sng" dirty="0" smtClean="0">
                <a:latin typeface="Calibri" pitchFamily="34" charset="0"/>
                <a:cs typeface="Times New Roman" pitchFamily="18" charset="0"/>
              </a:rPr>
              <a:t> </a:t>
            </a:r>
            <a:endParaRPr lang="tr-TR" altLang="tr-TR" sz="1600" u="sng" dirty="0">
              <a:latin typeface="Calibri" pitchFamily="34" charset="0"/>
            </a:endParaRPr>
          </a:p>
          <a:p>
            <a:pPr lvl="0">
              <a:spcBef>
                <a:spcPts val="0"/>
              </a:spcBef>
              <a:spcAft>
                <a:spcPts val="0"/>
              </a:spcAft>
            </a:pPr>
            <a:r>
              <a:rPr lang="tr-TR" sz="1400" dirty="0" smtClean="0">
                <a:latin typeface="Calibri" pitchFamily="34" charset="0"/>
              </a:rPr>
              <a:t>Prime </a:t>
            </a:r>
            <a:r>
              <a:rPr lang="tr-TR" sz="1400" dirty="0">
                <a:latin typeface="Calibri" pitchFamily="34" charset="0"/>
              </a:rPr>
              <a:t>esas kazancı </a:t>
            </a:r>
            <a:r>
              <a:rPr lang="tr-TR" sz="1400" dirty="0" smtClean="0">
                <a:latin typeface="Calibri" pitchFamily="34" charset="0"/>
              </a:rPr>
              <a:t>2.000,00 </a:t>
            </a:r>
            <a:r>
              <a:rPr lang="tr-TR" sz="1400" dirty="0">
                <a:latin typeface="Calibri" pitchFamily="34" charset="0"/>
              </a:rPr>
              <a:t>TL olan A sigortalısı için; </a:t>
            </a:r>
            <a:endParaRPr lang="tr-TR" sz="1400" dirty="0" smtClean="0">
              <a:latin typeface="Calibri" pitchFamily="34" charset="0"/>
            </a:endParaRPr>
          </a:p>
          <a:p>
            <a:pPr lvl="0">
              <a:spcBef>
                <a:spcPts val="0"/>
              </a:spcBef>
              <a:spcAft>
                <a:spcPts val="0"/>
              </a:spcAft>
            </a:pPr>
            <a:endParaRPr lang="tr-TR" sz="1400" dirty="0">
              <a:latin typeface="Calibri" pitchFamily="34" charset="0"/>
            </a:endParaRPr>
          </a:p>
          <a:p>
            <a:pPr lvl="0">
              <a:spcBef>
                <a:spcPts val="0"/>
              </a:spcBef>
              <a:spcAft>
                <a:spcPts val="0"/>
              </a:spcAft>
            </a:pPr>
            <a:r>
              <a:rPr lang="tr-TR" sz="1400" dirty="0" smtClean="0">
                <a:latin typeface="Calibri" pitchFamily="34" charset="0"/>
              </a:rPr>
              <a:t>- İşsizlik </a:t>
            </a:r>
            <a:r>
              <a:rPr lang="tr-TR" sz="1400" dirty="0">
                <a:latin typeface="Calibri" pitchFamily="34" charset="0"/>
              </a:rPr>
              <a:t>Sigortası Fonundan karşılanacak tutar (%33,5) = </a:t>
            </a:r>
            <a:r>
              <a:rPr lang="tr-TR" sz="1400" dirty="0" smtClean="0">
                <a:latin typeface="Calibri" pitchFamily="34" charset="0"/>
              </a:rPr>
              <a:t> 2000,00 </a:t>
            </a:r>
            <a:r>
              <a:rPr lang="tr-TR" sz="1400" dirty="0">
                <a:latin typeface="Calibri" pitchFamily="34" charset="0"/>
              </a:rPr>
              <a:t>x %</a:t>
            </a:r>
            <a:r>
              <a:rPr lang="tr-TR" sz="1400" dirty="0" smtClean="0">
                <a:latin typeface="Calibri" pitchFamily="34" charset="0"/>
              </a:rPr>
              <a:t>33,5 </a:t>
            </a:r>
            <a:r>
              <a:rPr lang="tr-TR" sz="1400" dirty="0">
                <a:latin typeface="Calibri" pitchFamily="34" charset="0"/>
              </a:rPr>
              <a:t>= </a:t>
            </a:r>
            <a:r>
              <a:rPr lang="tr-TR" sz="1400" dirty="0" smtClean="0">
                <a:latin typeface="Calibri" pitchFamily="34" charset="0"/>
              </a:rPr>
              <a:t>670,00 TL</a:t>
            </a:r>
          </a:p>
          <a:p>
            <a:pPr lvl="0">
              <a:spcBef>
                <a:spcPts val="0"/>
              </a:spcBef>
              <a:spcAft>
                <a:spcPts val="0"/>
              </a:spcAft>
            </a:pPr>
            <a:endParaRPr lang="tr-TR" sz="1400" dirty="0">
              <a:latin typeface="Calibri" pitchFamily="34" charset="0"/>
            </a:endParaRPr>
          </a:p>
          <a:p>
            <a:pPr lvl="0">
              <a:spcBef>
                <a:spcPts val="0"/>
              </a:spcBef>
              <a:spcAft>
                <a:spcPts val="0"/>
              </a:spcAft>
            </a:pPr>
            <a:r>
              <a:rPr lang="tr-TR" sz="1400" dirty="0" smtClean="0">
                <a:latin typeface="Calibri" pitchFamily="34" charset="0"/>
              </a:rPr>
              <a:t>- İşverence </a:t>
            </a:r>
            <a:r>
              <a:rPr lang="tr-TR" sz="1400" dirty="0">
                <a:latin typeface="Calibri" pitchFamily="34" charset="0"/>
              </a:rPr>
              <a:t>Ödenecek Tutar (İşsizlik Sigortası Primleri Hariç %34,5) </a:t>
            </a:r>
            <a:r>
              <a:rPr lang="tr-TR" sz="1400" dirty="0" smtClean="0">
                <a:latin typeface="Calibri" pitchFamily="34" charset="0"/>
              </a:rPr>
              <a:t>2000,00 </a:t>
            </a:r>
            <a:r>
              <a:rPr lang="tr-TR" sz="1400" dirty="0">
                <a:latin typeface="Calibri" pitchFamily="34" charset="0"/>
              </a:rPr>
              <a:t>x %</a:t>
            </a:r>
            <a:r>
              <a:rPr lang="tr-TR" sz="1400" dirty="0" smtClean="0">
                <a:latin typeface="Calibri" pitchFamily="34" charset="0"/>
              </a:rPr>
              <a:t>34,5 = 690,00 TL</a:t>
            </a:r>
          </a:p>
          <a:p>
            <a:pPr lvl="0">
              <a:spcBef>
                <a:spcPts val="0"/>
              </a:spcBef>
              <a:spcAft>
                <a:spcPts val="0"/>
              </a:spcAft>
            </a:pPr>
            <a:endParaRPr lang="tr-TR" sz="1400" dirty="0">
              <a:latin typeface="Calibri" pitchFamily="34" charset="0"/>
            </a:endParaRPr>
          </a:p>
          <a:p>
            <a:pPr lvl="0">
              <a:spcBef>
                <a:spcPts val="0"/>
              </a:spcBef>
              <a:spcAft>
                <a:spcPts val="0"/>
              </a:spcAft>
            </a:pPr>
            <a:r>
              <a:rPr lang="tr-TR" sz="1400" dirty="0" smtClean="0">
                <a:latin typeface="Calibri" pitchFamily="34" charset="0"/>
              </a:rPr>
              <a:t>- Destek </a:t>
            </a:r>
            <a:r>
              <a:rPr lang="tr-TR" sz="1400" dirty="0">
                <a:latin typeface="Calibri" pitchFamily="34" charset="0"/>
              </a:rPr>
              <a:t>sonrası işverence ödenecek </a:t>
            </a:r>
            <a:r>
              <a:rPr lang="tr-TR" sz="1400" dirty="0" smtClean="0">
                <a:latin typeface="Calibri" pitchFamily="34" charset="0"/>
              </a:rPr>
              <a:t>tutar = 690,00 – 670,00 = 20,00 </a:t>
            </a:r>
            <a:r>
              <a:rPr lang="tr-TR" sz="1400" dirty="0">
                <a:latin typeface="Calibri" pitchFamily="34" charset="0"/>
              </a:rPr>
              <a:t>TL olacaktır</a:t>
            </a:r>
            <a:r>
              <a:rPr lang="tr-TR" sz="1400" dirty="0" smtClean="0">
                <a:latin typeface="Calibri" pitchFamily="34" charset="0"/>
              </a:rPr>
              <a:t>.</a:t>
            </a:r>
            <a:endParaRPr lang="tr-TR" sz="1400" dirty="0">
              <a:latin typeface="Calibri" pitchFamily="34" charset="0"/>
            </a:endParaRPr>
          </a:p>
          <a:p>
            <a:pPr lvl="0">
              <a:spcBef>
                <a:spcPts val="0"/>
              </a:spcBef>
              <a:spcAft>
                <a:spcPts val="0"/>
              </a:spcAft>
            </a:pPr>
            <a:endParaRPr lang="tr-TR" sz="1400" dirty="0">
              <a:latin typeface="Calibri" pitchFamily="34" charset="0"/>
            </a:endParaRPr>
          </a:p>
          <a:p>
            <a:pPr lvl="0">
              <a:spcBef>
                <a:spcPts val="0"/>
              </a:spcBef>
              <a:spcAft>
                <a:spcPts val="0"/>
              </a:spcAft>
            </a:pPr>
            <a:endParaRPr lang="tr-TR" sz="1400" dirty="0">
              <a:latin typeface="Calibri" pitchFamily="34" charset="0"/>
            </a:endParaRPr>
          </a:p>
          <a:p>
            <a:pPr marR="0" lvl="0" defTabSz="914400" eaLnBrk="1" fontAlgn="auto" latinLnBrk="0" hangingPunct="1">
              <a:lnSpc>
                <a:spcPct val="100000"/>
              </a:lnSpc>
              <a:spcBef>
                <a:spcPct val="20000"/>
              </a:spcBef>
              <a:spcAft>
                <a:spcPts val="0"/>
              </a:spcAft>
              <a:buClr>
                <a:srgbClr val="046CA6"/>
              </a:buClr>
              <a:buSzPct val="100000"/>
              <a:tabLst/>
              <a:defRPr/>
            </a:pPr>
            <a:endParaRPr lang="tr-TR" kern="0" dirty="0">
              <a:latin typeface="Calibri" pitchFamily="34" charset="0"/>
            </a:endParaRPr>
          </a:p>
          <a:p>
            <a:pPr marR="0" lvl="0" defTabSz="914400" eaLnBrk="1" fontAlgn="auto" latinLnBrk="0" hangingPunct="1">
              <a:lnSpc>
                <a:spcPct val="100000"/>
              </a:lnSpc>
              <a:spcBef>
                <a:spcPct val="20000"/>
              </a:spcBef>
              <a:spcAft>
                <a:spcPts val="0"/>
              </a:spcAft>
              <a:buClr>
                <a:srgbClr val="046CA6"/>
              </a:buClr>
              <a:buSzPct val="100000"/>
              <a:tabLst/>
              <a:defRPr/>
            </a:pPr>
            <a:endParaRPr kumimoji="0" lang="tr-TR" b="0" i="0" u="none" strike="noStrike" kern="0" cap="none" spc="0" normalizeH="0" baseline="0" noProof="0" dirty="0">
              <a:ln>
                <a:noFill/>
              </a:ln>
              <a:effectLst/>
              <a:uLnTx/>
              <a:uFillTx/>
              <a:latin typeface="Calibri" pitchFamily="34" charset="0"/>
            </a:endParaRPr>
          </a:p>
        </p:txBody>
      </p:sp>
    </p:spTree>
    <p:extLst>
      <p:ext uri="{BB962C8B-B14F-4D97-AF65-F5344CB8AC3E}">
        <p14:creationId xmlns:p14="http://schemas.microsoft.com/office/powerpoint/2010/main" val="168006609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eaLnBrk="1" fontAlgn="auto" hangingPunct="1">
              <a:lnSpc>
                <a:spcPct val="90000"/>
              </a:lnSpc>
              <a:spcBef>
                <a:spcPts val="600"/>
              </a:spcBef>
              <a:spcAft>
                <a:spcPts val="600"/>
              </a:spcAft>
              <a:tabLst>
                <a:tab pos="4848225" algn="l"/>
              </a:tabLst>
              <a:defRPr/>
            </a:pPr>
            <a:r>
              <a:rPr lang="tr-TR" altLang="tr-TR" sz="2000" b="1" kern="1200" dirty="0" smtClean="0">
                <a:solidFill>
                  <a:srgbClr val="000000"/>
                </a:solidFill>
                <a:ea typeface="+mn-ea"/>
                <a:cs typeface="Arial" pitchFamily="34" charset="0"/>
              </a:rPr>
              <a:t/>
            </a:r>
            <a:br>
              <a:rPr lang="tr-TR" altLang="tr-TR" sz="2000" b="1" kern="1200" dirty="0" smtClean="0">
                <a:solidFill>
                  <a:srgbClr val="000000"/>
                </a:solidFill>
                <a:ea typeface="+mn-ea"/>
                <a:cs typeface="Arial" pitchFamily="34" charset="0"/>
              </a:rPr>
            </a:br>
            <a:r>
              <a:rPr lang="tr-TR" altLang="tr-TR" b="1" kern="1200" dirty="0" smtClean="0">
                <a:ea typeface="+mn-ea"/>
                <a:cs typeface="Arial" pitchFamily="34" charset="0"/>
              </a:rPr>
              <a:t>YARARLANMA </a:t>
            </a:r>
            <a:r>
              <a:rPr lang="tr-TR" altLang="tr-TR" b="1" kern="1200" dirty="0">
                <a:ea typeface="+mn-ea"/>
                <a:cs typeface="Arial" pitchFamily="34" charset="0"/>
              </a:rPr>
              <a:t>ŞARTLARI</a:t>
            </a:r>
            <a:r>
              <a:rPr lang="tr-TR" altLang="tr-TR" sz="2000" b="1" kern="1200" dirty="0">
                <a:solidFill>
                  <a:srgbClr val="000000"/>
                </a:solidFill>
                <a:ea typeface="+mn-ea"/>
                <a:cs typeface="Arial" pitchFamily="34" charset="0"/>
              </a:rPr>
              <a:t/>
            </a:r>
            <a:br>
              <a:rPr lang="tr-TR" altLang="tr-TR" sz="2000" b="1" kern="1200" dirty="0">
                <a:solidFill>
                  <a:srgbClr val="000000"/>
                </a:solidFill>
                <a:ea typeface="+mn-ea"/>
                <a:cs typeface="Arial" pitchFamily="34" charset="0"/>
              </a:rPr>
            </a:br>
            <a:endParaRPr lang="tr-TR" dirty="0"/>
          </a:p>
        </p:txBody>
      </p:sp>
      <p:sp>
        <p:nvSpPr>
          <p:cNvPr id="3" name="Slayt Numarası Yer Tutucusu 2"/>
          <p:cNvSpPr>
            <a:spLocks noGrp="1"/>
          </p:cNvSpPr>
          <p:nvPr>
            <p:ph type="sldNum" sz="quarter" idx="4294967295"/>
          </p:nvPr>
        </p:nvSpPr>
        <p:spPr>
          <a:xfrm>
            <a:off x="7164388" y="6532563"/>
            <a:ext cx="1477962" cy="280987"/>
          </a:xfrm>
          <a:prstGeom prst="rect">
            <a:avLst/>
          </a:prstGeom>
        </p:spPr>
        <p:txBody>
          <a:bodyPr/>
          <a:lstStyle/>
          <a:p>
            <a:pPr>
              <a:defRPr/>
            </a:pPr>
            <a:r>
              <a:rPr lang="tr-TR" sz="1400" dirty="0" smtClean="0"/>
              <a:t>                    </a:t>
            </a:r>
            <a:endParaRPr lang="tr-TR" sz="1400" dirty="0"/>
          </a:p>
        </p:txBody>
      </p:sp>
      <p:sp>
        <p:nvSpPr>
          <p:cNvPr id="4" name="Dikdörtgen 3"/>
          <p:cNvSpPr/>
          <p:nvPr/>
        </p:nvSpPr>
        <p:spPr>
          <a:xfrm>
            <a:off x="251520" y="791977"/>
            <a:ext cx="8568952" cy="5663089"/>
          </a:xfrm>
          <a:prstGeom prst="rect">
            <a:avLst/>
          </a:prstGeom>
        </p:spPr>
        <p:txBody>
          <a:bodyPr wrap="square">
            <a:spAutoFit/>
          </a:bodyPr>
          <a:lstStyle/>
          <a:p>
            <a:pPr lvl="0" algn="just" fontAlgn="auto">
              <a:lnSpc>
                <a:spcPct val="90000"/>
              </a:lnSpc>
              <a:spcBef>
                <a:spcPts val="1200"/>
              </a:spcBef>
              <a:spcAft>
                <a:spcPts val="0"/>
              </a:spcAft>
              <a:buClr>
                <a:srgbClr val="00003E"/>
              </a:buClr>
              <a:defRPr/>
            </a:pPr>
            <a:r>
              <a:rPr lang="tr-TR" sz="2000" b="1" u="sng" dirty="0" smtClean="0">
                <a:latin typeface="Calibri" pitchFamily="34" charset="0"/>
              </a:rPr>
              <a:t>SİGORTALI AÇISINDAN</a:t>
            </a:r>
            <a:r>
              <a:rPr lang="tr-TR" sz="2000" b="1" dirty="0" smtClean="0">
                <a:latin typeface="Calibri" pitchFamily="34" charset="0"/>
              </a:rPr>
              <a:t>;</a:t>
            </a:r>
            <a:endParaRPr lang="tr-TR" b="1" dirty="0">
              <a:latin typeface="Calibri" pitchFamily="34" charset="0"/>
            </a:endParaRPr>
          </a:p>
          <a:p>
            <a:pPr marL="285750" lvl="0" indent="-285750" algn="just" fontAlgn="auto">
              <a:spcBef>
                <a:spcPts val="1200"/>
              </a:spcBef>
              <a:spcAft>
                <a:spcPts val="600"/>
              </a:spcAft>
              <a:buFont typeface="Wingdings" pitchFamily="2" charset="2"/>
              <a:buChar char="v"/>
              <a:defRPr/>
            </a:pPr>
            <a:r>
              <a:rPr lang="tr-TR" sz="1600" dirty="0">
                <a:latin typeface="Calibri" pitchFamily="34" charset="0"/>
              </a:rPr>
              <a:t>1/10/2009 veya sonraki bir tarihte işe </a:t>
            </a:r>
            <a:r>
              <a:rPr lang="tr-TR" sz="1600" dirty="0" smtClean="0">
                <a:latin typeface="Calibri" pitchFamily="34" charset="0"/>
              </a:rPr>
              <a:t>alınması,</a:t>
            </a:r>
            <a:endParaRPr lang="tr-TR" sz="1600" dirty="0">
              <a:latin typeface="Calibri" pitchFamily="34" charset="0"/>
            </a:endParaRPr>
          </a:p>
          <a:p>
            <a:pPr marL="285750" lvl="0" indent="-285750" algn="just" fontAlgn="auto">
              <a:spcBef>
                <a:spcPts val="600"/>
              </a:spcBef>
              <a:spcAft>
                <a:spcPts val="600"/>
              </a:spcAft>
              <a:buFont typeface="Wingdings" pitchFamily="2" charset="2"/>
              <a:buChar char="v"/>
              <a:defRPr/>
            </a:pPr>
            <a:r>
              <a:rPr lang="tr-TR" sz="1600" dirty="0">
                <a:latin typeface="Calibri" pitchFamily="34" charset="0"/>
              </a:rPr>
              <a:t>İşe giriş tarihi itibariyle işsizlik ödeneği almaya hak </a:t>
            </a:r>
            <a:r>
              <a:rPr lang="tr-TR" sz="1600" dirty="0" smtClean="0">
                <a:latin typeface="Calibri" pitchFamily="34" charset="0"/>
              </a:rPr>
              <a:t>kazanması,</a:t>
            </a:r>
            <a:endParaRPr lang="tr-TR" sz="1600" dirty="0">
              <a:latin typeface="Calibri" pitchFamily="34" charset="0"/>
            </a:endParaRPr>
          </a:p>
          <a:p>
            <a:pPr marL="285750" lvl="0" indent="-285750" algn="just" fontAlgn="auto">
              <a:spcBef>
                <a:spcPts val="600"/>
              </a:spcBef>
              <a:spcAft>
                <a:spcPts val="600"/>
              </a:spcAft>
              <a:buFont typeface="Wingdings" pitchFamily="2" charset="2"/>
              <a:buChar char="v"/>
              <a:defRPr/>
            </a:pPr>
            <a:r>
              <a:rPr lang="tr-TR" sz="1600" dirty="0">
                <a:latin typeface="Calibri" pitchFamily="34" charset="0"/>
              </a:rPr>
              <a:t>Fiilen </a:t>
            </a:r>
            <a:r>
              <a:rPr lang="tr-TR" sz="1600" dirty="0" smtClean="0">
                <a:latin typeface="Calibri" pitchFamily="34" charset="0"/>
              </a:rPr>
              <a:t>çalışması,</a:t>
            </a:r>
            <a:endParaRPr lang="tr-TR" sz="1600" dirty="0">
              <a:latin typeface="Calibri" pitchFamily="34" charset="0"/>
            </a:endParaRPr>
          </a:p>
          <a:p>
            <a:pPr lvl="0" algn="just" fontAlgn="auto">
              <a:spcBef>
                <a:spcPts val="1200"/>
              </a:spcBef>
              <a:spcAft>
                <a:spcPts val="0"/>
              </a:spcAft>
              <a:defRPr/>
            </a:pPr>
            <a:r>
              <a:rPr lang="tr-TR" sz="2000" b="1" u="sng" dirty="0" smtClean="0">
                <a:latin typeface="Calibri" pitchFamily="34" charset="0"/>
              </a:rPr>
              <a:t>İŞYERİ AÇISINDAN;</a:t>
            </a:r>
            <a:endParaRPr lang="tr-TR" sz="1600" b="1" u="sng" dirty="0">
              <a:latin typeface="Calibri" pitchFamily="34" charset="0"/>
            </a:endParaRPr>
          </a:p>
          <a:p>
            <a:pPr marL="285750" lvl="0" indent="-285750" algn="just" fontAlgn="auto">
              <a:spcBef>
                <a:spcPts val="1200"/>
              </a:spcBef>
              <a:spcAft>
                <a:spcPts val="0"/>
              </a:spcAft>
              <a:buFont typeface="Wingdings" pitchFamily="2" charset="2"/>
              <a:buChar char="v"/>
            </a:pPr>
            <a:r>
              <a:rPr lang="tr-TR" altLang="tr-TR" sz="1600" b="1" dirty="0">
                <a:latin typeface="Calibri" pitchFamily="34" charset="0"/>
              </a:rPr>
              <a:t>5335 sayılı Kanunun 30 uncu maddesi </a:t>
            </a:r>
            <a:r>
              <a:rPr lang="tr-TR" altLang="tr-TR" sz="1600" dirty="0">
                <a:latin typeface="Calibri" pitchFamily="34" charset="0"/>
              </a:rPr>
              <a:t>kapsamında olmaması ile</a:t>
            </a:r>
            <a:r>
              <a:rPr lang="tr-TR" sz="1600" dirty="0">
                <a:latin typeface="Calibri" pitchFamily="34" charset="0"/>
              </a:rPr>
              <a:t> </a:t>
            </a:r>
            <a:r>
              <a:rPr lang="tr-TR" sz="1600" b="1" dirty="0">
                <a:latin typeface="Calibri"/>
              </a:rPr>
              <a:t>4734 sayılı Kamu İhale Kanunu </a:t>
            </a:r>
            <a:r>
              <a:rPr lang="tr-TR" sz="1600" dirty="0">
                <a:latin typeface="Calibri"/>
              </a:rPr>
              <a:t>ve bu Kanundan </a:t>
            </a:r>
            <a:r>
              <a:rPr lang="tr-TR" sz="1600" b="1" dirty="0">
                <a:latin typeface="Calibri"/>
              </a:rPr>
              <a:t>istisna</a:t>
            </a:r>
            <a:r>
              <a:rPr lang="tr-TR" sz="1600" dirty="0">
                <a:latin typeface="Calibri"/>
              </a:rPr>
              <a:t> olan alımlar ile </a:t>
            </a:r>
            <a:r>
              <a:rPr lang="tr-TR" sz="1600" b="1" dirty="0">
                <a:latin typeface="Calibri"/>
              </a:rPr>
              <a:t>uluslararası anlaşma </a:t>
            </a:r>
            <a:r>
              <a:rPr lang="tr-TR" sz="1600" dirty="0">
                <a:latin typeface="Calibri"/>
              </a:rPr>
              <a:t>hükümlerine istinaden yapılan hizmet </a:t>
            </a:r>
            <a:r>
              <a:rPr lang="tr-TR" sz="1600" dirty="0" smtClean="0">
                <a:latin typeface="Calibri"/>
              </a:rPr>
              <a:t>alımları </a:t>
            </a:r>
            <a:r>
              <a:rPr lang="tr-TR" sz="1600" dirty="0">
                <a:latin typeface="Calibri"/>
              </a:rPr>
              <a:t>ve yapım işlerini yürüten işyeri</a:t>
            </a:r>
            <a:r>
              <a:rPr lang="tr-TR" sz="1600" dirty="0">
                <a:latin typeface="Calibri" pitchFamily="34" charset="0"/>
              </a:rPr>
              <a:t> </a:t>
            </a:r>
            <a:r>
              <a:rPr lang="tr-TR" sz="1600" b="1" dirty="0">
                <a:latin typeface="Calibri" pitchFamily="34" charset="0"/>
              </a:rPr>
              <a:t>olmaması,</a:t>
            </a:r>
            <a:endParaRPr lang="tr-TR" altLang="tr-TR" sz="1600" b="1" dirty="0"/>
          </a:p>
          <a:p>
            <a:pPr marL="285750" lvl="0" indent="-285750" algn="just" fontAlgn="auto">
              <a:spcBef>
                <a:spcPts val="600"/>
              </a:spcBef>
              <a:spcAft>
                <a:spcPts val="600"/>
              </a:spcAft>
              <a:buFont typeface="Wingdings" pitchFamily="2" charset="2"/>
              <a:buChar char="v"/>
              <a:defRPr/>
            </a:pPr>
            <a:r>
              <a:rPr lang="tr-TR" altLang="tr-TR" sz="1600" dirty="0">
                <a:latin typeface="Calibri" pitchFamily="34" charset="0"/>
              </a:rPr>
              <a:t>Sigortalının işe alındığı tarihten önceki aydan başlanarak son altı aylık dönemde aylık prim ve hizmet belgelerinde bildirilen </a:t>
            </a:r>
            <a:r>
              <a:rPr lang="tr-TR" altLang="tr-TR" sz="1600" b="1" dirty="0">
                <a:latin typeface="Calibri" pitchFamily="34" charset="0"/>
              </a:rPr>
              <a:t>ortalama sigortalı sayısına ilave olarak işe alınmış olması,</a:t>
            </a:r>
            <a:endParaRPr lang="tr-TR" sz="1600" b="1" dirty="0">
              <a:latin typeface="Calibri" pitchFamily="34" charset="0"/>
            </a:endParaRPr>
          </a:p>
          <a:p>
            <a:pPr marL="285750" lvl="0" indent="-285750" algn="just" fontAlgn="auto">
              <a:spcBef>
                <a:spcPts val="600"/>
              </a:spcBef>
              <a:spcAft>
                <a:spcPts val="600"/>
              </a:spcAft>
              <a:buFont typeface="Wingdings" pitchFamily="2" charset="2"/>
              <a:buChar char="v"/>
              <a:defRPr/>
            </a:pPr>
            <a:r>
              <a:rPr lang="tr-TR" sz="1600" dirty="0">
                <a:latin typeface="Calibri" pitchFamily="34" charset="0"/>
              </a:rPr>
              <a:t>İşsizlik ödeneği almakta olan sigortalının işsizlik ödeneği almaya hak kazanmadan </a:t>
            </a:r>
            <a:r>
              <a:rPr lang="tr-TR" sz="1600" b="1" dirty="0">
                <a:latin typeface="Calibri" pitchFamily="34" charset="0"/>
              </a:rPr>
              <a:t>önce son çalıştığı işyeri haricinde bir işyerinde </a:t>
            </a:r>
            <a:r>
              <a:rPr lang="tr-TR" sz="1600" dirty="0">
                <a:latin typeface="Calibri" pitchFamily="34" charset="0"/>
              </a:rPr>
              <a:t>işe başlamış olması,</a:t>
            </a:r>
          </a:p>
          <a:p>
            <a:pPr marL="285750" lvl="0" indent="-285750" algn="just" fontAlgn="auto">
              <a:spcBef>
                <a:spcPts val="600"/>
              </a:spcBef>
              <a:spcAft>
                <a:spcPts val="600"/>
              </a:spcAft>
              <a:buFont typeface="Wingdings" pitchFamily="2" charset="2"/>
              <a:buChar char="v"/>
              <a:defRPr/>
            </a:pPr>
            <a:r>
              <a:rPr lang="tr-TR" sz="1600" dirty="0">
                <a:latin typeface="Calibri" pitchFamily="34" charset="0"/>
              </a:rPr>
              <a:t>Aylık prim ve hizmet belgelerini </a:t>
            </a:r>
            <a:r>
              <a:rPr lang="tr-TR" sz="1600" b="1" dirty="0">
                <a:latin typeface="Calibri" pitchFamily="34" charset="0"/>
              </a:rPr>
              <a:t>yasal süresi içerisinde </a:t>
            </a:r>
            <a:r>
              <a:rPr lang="tr-TR" sz="1600" b="1" dirty="0" smtClean="0">
                <a:latin typeface="Calibri" pitchFamily="34" charset="0"/>
              </a:rPr>
              <a:t>verilmesi</a:t>
            </a:r>
            <a:r>
              <a:rPr lang="tr-TR" sz="1600" dirty="0">
                <a:latin typeface="Calibri" pitchFamily="34" charset="0"/>
              </a:rPr>
              <a:t>,</a:t>
            </a:r>
          </a:p>
          <a:p>
            <a:pPr marL="285750" lvl="0" indent="-285750" algn="just" fontAlgn="auto">
              <a:spcBef>
                <a:spcPts val="600"/>
              </a:spcBef>
              <a:spcAft>
                <a:spcPts val="600"/>
              </a:spcAft>
              <a:buFont typeface="Wingdings" pitchFamily="2" charset="2"/>
              <a:buChar char="v"/>
              <a:defRPr/>
            </a:pPr>
            <a:r>
              <a:rPr lang="tr-TR" sz="1600" dirty="0">
                <a:latin typeface="Calibri" pitchFamily="34" charset="0"/>
              </a:rPr>
              <a:t>Sigorta primlerinin sigortalı hissesine isabet eden kısmı ile Hazinece karşılanmayan işveren hissesine isabet eden kısmın tamamını </a:t>
            </a:r>
            <a:r>
              <a:rPr lang="tr-TR" sz="1600" b="1" dirty="0">
                <a:latin typeface="Calibri" pitchFamily="34" charset="0"/>
              </a:rPr>
              <a:t>yasal süresi içinde ödemesi</a:t>
            </a:r>
            <a:r>
              <a:rPr lang="tr-TR" sz="1600" dirty="0" smtClean="0">
                <a:latin typeface="Calibri" pitchFamily="34" charset="0"/>
              </a:rPr>
              <a:t>,</a:t>
            </a:r>
          </a:p>
          <a:p>
            <a:pPr lvl="0" algn="just" fontAlgn="auto">
              <a:spcBef>
                <a:spcPts val="600"/>
              </a:spcBef>
              <a:spcAft>
                <a:spcPts val="600"/>
              </a:spcAft>
              <a:defRPr/>
            </a:pPr>
            <a:r>
              <a:rPr lang="tr-TR" sz="1600" dirty="0" smtClean="0">
                <a:latin typeface="Calibri" pitchFamily="34" charset="0"/>
              </a:rPr>
              <a:t>            şartlarının birlikte gerçekleşmiş olması gerekmektedir.</a:t>
            </a:r>
            <a:endParaRPr lang="tr-TR" sz="1600" dirty="0">
              <a:latin typeface="Calibri" pitchFamily="34" charset="0"/>
            </a:endParaRPr>
          </a:p>
        </p:txBody>
      </p:sp>
    </p:spTree>
    <p:extLst>
      <p:ext uri="{BB962C8B-B14F-4D97-AF65-F5344CB8AC3E}">
        <p14:creationId xmlns:p14="http://schemas.microsoft.com/office/powerpoint/2010/main" val="19487999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KAPSAM</a:t>
            </a:r>
            <a:endParaRPr lang="tr-TR" b="1" dirty="0"/>
          </a:p>
        </p:txBody>
      </p:sp>
      <p:sp>
        <p:nvSpPr>
          <p:cNvPr id="4" name="Dikdörtgen 3"/>
          <p:cNvSpPr/>
          <p:nvPr/>
        </p:nvSpPr>
        <p:spPr>
          <a:xfrm>
            <a:off x="323528" y="764705"/>
            <a:ext cx="8568952" cy="5924699"/>
          </a:xfrm>
          <a:prstGeom prst="rect">
            <a:avLst/>
          </a:prstGeom>
        </p:spPr>
        <p:txBody>
          <a:bodyPr wrap="square">
            <a:spAutoFit/>
          </a:bodyPr>
          <a:lstStyle/>
          <a:p>
            <a:pPr lvl="0" algn="just" fontAlgn="auto">
              <a:lnSpc>
                <a:spcPct val="90000"/>
              </a:lnSpc>
              <a:spcBef>
                <a:spcPts val="600"/>
              </a:spcBef>
              <a:spcAft>
                <a:spcPts val="600"/>
              </a:spcAft>
              <a:tabLst>
                <a:tab pos="4848225" algn="l"/>
              </a:tabLst>
            </a:pPr>
            <a:r>
              <a:rPr lang="tr-TR" sz="2000" b="1" u="sng" dirty="0" smtClean="0">
                <a:latin typeface="Calibri" pitchFamily="34" charset="0"/>
              </a:rPr>
              <a:t>KAPSAMDA OLANLAR</a:t>
            </a:r>
          </a:p>
          <a:p>
            <a:pPr lvl="0" algn="just" fontAlgn="auto">
              <a:lnSpc>
                <a:spcPct val="90000"/>
              </a:lnSpc>
              <a:spcBef>
                <a:spcPts val="600"/>
              </a:spcBef>
              <a:spcAft>
                <a:spcPts val="600"/>
              </a:spcAft>
              <a:tabLst>
                <a:tab pos="4848225" algn="l"/>
              </a:tabLst>
            </a:pPr>
            <a:r>
              <a:rPr lang="tr-TR" dirty="0" smtClean="0">
                <a:latin typeface="Calibri" pitchFamily="34" charset="0"/>
              </a:rPr>
              <a:t>4/1-a </a:t>
            </a:r>
            <a:r>
              <a:rPr lang="tr-TR" dirty="0">
                <a:latin typeface="Calibri" pitchFamily="34" charset="0"/>
              </a:rPr>
              <a:t>kapsamındaki sigortalı çalıştıran </a:t>
            </a:r>
            <a:r>
              <a:rPr lang="tr-TR" b="1" dirty="0">
                <a:latin typeface="Calibri" pitchFamily="34" charset="0"/>
              </a:rPr>
              <a:t>özel sektör </a:t>
            </a:r>
            <a:r>
              <a:rPr lang="tr-TR" b="1" dirty="0" smtClean="0">
                <a:latin typeface="Calibri" pitchFamily="34" charset="0"/>
              </a:rPr>
              <a:t>işverenleri </a:t>
            </a:r>
            <a:r>
              <a:rPr lang="tr-TR" dirty="0" smtClean="0">
                <a:latin typeface="Calibri" pitchFamily="34" charset="0"/>
              </a:rPr>
              <a:t>teşvikten faydalanabilmektedir.</a:t>
            </a:r>
          </a:p>
          <a:p>
            <a:pPr algn="just" fontAlgn="auto">
              <a:lnSpc>
                <a:spcPct val="90000"/>
              </a:lnSpc>
              <a:spcBef>
                <a:spcPts val="600"/>
              </a:spcBef>
              <a:spcAft>
                <a:spcPts val="600"/>
              </a:spcAft>
              <a:tabLst>
                <a:tab pos="4848225" algn="l"/>
              </a:tabLst>
            </a:pPr>
            <a:r>
              <a:rPr lang="tr-TR" dirty="0">
                <a:latin typeface="Calibri" pitchFamily="34" charset="0"/>
              </a:rPr>
              <a:t>Vakıflar tarafından kurulan yükseköğretim kurumları ile okul-aile birlikleri 9/12/2016 </a:t>
            </a:r>
            <a:r>
              <a:rPr lang="tr-TR" dirty="0" smtClean="0">
                <a:latin typeface="Calibri" pitchFamily="34" charset="0"/>
              </a:rPr>
              <a:t>tarihinden itibaren beş puanlık indirimden yararlanabilir.</a:t>
            </a:r>
            <a:endParaRPr lang="tr-TR" dirty="0">
              <a:latin typeface="Calibri" pitchFamily="34" charset="0"/>
            </a:endParaRPr>
          </a:p>
          <a:p>
            <a:pPr lvl="0" algn="just" fontAlgn="auto">
              <a:lnSpc>
                <a:spcPct val="90000"/>
              </a:lnSpc>
              <a:spcBef>
                <a:spcPts val="600"/>
              </a:spcBef>
              <a:spcAft>
                <a:spcPts val="600"/>
              </a:spcAft>
              <a:tabLst>
                <a:tab pos="4848225" algn="l"/>
              </a:tabLst>
            </a:pPr>
            <a:r>
              <a:rPr lang="tr-TR" dirty="0">
                <a:latin typeface="Calibri" pitchFamily="34" charset="0"/>
              </a:rPr>
              <a:t> </a:t>
            </a:r>
            <a:r>
              <a:rPr lang="tr-TR" sz="2000" b="1" u="sng" dirty="0" smtClean="0">
                <a:latin typeface="Calibri" pitchFamily="34" charset="0"/>
              </a:rPr>
              <a:t>KAPSAM DIŞI OLANLAR</a:t>
            </a:r>
          </a:p>
          <a:p>
            <a:pPr marL="285750" lvl="0" indent="-285750" algn="just" fontAlgn="auto">
              <a:lnSpc>
                <a:spcPct val="90000"/>
              </a:lnSpc>
              <a:spcBef>
                <a:spcPts val="600"/>
              </a:spcBef>
              <a:spcAft>
                <a:spcPts val="600"/>
              </a:spcAft>
              <a:buFont typeface="Wingdings" pitchFamily="2" charset="2"/>
              <a:buChar char="v"/>
              <a:tabLst>
                <a:tab pos="4848225" algn="l"/>
              </a:tabLst>
            </a:pPr>
            <a:r>
              <a:rPr lang="tr-TR" b="1" dirty="0" smtClean="0">
                <a:latin typeface="Calibri" pitchFamily="34" charset="0"/>
              </a:rPr>
              <a:t>Resmi </a:t>
            </a:r>
            <a:r>
              <a:rPr lang="tr-TR" b="1" dirty="0">
                <a:latin typeface="Calibri" pitchFamily="34" charset="0"/>
              </a:rPr>
              <a:t>sektör </a:t>
            </a:r>
            <a:r>
              <a:rPr lang="tr-TR" b="1" dirty="0" smtClean="0">
                <a:latin typeface="Calibri" pitchFamily="34" charset="0"/>
              </a:rPr>
              <a:t>işyerlerinde </a:t>
            </a:r>
            <a:r>
              <a:rPr lang="tr-TR" dirty="0" smtClean="0">
                <a:latin typeface="Calibri" pitchFamily="34" charset="0"/>
              </a:rPr>
              <a:t>(1/3/2011 </a:t>
            </a:r>
            <a:r>
              <a:rPr lang="tr-TR" dirty="0">
                <a:latin typeface="Calibri" pitchFamily="34" charset="0"/>
              </a:rPr>
              <a:t>tarihinden önce kamu idareleri, 1/3/2011 tarihinden sonra 5335 sayılı sayılı Kanunun 30 uncu maddesinin ikinci fıkrası kapsamındakiler</a:t>
            </a:r>
            <a:r>
              <a:rPr lang="tr-TR" dirty="0" smtClean="0">
                <a:latin typeface="Calibri" pitchFamily="34" charset="0"/>
              </a:rPr>
              <a:t>),</a:t>
            </a:r>
            <a:endParaRPr lang="tr-TR" dirty="0">
              <a:latin typeface="Calibri" pitchFamily="34" charset="0"/>
            </a:endParaRPr>
          </a:p>
          <a:p>
            <a:pPr marL="285750" lvl="0" indent="-285750" algn="just" fontAlgn="auto">
              <a:lnSpc>
                <a:spcPct val="90000"/>
              </a:lnSpc>
              <a:spcBef>
                <a:spcPts val="600"/>
              </a:spcBef>
              <a:spcAft>
                <a:spcPts val="600"/>
              </a:spcAft>
              <a:buFont typeface="Wingdings" pitchFamily="2" charset="2"/>
              <a:buChar char="v"/>
              <a:tabLst>
                <a:tab pos="4848225" algn="l"/>
              </a:tabLst>
            </a:pPr>
            <a:r>
              <a:rPr lang="tr-TR" b="1" dirty="0" smtClean="0">
                <a:latin typeface="Calibri" pitchFamily="34" charset="0"/>
              </a:rPr>
              <a:t>2886 </a:t>
            </a:r>
            <a:r>
              <a:rPr lang="tr-TR" b="1" dirty="0">
                <a:latin typeface="Calibri" pitchFamily="34" charset="0"/>
              </a:rPr>
              <a:t>sayılı Devlet İhale Kanunu </a:t>
            </a:r>
            <a:r>
              <a:rPr lang="tr-TR" dirty="0">
                <a:latin typeface="Calibri" pitchFamily="34" charset="0"/>
              </a:rPr>
              <a:t>ile </a:t>
            </a:r>
            <a:r>
              <a:rPr lang="tr-TR" b="1" dirty="0">
                <a:latin typeface="Calibri" pitchFamily="34" charset="0"/>
              </a:rPr>
              <a:t>4734 sayılı Kamu İhale Kanunu </a:t>
            </a:r>
            <a:r>
              <a:rPr lang="tr-TR" dirty="0">
                <a:latin typeface="Calibri" pitchFamily="34" charset="0"/>
              </a:rPr>
              <a:t>kapsamındaki alım ve yapım işlerinde, </a:t>
            </a:r>
          </a:p>
          <a:p>
            <a:pPr marL="285750" lvl="0" indent="-285750" algn="just" fontAlgn="auto">
              <a:lnSpc>
                <a:spcPct val="90000"/>
              </a:lnSpc>
              <a:spcBef>
                <a:spcPts val="600"/>
              </a:spcBef>
              <a:spcAft>
                <a:spcPts val="600"/>
              </a:spcAft>
              <a:buFont typeface="Wingdings" pitchFamily="2" charset="2"/>
              <a:buChar char="v"/>
              <a:tabLst>
                <a:tab pos="4848225" algn="l"/>
              </a:tabLst>
            </a:pPr>
            <a:r>
              <a:rPr lang="tr-TR" b="1" dirty="0" smtClean="0">
                <a:latin typeface="Calibri" pitchFamily="34" charset="0"/>
              </a:rPr>
              <a:t>4734 </a:t>
            </a:r>
            <a:r>
              <a:rPr lang="tr-TR" b="1" dirty="0">
                <a:latin typeface="Calibri" pitchFamily="34" charset="0"/>
              </a:rPr>
              <a:t>sayılı Kanundan istisna </a:t>
            </a:r>
            <a:r>
              <a:rPr lang="tr-TR" dirty="0">
                <a:latin typeface="Calibri" pitchFamily="34" charset="0"/>
              </a:rPr>
              <a:t>olan alım ve yapım işleri işyerlerinde,</a:t>
            </a:r>
          </a:p>
          <a:p>
            <a:pPr marL="285750" lvl="0" indent="-285750" algn="just" fontAlgn="auto">
              <a:lnSpc>
                <a:spcPct val="90000"/>
              </a:lnSpc>
              <a:spcBef>
                <a:spcPts val="600"/>
              </a:spcBef>
              <a:spcAft>
                <a:spcPts val="600"/>
              </a:spcAft>
              <a:buFont typeface="Wingdings" pitchFamily="2" charset="2"/>
              <a:buChar char="v"/>
              <a:tabLst>
                <a:tab pos="4848225" algn="l"/>
              </a:tabLst>
            </a:pPr>
            <a:r>
              <a:rPr lang="tr-TR" b="1" dirty="0" smtClean="0">
                <a:latin typeface="Calibri" pitchFamily="34" charset="0"/>
              </a:rPr>
              <a:t>Uluslararası </a:t>
            </a:r>
            <a:r>
              <a:rPr lang="tr-TR" b="1" dirty="0">
                <a:latin typeface="Calibri" pitchFamily="34" charset="0"/>
              </a:rPr>
              <a:t>anlaşma hükümlerine istinaden</a:t>
            </a:r>
            <a:r>
              <a:rPr lang="tr-TR" dirty="0">
                <a:latin typeface="Calibri" pitchFamily="34" charset="0"/>
              </a:rPr>
              <a:t> yapılan alım ve yapım işlerine ilişkin </a:t>
            </a:r>
            <a:r>
              <a:rPr lang="tr-TR" dirty="0" smtClean="0">
                <a:latin typeface="Calibri" pitchFamily="34" charset="0"/>
              </a:rPr>
              <a:t>işyerlerinde,</a:t>
            </a:r>
          </a:p>
          <a:p>
            <a:pPr lvl="0" algn="just" fontAlgn="auto">
              <a:lnSpc>
                <a:spcPct val="90000"/>
              </a:lnSpc>
              <a:spcBef>
                <a:spcPts val="600"/>
              </a:spcBef>
              <a:spcAft>
                <a:spcPts val="600"/>
              </a:spcAft>
              <a:tabLst>
                <a:tab pos="4848225" algn="l"/>
              </a:tabLst>
            </a:pPr>
            <a:r>
              <a:rPr lang="tr-TR" dirty="0">
                <a:latin typeface="Calibri" pitchFamily="34" charset="0"/>
              </a:rPr>
              <a:t> </a:t>
            </a:r>
            <a:r>
              <a:rPr lang="tr-TR" dirty="0" smtClean="0">
                <a:latin typeface="Calibri" pitchFamily="34" charset="0"/>
              </a:rPr>
              <a:t>     çalıştırılan sigortalılardan dolayı ,</a:t>
            </a:r>
          </a:p>
          <a:p>
            <a:pPr marL="285750" lvl="0" indent="-285750" algn="just" fontAlgn="auto">
              <a:lnSpc>
                <a:spcPct val="90000"/>
              </a:lnSpc>
              <a:spcBef>
                <a:spcPts val="600"/>
              </a:spcBef>
              <a:spcAft>
                <a:spcPts val="600"/>
              </a:spcAft>
              <a:buFont typeface="Wingdings" panose="05000000000000000000" pitchFamily="2" charset="2"/>
              <a:buChar char="v"/>
              <a:tabLst>
                <a:tab pos="4848225" algn="l"/>
              </a:tabLst>
            </a:pPr>
            <a:r>
              <a:rPr lang="tr-TR" b="1" dirty="0" smtClean="0">
                <a:latin typeface="Calibri" pitchFamily="34" charset="0"/>
              </a:rPr>
              <a:t>Yurtdışında çalışanlar</a:t>
            </a:r>
            <a:r>
              <a:rPr lang="tr-TR" dirty="0" smtClean="0">
                <a:latin typeface="Calibri" pitchFamily="34" charset="0"/>
              </a:rPr>
              <a:t> ve </a:t>
            </a:r>
            <a:r>
              <a:rPr lang="tr-TR" b="1" dirty="0">
                <a:latin typeface="Calibri" pitchFamily="34" charset="0"/>
              </a:rPr>
              <a:t>sosyal güvenlik destek primine </a:t>
            </a:r>
            <a:r>
              <a:rPr lang="tr-TR" dirty="0">
                <a:latin typeface="Calibri" pitchFamily="34" charset="0"/>
              </a:rPr>
              <a:t>tabi </a:t>
            </a:r>
            <a:r>
              <a:rPr lang="tr-TR" dirty="0" smtClean="0">
                <a:latin typeface="Calibri" pitchFamily="34" charset="0"/>
              </a:rPr>
              <a:t>çalışanlardan dolayı, </a:t>
            </a:r>
          </a:p>
          <a:p>
            <a:pPr lvl="0" algn="just" fontAlgn="auto">
              <a:lnSpc>
                <a:spcPct val="90000"/>
              </a:lnSpc>
              <a:spcBef>
                <a:spcPts val="600"/>
              </a:spcBef>
              <a:spcAft>
                <a:spcPts val="600"/>
              </a:spcAft>
              <a:tabLst>
                <a:tab pos="4848225" algn="l"/>
              </a:tabLst>
            </a:pPr>
            <a:r>
              <a:rPr lang="tr-TR" dirty="0" smtClean="0">
                <a:latin typeface="Calibri" pitchFamily="34" charset="0"/>
              </a:rPr>
              <a:t>            teşvikten yararlanılamaz</a:t>
            </a:r>
            <a:r>
              <a:rPr lang="tr-TR" dirty="0">
                <a:latin typeface="Calibri" pitchFamily="34" charset="0"/>
              </a:rPr>
              <a:t>.</a:t>
            </a:r>
          </a:p>
        </p:txBody>
      </p:sp>
      <p:sp>
        <p:nvSpPr>
          <p:cNvPr id="5" name="Slayt Numarası Yer Tutucusu 4"/>
          <p:cNvSpPr>
            <a:spLocks noGrp="1"/>
          </p:cNvSpPr>
          <p:nvPr>
            <p:ph type="sldNum" sz="quarter" idx="4294967295"/>
          </p:nvPr>
        </p:nvSpPr>
        <p:spPr>
          <a:xfrm>
            <a:off x="7164388" y="6532563"/>
            <a:ext cx="1477962" cy="280987"/>
          </a:xfrm>
          <a:prstGeom prst="rect">
            <a:avLst/>
          </a:prstGeom>
        </p:spPr>
        <p:txBody>
          <a:bodyPr/>
          <a:lstStyle/>
          <a:p>
            <a:pPr>
              <a:defRPr/>
            </a:pPr>
            <a:r>
              <a:rPr lang="tr-TR" sz="1400" dirty="0" smtClean="0"/>
              <a:t>                        </a:t>
            </a:r>
            <a:endParaRPr lang="tr-TR" sz="1400" dirty="0"/>
          </a:p>
        </p:txBody>
      </p:sp>
    </p:spTree>
    <p:extLst>
      <p:ext uri="{BB962C8B-B14F-4D97-AF65-F5344CB8AC3E}">
        <p14:creationId xmlns:p14="http://schemas.microsoft.com/office/powerpoint/2010/main" val="390332721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0" eaLnBrk="1" fontAlgn="auto" hangingPunct="1">
              <a:lnSpc>
                <a:spcPct val="90000"/>
              </a:lnSpc>
              <a:spcBef>
                <a:spcPts val="600"/>
              </a:spcBef>
              <a:spcAft>
                <a:spcPts val="600"/>
              </a:spcAft>
              <a:tabLst>
                <a:tab pos="4848225" algn="l"/>
              </a:tabLst>
              <a:defRPr/>
            </a:pPr>
            <a:r>
              <a:rPr lang="tr-TR" altLang="tr-TR" sz="2000" b="1" kern="1200" dirty="0" smtClean="0">
                <a:solidFill>
                  <a:prstClr val="black"/>
                </a:solidFill>
                <a:ea typeface="+mn-ea"/>
                <a:cs typeface="+mn-cs"/>
              </a:rPr>
              <a:t/>
            </a:r>
            <a:br>
              <a:rPr lang="tr-TR" altLang="tr-TR" sz="2000" b="1" kern="1200" dirty="0" smtClean="0">
                <a:solidFill>
                  <a:prstClr val="black"/>
                </a:solidFill>
                <a:ea typeface="+mn-ea"/>
                <a:cs typeface="+mn-cs"/>
              </a:rPr>
            </a:br>
            <a:r>
              <a:rPr lang="tr-TR" altLang="tr-TR" b="1" kern="1200" dirty="0" smtClean="0">
                <a:ea typeface="+mn-ea"/>
                <a:cs typeface="+mn-cs"/>
              </a:rPr>
              <a:t>TEŞVİK </a:t>
            </a:r>
            <a:r>
              <a:rPr lang="tr-TR" altLang="tr-TR" b="1" kern="1200" dirty="0">
                <a:ea typeface="+mn-ea"/>
                <a:cs typeface="+mn-cs"/>
              </a:rPr>
              <a:t>KAPSAMINDA SAĞLANAN DESTEK</a:t>
            </a:r>
            <a:r>
              <a:rPr lang="tr-TR" altLang="tr-TR" sz="2000" b="1" kern="1200" dirty="0">
                <a:solidFill>
                  <a:prstClr val="black"/>
                </a:solidFill>
                <a:ea typeface="+mn-ea"/>
                <a:cs typeface="+mn-cs"/>
              </a:rPr>
              <a:t/>
            </a:r>
            <a:br>
              <a:rPr lang="tr-TR" altLang="tr-TR" sz="2000" b="1" kern="1200" dirty="0">
                <a:solidFill>
                  <a:prstClr val="black"/>
                </a:solidFill>
                <a:ea typeface="+mn-ea"/>
                <a:cs typeface="+mn-cs"/>
              </a:rPr>
            </a:br>
            <a:endParaRPr lang="tr-TR" dirty="0"/>
          </a:p>
        </p:txBody>
      </p:sp>
      <p:sp>
        <p:nvSpPr>
          <p:cNvPr id="3" name="Slayt Numarası Yer Tutucusu 2"/>
          <p:cNvSpPr>
            <a:spLocks noGrp="1"/>
          </p:cNvSpPr>
          <p:nvPr>
            <p:ph type="sldNum" sz="quarter" idx="4294967295"/>
          </p:nvPr>
        </p:nvSpPr>
        <p:spPr>
          <a:xfrm>
            <a:off x="7164388" y="6532563"/>
            <a:ext cx="1477962" cy="280987"/>
          </a:xfrm>
          <a:prstGeom prst="rect">
            <a:avLst/>
          </a:prstGeom>
        </p:spPr>
        <p:txBody>
          <a:bodyPr/>
          <a:lstStyle/>
          <a:p>
            <a:pPr>
              <a:defRPr/>
            </a:pPr>
            <a:r>
              <a:rPr lang="tr-TR" dirty="0" smtClean="0"/>
              <a:t>             </a:t>
            </a:r>
            <a:endParaRPr lang="tr-TR" sz="1400" dirty="0"/>
          </a:p>
        </p:txBody>
      </p:sp>
      <p:sp>
        <p:nvSpPr>
          <p:cNvPr id="4" name="Dikdörtgen 3"/>
          <p:cNvSpPr/>
          <p:nvPr/>
        </p:nvSpPr>
        <p:spPr>
          <a:xfrm>
            <a:off x="323528" y="908720"/>
            <a:ext cx="8424936" cy="4185761"/>
          </a:xfrm>
          <a:prstGeom prst="rect">
            <a:avLst/>
          </a:prstGeom>
        </p:spPr>
        <p:txBody>
          <a:bodyPr wrap="square">
            <a:spAutoFit/>
          </a:bodyPr>
          <a:lstStyle/>
          <a:p>
            <a:pPr lvl="0" algn="just" fontAlgn="auto">
              <a:lnSpc>
                <a:spcPct val="150000"/>
              </a:lnSpc>
              <a:spcBef>
                <a:spcPts val="600"/>
              </a:spcBef>
              <a:spcAft>
                <a:spcPts val="600"/>
              </a:spcAft>
              <a:buClr>
                <a:srgbClr val="046CA6"/>
              </a:buClr>
            </a:pPr>
            <a:r>
              <a:rPr lang="tr-TR" altLang="tr-TR" dirty="0" smtClean="0">
                <a:latin typeface="Calibri" pitchFamily="34" charset="0"/>
              </a:rPr>
              <a:t>Prime </a:t>
            </a:r>
            <a:r>
              <a:rPr lang="tr-TR" altLang="tr-TR" dirty="0">
                <a:latin typeface="Calibri" pitchFamily="34" charset="0"/>
              </a:rPr>
              <a:t>esas kazanç alt sınırı üzerinden tahakkuk eden işçi ve işveren sigorta primlerinin tamamı ile kısa vadeli sigorta prim tutarlarının </a:t>
            </a:r>
            <a:r>
              <a:rPr lang="tr-TR" altLang="tr-TR" b="1" dirty="0">
                <a:latin typeface="Calibri" pitchFamily="34" charset="0"/>
              </a:rPr>
              <a:t>%1’i </a:t>
            </a:r>
            <a:r>
              <a:rPr lang="tr-TR" altLang="tr-TR" dirty="0">
                <a:latin typeface="Calibri" pitchFamily="34" charset="0"/>
              </a:rPr>
              <a:t>İşsizlik Sigortası Fonundan karşılanacaktır. </a:t>
            </a:r>
          </a:p>
          <a:p>
            <a:pPr lvl="0" algn="just" fontAlgn="auto">
              <a:lnSpc>
                <a:spcPct val="150000"/>
              </a:lnSpc>
              <a:spcBef>
                <a:spcPts val="600"/>
              </a:spcBef>
              <a:spcAft>
                <a:spcPts val="600"/>
              </a:spcAft>
              <a:buClr>
                <a:srgbClr val="046CA6"/>
              </a:buClr>
            </a:pPr>
            <a:r>
              <a:rPr lang="tr-TR" altLang="tr-TR" dirty="0">
                <a:latin typeface="Calibri" pitchFamily="34" charset="0"/>
              </a:rPr>
              <a:t>Buna </a:t>
            </a:r>
            <a:r>
              <a:rPr lang="tr-TR" altLang="tr-TR" dirty="0" smtClean="0">
                <a:latin typeface="Calibri" pitchFamily="34" charset="0"/>
              </a:rPr>
              <a:t>göre </a:t>
            </a:r>
            <a:r>
              <a:rPr lang="tr-TR" altLang="tr-TR" dirty="0">
                <a:latin typeface="Calibri" pitchFamily="34" charset="0"/>
              </a:rPr>
              <a:t>İşsizlik sigortası fonundan </a:t>
            </a:r>
            <a:r>
              <a:rPr lang="tr-TR" altLang="tr-TR" dirty="0" smtClean="0">
                <a:latin typeface="Calibri" pitchFamily="34" charset="0"/>
              </a:rPr>
              <a:t>karşılanacak oran:</a:t>
            </a:r>
            <a:endParaRPr lang="tr-TR" altLang="tr-TR" dirty="0">
              <a:latin typeface="Calibri" pitchFamily="34" charset="0"/>
            </a:endParaRPr>
          </a:p>
          <a:p>
            <a:pPr marL="285750" lvl="0" indent="-285750" algn="just" fontAlgn="auto">
              <a:lnSpc>
                <a:spcPct val="150000"/>
              </a:lnSpc>
              <a:spcBef>
                <a:spcPts val="600"/>
              </a:spcBef>
              <a:spcAft>
                <a:spcPts val="600"/>
              </a:spcAft>
              <a:buClr>
                <a:schemeClr val="tx1"/>
              </a:buClr>
              <a:buFont typeface="Wingdings" pitchFamily="2" charset="2"/>
              <a:buChar char="v"/>
            </a:pPr>
            <a:r>
              <a:rPr lang="tr-TR" altLang="tr-TR" dirty="0">
                <a:latin typeface="Calibri" pitchFamily="34" charset="0"/>
              </a:rPr>
              <a:t>KVSK prim tutarının </a:t>
            </a:r>
            <a:r>
              <a:rPr lang="tr-TR" altLang="tr-TR" b="1" dirty="0">
                <a:latin typeface="Calibri" pitchFamily="34" charset="0"/>
              </a:rPr>
              <a:t>%</a:t>
            </a:r>
            <a:r>
              <a:rPr lang="tr-TR" altLang="tr-TR" b="1" dirty="0" smtClean="0">
                <a:latin typeface="Calibri" pitchFamily="34" charset="0"/>
              </a:rPr>
              <a:t>1’i</a:t>
            </a:r>
            <a:r>
              <a:rPr lang="tr-TR" altLang="tr-TR" dirty="0" smtClean="0">
                <a:latin typeface="Calibri" pitchFamily="34" charset="0"/>
              </a:rPr>
              <a:t>,</a:t>
            </a:r>
            <a:endParaRPr lang="tr-TR" altLang="tr-TR" dirty="0">
              <a:latin typeface="Calibri" pitchFamily="34" charset="0"/>
            </a:endParaRPr>
          </a:p>
          <a:p>
            <a:pPr marL="285750" lvl="0" indent="-285750" algn="just" fontAlgn="auto">
              <a:lnSpc>
                <a:spcPct val="150000"/>
              </a:lnSpc>
              <a:spcBef>
                <a:spcPts val="600"/>
              </a:spcBef>
              <a:spcAft>
                <a:spcPts val="600"/>
              </a:spcAft>
              <a:buClr>
                <a:schemeClr val="tx1"/>
              </a:buClr>
              <a:buFont typeface="Wingdings" pitchFamily="2" charset="2"/>
              <a:buChar char="v"/>
            </a:pPr>
            <a:r>
              <a:rPr lang="tr-TR" altLang="tr-TR" dirty="0">
                <a:latin typeface="Calibri" pitchFamily="34" charset="0"/>
              </a:rPr>
              <a:t>MYÖ sigortası prim tutarının tamamı </a:t>
            </a:r>
            <a:r>
              <a:rPr lang="tr-TR" altLang="tr-TR" b="1" dirty="0">
                <a:latin typeface="Calibri" pitchFamily="34" charset="0"/>
              </a:rPr>
              <a:t>(%20</a:t>
            </a:r>
            <a:r>
              <a:rPr lang="tr-TR" altLang="tr-TR" b="1" dirty="0" smtClean="0">
                <a:latin typeface="Calibri" pitchFamily="34" charset="0"/>
              </a:rPr>
              <a:t>),</a:t>
            </a:r>
            <a:endParaRPr lang="tr-TR" altLang="tr-TR" b="1" dirty="0">
              <a:latin typeface="Calibri" pitchFamily="34" charset="0"/>
            </a:endParaRPr>
          </a:p>
          <a:p>
            <a:pPr marL="285750" lvl="0" indent="-285750" algn="just" fontAlgn="auto">
              <a:lnSpc>
                <a:spcPct val="150000"/>
              </a:lnSpc>
              <a:spcBef>
                <a:spcPts val="600"/>
              </a:spcBef>
              <a:spcAft>
                <a:spcPts val="600"/>
              </a:spcAft>
              <a:buClr>
                <a:schemeClr val="tx1"/>
              </a:buClr>
              <a:buFont typeface="Wingdings" pitchFamily="2" charset="2"/>
              <a:buChar char="v"/>
            </a:pPr>
            <a:r>
              <a:rPr lang="tr-TR" altLang="tr-TR" dirty="0">
                <a:latin typeface="Calibri" pitchFamily="34" charset="0"/>
              </a:rPr>
              <a:t>GSS prim tutarının tamamı </a:t>
            </a:r>
            <a:r>
              <a:rPr lang="tr-TR" altLang="tr-TR" b="1" dirty="0">
                <a:latin typeface="Calibri" pitchFamily="34" charset="0"/>
              </a:rPr>
              <a:t>(%12,5</a:t>
            </a:r>
            <a:r>
              <a:rPr lang="tr-TR" altLang="tr-TR" b="1" dirty="0" smtClean="0">
                <a:latin typeface="Calibri" pitchFamily="34" charset="0"/>
              </a:rPr>
              <a:t>),</a:t>
            </a:r>
          </a:p>
          <a:p>
            <a:pPr lvl="0" algn="just" fontAlgn="auto">
              <a:lnSpc>
                <a:spcPct val="150000"/>
              </a:lnSpc>
              <a:spcBef>
                <a:spcPts val="600"/>
              </a:spcBef>
              <a:spcAft>
                <a:spcPts val="600"/>
              </a:spcAft>
              <a:buClr>
                <a:schemeClr val="tx2"/>
              </a:buClr>
            </a:pPr>
            <a:r>
              <a:rPr lang="tr-TR" altLang="tr-TR" dirty="0" smtClean="0">
                <a:latin typeface="Calibri" pitchFamily="34" charset="0"/>
              </a:rPr>
              <a:t>       olmak üzere</a:t>
            </a:r>
            <a:r>
              <a:rPr lang="tr-TR" altLang="tr-TR" dirty="0">
                <a:latin typeface="Calibri" pitchFamily="34" charset="0"/>
              </a:rPr>
              <a:t> </a:t>
            </a:r>
            <a:r>
              <a:rPr lang="tr-TR" altLang="tr-TR" dirty="0" smtClean="0">
                <a:latin typeface="Calibri" pitchFamily="34" charset="0"/>
              </a:rPr>
              <a:t> toplam </a:t>
            </a:r>
            <a:r>
              <a:rPr lang="tr-TR" altLang="tr-TR" b="1" dirty="0" smtClean="0">
                <a:latin typeface="Calibri" pitchFamily="34" charset="0"/>
              </a:rPr>
              <a:t>%33,5 </a:t>
            </a:r>
            <a:r>
              <a:rPr lang="tr-TR" altLang="tr-TR" dirty="0">
                <a:latin typeface="Calibri" pitchFamily="34" charset="0"/>
              </a:rPr>
              <a:t>olacaktır.</a:t>
            </a:r>
          </a:p>
        </p:txBody>
      </p:sp>
    </p:spTree>
    <p:extLst>
      <p:ext uri="{BB962C8B-B14F-4D97-AF65-F5344CB8AC3E}">
        <p14:creationId xmlns:p14="http://schemas.microsoft.com/office/powerpoint/2010/main" val="52807214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b="1" kern="1200" dirty="0" smtClean="0">
                <a:solidFill>
                  <a:srgbClr val="FFFFFF"/>
                </a:solidFill>
                <a:cs typeface="Arial" pitchFamily="34" charset="0"/>
              </a:rPr>
              <a:t>KÜLTÜR YATIRIMLARI VE GİRİŞİMLERİNE SİGORTA PRİM TEŞVİKİ</a:t>
            </a:r>
            <a:endParaRPr lang="tr-TR" dirty="0"/>
          </a:p>
        </p:txBody>
      </p:sp>
      <p:sp>
        <p:nvSpPr>
          <p:cNvPr id="3" name="Slayt Numarası Yer Tutucusu 2"/>
          <p:cNvSpPr>
            <a:spLocks noGrp="1"/>
          </p:cNvSpPr>
          <p:nvPr>
            <p:ph type="sldNum" sz="quarter" idx="4294967295"/>
          </p:nvPr>
        </p:nvSpPr>
        <p:spPr>
          <a:xfrm>
            <a:off x="7164388" y="6532563"/>
            <a:ext cx="1477962" cy="280987"/>
          </a:xfrm>
          <a:prstGeom prst="rect">
            <a:avLst/>
          </a:prstGeom>
        </p:spPr>
        <p:txBody>
          <a:bodyPr/>
          <a:lstStyle/>
          <a:p>
            <a:pPr>
              <a:defRPr/>
            </a:pPr>
            <a:r>
              <a:rPr lang="tr-TR" sz="1400" dirty="0" smtClean="0"/>
              <a:t>              </a:t>
            </a:r>
            <a:endParaRPr lang="tr-TR" sz="1400" dirty="0"/>
          </a:p>
        </p:txBody>
      </p:sp>
      <p:sp>
        <p:nvSpPr>
          <p:cNvPr id="4" name="Dikdörtgen 3"/>
          <p:cNvSpPr/>
          <p:nvPr/>
        </p:nvSpPr>
        <p:spPr>
          <a:xfrm>
            <a:off x="323528" y="764704"/>
            <a:ext cx="8496944" cy="5355312"/>
          </a:xfrm>
          <a:prstGeom prst="rect">
            <a:avLst/>
          </a:prstGeom>
        </p:spPr>
        <p:txBody>
          <a:bodyPr wrap="square">
            <a:spAutoFit/>
          </a:bodyPr>
          <a:lstStyle/>
          <a:p>
            <a:pPr marL="274320" lvl="0" indent="-274320" algn="just" fontAlgn="auto">
              <a:spcBef>
                <a:spcPct val="20000"/>
              </a:spcBef>
              <a:spcAft>
                <a:spcPts val="0"/>
              </a:spcAft>
              <a:buClr>
                <a:srgbClr val="00003E"/>
              </a:buClr>
              <a:buSzPct val="100000"/>
            </a:pPr>
            <a:r>
              <a:rPr lang="tr-TR" altLang="tr-TR" sz="2000" b="1" u="sng" dirty="0">
                <a:latin typeface="Calibri" pitchFamily="34" charset="0"/>
              </a:rPr>
              <a:t>YASAL DAYANAK</a:t>
            </a:r>
          </a:p>
          <a:p>
            <a:pPr lvl="0" indent="-274320" algn="just" fontAlgn="auto">
              <a:spcBef>
                <a:spcPts val="0"/>
              </a:spcBef>
              <a:spcAft>
                <a:spcPts val="0"/>
              </a:spcAft>
              <a:buSzPct val="100000"/>
              <a:buFont typeface="Wingdings" pitchFamily="2" charset="2"/>
              <a:buChar char="v"/>
            </a:pPr>
            <a:r>
              <a:rPr lang="tr-TR" altLang="tr-TR" dirty="0">
                <a:latin typeface="Calibri" pitchFamily="34" charset="0"/>
              </a:rPr>
              <a:t>5225 Sayılı Kültür Yatırımları ve Girişimlerini Teşvik Kanununun  5 inci maddesi</a:t>
            </a:r>
          </a:p>
          <a:p>
            <a:pPr lvl="0" indent="-274320" algn="just" fontAlgn="auto">
              <a:spcBef>
                <a:spcPts val="0"/>
              </a:spcBef>
              <a:spcAft>
                <a:spcPts val="0"/>
              </a:spcAft>
              <a:buSzPct val="100000"/>
              <a:buFont typeface="Wingdings" pitchFamily="2" charset="2"/>
              <a:buChar char="v"/>
            </a:pPr>
            <a:r>
              <a:rPr lang="tr-TR" altLang="tr-TR" dirty="0">
                <a:latin typeface="Calibri" pitchFamily="34" charset="0"/>
              </a:rPr>
              <a:t>2010/109 sayılı </a:t>
            </a:r>
            <a:r>
              <a:rPr lang="tr-TR" altLang="tr-TR" dirty="0" smtClean="0">
                <a:latin typeface="Calibri" pitchFamily="34" charset="0"/>
              </a:rPr>
              <a:t>Genelge</a:t>
            </a:r>
          </a:p>
          <a:p>
            <a:pPr lvl="0" indent="-274320" algn="just" fontAlgn="auto">
              <a:spcBef>
                <a:spcPts val="0"/>
              </a:spcBef>
              <a:spcAft>
                <a:spcPts val="0"/>
              </a:spcAft>
              <a:buSzPct val="100000"/>
              <a:buFont typeface="Wingdings" pitchFamily="2" charset="2"/>
              <a:buChar char="v"/>
            </a:pPr>
            <a:endParaRPr lang="tr-TR" altLang="tr-TR" sz="1600" dirty="0">
              <a:latin typeface="Calibri" pitchFamily="34" charset="0"/>
              <a:sym typeface="Wingdings" pitchFamily="2" charset="2"/>
            </a:endParaRPr>
          </a:p>
          <a:p>
            <a:pPr algn="just" fontAlgn="auto">
              <a:spcBef>
                <a:spcPts val="0"/>
              </a:spcBef>
              <a:spcAft>
                <a:spcPts val="0"/>
              </a:spcAft>
              <a:buClr>
                <a:srgbClr val="046CA6"/>
              </a:buClr>
              <a:buSzPct val="100000"/>
            </a:pPr>
            <a:r>
              <a:rPr lang="tr-TR" altLang="tr-TR" sz="2000" b="1" u="sng" dirty="0" smtClean="0">
                <a:latin typeface="Calibri" pitchFamily="34" charset="0"/>
                <a:sym typeface="Wingdings" pitchFamily="2" charset="2"/>
              </a:rPr>
              <a:t>BAŞLAMA </a:t>
            </a:r>
            <a:r>
              <a:rPr lang="tr-TR" altLang="tr-TR" sz="2000" b="1" u="sng" dirty="0">
                <a:latin typeface="Calibri" pitchFamily="34" charset="0"/>
                <a:sym typeface="Wingdings" pitchFamily="2" charset="2"/>
              </a:rPr>
              <a:t>TARİHİ</a:t>
            </a:r>
            <a:r>
              <a:rPr lang="tr-TR" altLang="tr-TR" sz="1600" dirty="0">
                <a:latin typeface="Calibri" pitchFamily="34" charset="0"/>
                <a:sym typeface="Wingdings" pitchFamily="2" charset="2"/>
              </a:rPr>
              <a:t>		</a:t>
            </a:r>
            <a:r>
              <a:rPr lang="tr-TR" altLang="tr-TR" sz="1600" dirty="0" smtClean="0">
                <a:latin typeface="Calibri" pitchFamily="34" charset="0"/>
                <a:sym typeface="Wingdings" pitchFamily="2" charset="2"/>
              </a:rPr>
              <a:t>   </a:t>
            </a:r>
            <a:r>
              <a:rPr lang="tr-TR" altLang="tr-TR" dirty="0" smtClean="0">
                <a:latin typeface="Calibri" pitchFamily="34" charset="0"/>
                <a:sym typeface="Wingdings" pitchFamily="2" charset="2"/>
              </a:rPr>
              <a:t>: </a:t>
            </a:r>
            <a:r>
              <a:rPr lang="tr-TR" altLang="tr-TR" dirty="0" smtClean="0">
                <a:latin typeface="Calibri" pitchFamily="34" charset="0"/>
              </a:rPr>
              <a:t>1/8/2004</a:t>
            </a:r>
          </a:p>
          <a:p>
            <a:pPr algn="just" fontAlgn="auto">
              <a:spcBef>
                <a:spcPts val="0"/>
              </a:spcBef>
              <a:spcAft>
                <a:spcPts val="0"/>
              </a:spcAft>
              <a:buClr>
                <a:srgbClr val="046CA6"/>
              </a:buClr>
              <a:buSzPct val="100000"/>
            </a:pPr>
            <a:r>
              <a:rPr lang="tr-TR" altLang="tr-TR" sz="2000" b="1" u="sng" dirty="0" smtClean="0">
                <a:latin typeface="Calibri" pitchFamily="34" charset="0"/>
                <a:sym typeface="Wingdings" pitchFamily="2" charset="2"/>
              </a:rPr>
              <a:t>FİNANSMANI</a:t>
            </a:r>
            <a:r>
              <a:rPr lang="tr-TR" altLang="tr-TR" sz="2000" b="1" dirty="0">
                <a:latin typeface="Calibri" pitchFamily="34" charset="0"/>
                <a:sym typeface="Wingdings" pitchFamily="2" charset="2"/>
              </a:rPr>
              <a:t>	</a:t>
            </a:r>
            <a:r>
              <a:rPr lang="tr-TR" altLang="tr-TR" sz="1600" dirty="0">
                <a:latin typeface="Calibri" pitchFamily="34" charset="0"/>
                <a:sym typeface="Wingdings" pitchFamily="2" charset="2"/>
              </a:rPr>
              <a:t>	</a:t>
            </a:r>
            <a:r>
              <a:rPr lang="tr-TR" altLang="tr-TR" dirty="0">
                <a:latin typeface="Calibri" pitchFamily="34" charset="0"/>
                <a:sym typeface="Wingdings" pitchFamily="2" charset="2"/>
              </a:rPr>
              <a:t>   </a:t>
            </a:r>
            <a:r>
              <a:rPr lang="tr-TR" altLang="tr-TR" dirty="0" smtClean="0">
                <a:latin typeface="Calibri" pitchFamily="34" charset="0"/>
                <a:sym typeface="Wingdings" pitchFamily="2" charset="2"/>
              </a:rPr>
              <a:t>: </a:t>
            </a:r>
            <a:r>
              <a:rPr lang="tr-TR" altLang="tr-TR" dirty="0">
                <a:latin typeface="Calibri" pitchFamily="34" charset="0"/>
                <a:sym typeface="Wingdings" pitchFamily="2" charset="2"/>
              </a:rPr>
              <a:t>Genel Bütçe (Kültür Bakanlığı Bütçesi</a:t>
            </a:r>
            <a:r>
              <a:rPr lang="tr-TR" altLang="tr-TR" dirty="0" smtClean="0">
                <a:latin typeface="Calibri" pitchFamily="34" charset="0"/>
                <a:sym typeface="Wingdings" pitchFamily="2" charset="2"/>
              </a:rPr>
              <a:t>)</a:t>
            </a:r>
          </a:p>
          <a:p>
            <a:pPr lvl="0" algn="just" fontAlgn="auto">
              <a:spcBef>
                <a:spcPts val="0"/>
              </a:spcBef>
              <a:spcAft>
                <a:spcPts val="0"/>
              </a:spcAft>
              <a:buClr>
                <a:srgbClr val="FFFFCC"/>
              </a:buClr>
              <a:buSzPct val="60000"/>
            </a:pPr>
            <a:endParaRPr lang="tr-TR" altLang="tr-TR" sz="1600" b="1" dirty="0" smtClean="0">
              <a:latin typeface="Calibri" pitchFamily="34" charset="0"/>
              <a:sym typeface="Wingdings" pitchFamily="2" charset="2"/>
            </a:endParaRPr>
          </a:p>
          <a:p>
            <a:pPr lvl="0" algn="just" fontAlgn="auto">
              <a:spcBef>
                <a:spcPts val="0"/>
              </a:spcBef>
              <a:spcAft>
                <a:spcPts val="0"/>
              </a:spcAft>
              <a:buClr>
                <a:srgbClr val="FFFFCC"/>
              </a:buClr>
              <a:buSzPct val="60000"/>
            </a:pPr>
            <a:endParaRPr lang="tr-TR" altLang="tr-TR" sz="1600" b="1" dirty="0">
              <a:latin typeface="Calibri" pitchFamily="34" charset="0"/>
              <a:sym typeface="Wingdings" pitchFamily="2" charset="2"/>
            </a:endParaRPr>
          </a:p>
          <a:p>
            <a:pPr lvl="0" algn="just" fontAlgn="auto">
              <a:spcBef>
                <a:spcPts val="0"/>
              </a:spcBef>
              <a:spcAft>
                <a:spcPts val="0"/>
              </a:spcAft>
              <a:buClr>
                <a:srgbClr val="FFFFCC"/>
              </a:buClr>
              <a:buSzPct val="60000"/>
            </a:pPr>
            <a:r>
              <a:rPr lang="tr-TR" altLang="tr-TR" sz="1600" b="1" u="sng" dirty="0" smtClean="0">
                <a:latin typeface="Calibri" pitchFamily="34" charset="0"/>
              </a:rPr>
              <a:t>ÖRNEK:</a:t>
            </a:r>
            <a:endParaRPr lang="tr-TR" altLang="tr-TR" sz="1200" b="1" u="sng" dirty="0">
              <a:latin typeface="Calibri" pitchFamily="34" charset="0"/>
            </a:endParaRPr>
          </a:p>
          <a:p>
            <a:pPr lvl="0" algn="just" fontAlgn="auto">
              <a:spcBef>
                <a:spcPts val="0"/>
              </a:spcBef>
              <a:spcAft>
                <a:spcPts val="0"/>
              </a:spcAft>
            </a:pPr>
            <a:r>
              <a:rPr lang="tr-TR" sz="1400" dirty="0">
                <a:latin typeface="Calibri" pitchFamily="34" charset="0"/>
              </a:rPr>
              <a:t>Kültür ve Turizm Bakanlığından ‘Kültür Yatırım Belgesi’ almış ve </a:t>
            </a:r>
            <a:r>
              <a:rPr lang="tr-TR" sz="1400" dirty="0" err="1">
                <a:latin typeface="Calibri" pitchFamily="34" charset="0"/>
              </a:rPr>
              <a:t>bahsekonu</a:t>
            </a:r>
            <a:r>
              <a:rPr lang="tr-TR" sz="1400" dirty="0">
                <a:latin typeface="Calibri" pitchFamily="34" charset="0"/>
              </a:rPr>
              <a:t> teşvikten yararlanma şartlarını taşıyan (B) Anonim Şirketinin, </a:t>
            </a:r>
            <a:r>
              <a:rPr lang="tr-TR" sz="1400" dirty="0" smtClean="0">
                <a:latin typeface="Calibri" pitchFamily="34" charset="0"/>
              </a:rPr>
              <a:t> kapsama </a:t>
            </a:r>
            <a:r>
              <a:rPr lang="tr-TR" sz="1400" dirty="0">
                <a:latin typeface="Calibri" pitchFamily="34" charset="0"/>
              </a:rPr>
              <a:t>giren sigortalılarına ilişkin 1 </a:t>
            </a:r>
            <a:r>
              <a:rPr lang="tr-TR" sz="1400" dirty="0" err="1">
                <a:latin typeface="Calibri" pitchFamily="34" charset="0"/>
              </a:rPr>
              <a:t>nolu</a:t>
            </a:r>
            <a:r>
              <a:rPr lang="tr-TR" sz="1400" dirty="0">
                <a:latin typeface="Calibri" pitchFamily="34" charset="0"/>
              </a:rPr>
              <a:t> belge türü ve 55225 sayılı kanun numarası seçilmek suretiyle </a:t>
            </a:r>
            <a:r>
              <a:rPr lang="tr-TR" sz="1400" dirty="0" smtClean="0">
                <a:latin typeface="Calibri" pitchFamily="34" charset="0"/>
              </a:rPr>
              <a:t> düzenlemiş </a:t>
            </a:r>
            <a:r>
              <a:rPr lang="tr-TR" sz="1400" dirty="0">
                <a:latin typeface="Calibri" pitchFamily="34" charset="0"/>
              </a:rPr>
              <a:t>olduğu </a:t>
            </a:r>
            <a:r>
              <a:rPr lang="tr-TR" sz="1400" dirty="0" smtClean="0">
                <a:latin typeface="Calibri" pitchFamily="34" charset="0"/>
              </a:rPr>
              <a:t>2017/Ocak ayına </a:t>
            </a:r>
            <a:r>
              <a:rPr lang="tr-TR" sz="1400" dirty="0">
                <a:latin typeface="Calibri" pitchFamily="34" charset="0"/>
              </a:rPr>
              <a:t>ilişkin aylık prim ve hizmet belgesinde kayıtlı sigortalılarının prime </a:t>
            </a:r>
            <a:r>
              <a:rPr lang="tr-TR" sz="1400" dirty="0" smtClean="0">
                <a:latin typeface="Calibri" pitchFamily="34" charset="0"/>
              </a:rPr>
              <a:t>esas kazanç </a:t>
            </a:r>
            <a:r>
              <a:rPr lang="tr-TR" sz="1400" dirty="0">
                <a:latin typeface="Calibri" pitchFamily="34" charset="0"/>
              </a:rPr>
              <a:t>tutarlarının toplamının 6.000,00 TL olduğu varsayıldığında;</a:t>
            </a:r>
          </a:p>
          <a:p>
            <a:pPr lvl="0" algn="just" fontAlgn="auto">
              <a:spcBef>
                <a:spcPts val="0"/>
              </a:spcBef>
              <a:spcAft>
                <a:spcPts val="0"/>
              </a:spcAft>
            </a:pPr>
            <a:r>
              <a:rPr lang="tr-TR" sz="1400" dirty="0">
                <a:latin typeface="Calibri" pitchFamily="34" charset="0"/>
              </a:rPr>
              <a:t>-6.000,00 X 14 / 100 </a:t>
            </a:r>
            <a:r>
              <a:rPr lang="tr-TR" sz="1400" dirty="0" smtClean="0">
                <a:latin typeface="Calibri" pitchFamily="34" charset="0"/>
              </a:rPr>
              <a:t>    = </a:t>
            </a:r>
            <a:r>
              <a:rPr lang="tr-TR" sz="1400" dirty="0">
                <a:latin typeface="Calibri" pitchFamily="34" charset="0"/>
              </a:rPr>
              <a:t>840,00 TL </a:t>
            </a:r>
            <a:r>
              <a:rPr lang="tr-TR" sz="1400" dirty="0" smtClean="0">
                <a:latin typeface="Calibri" pitchFamily="34" charset="0"/>
              </a:rPr>
              <a:t>sigortalı hissesine </a:t>
            </a:r>
            <a:r>
              <a:rPr lang="tr-TR" sz="1400" dirty="0">
                <a:latin typeface="Calibri" pitchFamily="34" charset="0"/>
              </a:rPr>
              <a:t>ait işveren tarafından </a:t>
            </a:r>
            <a:r>
              <a:rPr lang="tr-TR" sz="1400" dirty="0" smtClean="0">
                <a:latin typeface="Calibri" pitchFamily="34" charset="0"/>
              </a:rPr>
              <a:t>ödenecek tutar</a:t>
            </a:r>
            <a:r>
              <a:rPr lang="tr-TR" sz="1400" dirty="0">
                <a:latin typeface="Calibri" pitchFamily="34" charset="0"/>
              </a:rPr>
              <a:t>,</a:t>
            </a:r>
          </a:p>
          <a:p>
            <a:pPr lvl="0" algn="just" fontAlgn="auto">
              <a:spcBef>
                <a:spcPts val="0"/>
              </a:spcBef>
              <a:spcAft>
                <a:spcPts val="0"/>
              </a:spcAft>
            </a:pPr>
            <a:r>
              <a:rPr lang="tr-TR" sz="1400" dirty="0">
                <a:latin typeface="Calibri" pitchFamily="34" charset="0"/>
              </a:rPr>
              <a:t>-</a:t>
            </a:r>
            <a:r>
              <a:rPr lang="nb-NO" sz="1400" dirty="0">
                <a:latin typeface="Calibri" pitchFamily="34" charset="0"/>
              </a:rPr>
              <a:t>6.000,00 X 2</a:t>
            </a:r>
            <a:r>
              <a:rPr lang="tr-TR" sz="1400" dirty="0">
                <a:latin typeface="Calibri" pitchFamily="34" charset="0"/>
              </a:rPr>
              <a:t>0</a:t>
            </a:r>
            <a:r>
              <a:rPr lang="nb-NO" sz="1400" dirty="0">
                <a:latin typeface="Calibri" pitchFamily="34" charset="0"/>
              </a:rPr>
              <a:t>.5 / 100 </a:t>
            </a:r>
            <a:r>
              <a:rPr lang="tr-TR" sz="1400" dirty="0" smtClean="0">
                <a:latin typeface="Calibri" pitchFamily="34" charset="0"/>
              </a:rPr>
              <a:t> </a:t>
            </a:r>
            <a:r>
              <a:rPr lang="nb-NO" sz="1400" dirty="0" smtClean="0">
                <a:latin typeface="Calibri" pitchFamily="34" charset="0"/>
              </a:rPr>
              <a:t>= </a:t>
            </a:r>
            <a:r>
              <a:rPr lang="nb-NO" sz="1400" dirty="0">
                <a:latin typeface="Calibri" pitchFamily="34" charset="0"/>
              </a:rPr>
              <a:t>1.2</a:t>
            </a:r>
            <a:r>
              <a:rPr lang="tr-TR" sz="1400" dirty="0">
                <a:latin typeface="Calibri" pitchFamily="34" charset="0"/>
              </a:rPr>
              <a:t>3</a:t>
            </a:r>
            <a:r>
              <a:rPr lang="nb-NO" sz="1400" dirty="0">
                <a:latin typeface="Calibri" pitchFamily="34" charset="0"/>
              </a:rPr>
              <a:t>0,00 TL işveren hissesi,</a:t>
            </a:r>
          </a:p>
          <a:p>
            <a:pPr lvl="0" algn="just" fontAlgn="auto">
              <a:spcBef>
                <a:spcPts val="0"/>
              </a:spcBef>
              <a:spcAft>
                <a:spcPts val="0"/>
              </a:spcAft>
            </a:pPr>
            <a:r>
              <a:rPr lang="tr-TR" sz="1400" dirty="0">
                <a:latin typeface="Calibri" pitchFamily="34" charset="0"/>
              </a:rPr>
              <a:t>-1.230,00 X 50 / 100 </a:t>
            </a:r>
            <a:r>
              <a:rPr lang="tr-TR" sz="1400" dirty="0" smtClean="0">
                <a:latin typeface="Calibri" pitchFamily="34" charset="0"/>
              </a:rPr>
              <a:t>     = </a:t>
            </a:r>
            <a:r>
              <a:rPr lang="tr-TR" sz="1400" dirty="0">
                <a:latin typeface="Calibri" pitchFamily="34" charset="0"/>
              </a:rPr>
              <a:t>615,00 TL işveren hissesine ait işveren tarafından </a:t>
            </a:r>
            <a:r>
              <a:rPr lang="tr-TR" sz="1400" dirty="0" smtClean="0">
                <a:latin typeface="Calibri" pitchFamily="34" charset="0"/>
              </a:rPr>
              <a:t>ödenecek tutar</a:t>
            </a:r>
            <a:r>
              <a:rPr lang="tr-TR" sz="1400" dirty="0">
                <a:latin typeface="Calibri" pitchFamily="34" charset="0"/>
              </a:rPr>
              <a:t>,</a:t>
            </a:r>
          </a:p>
          <a:p>
            <a:pPr lvl="0" algn="just" fontAlgn="auto">
              <a:spcBef>
                <a:spcPts val="0"/>
              </a:spcBef>
              <a:spcAft>
                <a:spcPts val="0"/>
              </a:spcAft>
            </a:pPr>
            <a:r>
              <a:rPr lang="tr-TR" sz="1400" dirty="0">
                <a:latin typeface="Calibri" pitchFamily="34" charset="0"/>
              </a:rPr>
              <a:t>-1.230,00 X 50 / </a:t>
            </a:r>
            <a:r>
              <a:rPr lang="tr-TR" sz="1400" dirty="0" smtClean="0">
                <a:latin typeface="Calibri" pitchFamily="34" charset="0"/>
              </a:rPr>
              <a:t>100      </a:t>
            </a:r>
            <a:r>
              <a:rPr lang="tr-TR" sz="1400" dirty="0">
                <a:latin typeface="Calibri" pitchFamily="34" charset="0"/>
              </a:rPr>
              <a:t>= 615,00 TL işveren hissesine ait Kültür ve Turizm </a:t>
            </a:r>
            <a:r>
              <a:rPr lang="tr-TR" sz="1400" dirty="0" smtClean="0">
                <a:latin typeface="Calibri" pitchFamily="34" charset="0"/>
              </a:rPr>
              <a:t>Bakanlığınca karşılanacak tutar</a:t>
            </a:r>
            <a:r>
              <a:rPr lang="tr-TR" sz="1400" dirty="0">
                <a:latin typeface="Calibri" pitchFamily="34" charset="0"/>
              </a:rPr>
              <a:t>,</a:t>
            </a:r>
          </a:p>
          <a:p>
            <a:pPr lvl="0" algn="just" fontAlgn="auto">
              <a:spcBef>
                <a:spcPts val="0"/>
              </a:spcBef>
              <a:spcAft>
                <a:spcPts val="0"/>
              </a:spcAft>
            </a:pPr>
            <a:r>
              <a:rPr lang="tr-TR" sz="1400" dirty="0">
                <a:latin typeface="Calibri" pitchFamily="34" charset="0"/>
              </a:rPr>
              <a:t>olacaktır.</a:t>
            </a:r>
          </a:p>
          <a:p>
            <a:pPr lvl="0" algn="just" fontAlgn="auto">
              <a:spcBef>
                <a:spcPts val="0"/>
              </a:spcBef>
              <a:spcAft>
                <a:spcPts val="0"/>
              </a:spcAft>
            </a:pPr>
            <a:r>
              <a:rPr lang="tr-TR" sz="1400" dirty="0">
                <a:latin typeface="Calibri" pitchFamily="34" charset="0"/>
              </a:rPr>
              <a:t>Bu durumda,</a:t>
            </a:r>
          </a:p>
          <a:p>
            <a:pPr lvl="0" algn="just" fontAlgn="auto">
              <a:spcBef>
                <a:spcPts val="0"/>
              </a:spcBef>
              <a:spcAft>
                <a:spcPts val="0"/>
              </a:spcAft>
            </a:pPr>
            <a:r>
              <a:rPr lang="tr-TR" sz="1400" dirty="0">
                <a:latin typeface="Calibri" pitchFamily="34" charset="0"/>
              </a:rPr>
              <a:t>- İşveren tarafından ödenmesi gereken tutar: 840,00 TL+ 615,00 TL = 1.455,00 TL,</a:t>
            </a:r>
          </a:p>
          <a:p>
            <a:pPr lvl="0" algn="just" fontAlgn="auto">
              <a:spcBef>
                <a:spcPts val="0"/>
              </a:spcBef>
              <a:spcAft>
                <a:spcPts val="0"/>
              </a:spcAft>
            </a:pPr>
            <a:r>
              <a:rPr lang="tr-TR" sz="1400" dirty="0">
                <a:latin typeface="Calibri" pitchFamily="34" charset="0"/>
              </a:rPr>
              <a:t>- Kültür ve Turizm Bakanlığınca karşılanacak olan tutar: 615,00 TL,</a:t>
            </a:r>
          </a:p>
          <a:p>
            <a:pPr lvl="0" algn="just" fontAlgn="auto">
              <a:spcBef>
                <a:spcPts val="0"/>
              </a:spcBef>
              <a:spcAft>
                <a:spcPts val="0"/>
              </a:spcAft>
            </a:pPr>
            <a:r>
              <a:rPr lang="tr-TR" sz="1400" dirty="0">
                <a:latin typeface="Calibri" pitchFamily="34" charset="0"/>
              </a:rPr>
              <a:t>olacaktır.</a:t>
            </a:r>
            <a:r>
              <a:rPr lang="tr-TR" altLang="tr-TR" sz="1400" dirty="0">
                <a:latin typeface="Calibri" pitchFamily="34" charset="0"/>
              </a:rPr>
              <a:t>        </a:t>
            </a:r>
            <a:endParaRPr lang="tr-TR" altLang="tr-TR" dirty="0">
              <a:latin typeface="Calibri" pitchFamily="34" charset="0"/>
            </a:endParaRPr>
          </a:p>
        </p:txBody>
      </p:sp>
    </p:spTree>
    <p:extLst>
      <p:ext uri="{BB962C8B-B14F-4D97-AF65-F5344CB8AC3E}">
        <p14:creationId xmlns:p14="http://schemas.microsoft.com/office/powerpoint/2010/main" val="272799670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KAPSAM VE YARARLANMA ŞARTLARI</a:t>
            </a:r>
            <a:endParaRPr lang="tr-TR" b="1" dirty="0"/>
          </a:p>
        </p:txBody>
      </p:sp>
      <p:sp>
        <p:nvSpPr>
          <p:cNvPr id="3" name="Slayt Numarası Yer Tutucusu 2"/>
          <p:cNvSpPr>
            <a:spLocks noGrp="1"/>
          </p:cNvSpPr>
          <p:nvPr>
            <p:ph type="sldNum" sz="quarter" idx="4294967295"/>
          </p:nvPr>
        </p:nvSpPr>
        <p:spPr>
          <a:xfrm>
            <a:off x="7164388" y="6532563"/>
            <a:ext cx="1477962" cy="280987"/>
          </a:xfrm>
          <a:prstGeom prst="rect">
            <a:avLst/>
          </a:prstGeom>
        </p:spPr>
        <p:txBody>
          <a:bodyPr/>
          <a:lstStyle/>
          <a:p>
            <a:pPr>
              <a:defRPr/>
            </a:pPr>
            <a:r>
              <a:rPr lang="tr-TR" dirty="0" smtClean="0"/>
              <a:t>             </a:t>
            </a:r>
            <a:endParaRPr lang="tr-TR" dirty="0"/>
          </a:p>
        </p:txBody>
      </p:sp>
      <p:sp>
        <p:nvSpPr>
          <p:cNvPr id="4" name="Dikdörtgen 3"/>
          <p:cNvSpPr/>
          <p:nvPr/>
        </p:nvSpPr>
        <p:spPr>
          <a:xfrm>
            <a:off x="251520" y="836713"/>
            <a:ext cx="8568952" cy="4885440"/>
          </a:xfrm>
          <a:prstGeom prst="rect">
            <a:avLst/>
          </a:prstGeom>
        </p:spPr>
        <p:txBody>
          <a:bodyPr wrap="square">
            <a:spAutoFit/>
          </a:bodyPr>
          <a:lstStyle/>
          <a:p>
            <a:pPr lvl="0" algn="just" fontAlgn="auto">
              <a:lnSpc>
                <a:spcPct val="90000"/>
              </a:lnSpc>
              <a:spcBef>
                <a:spcPts val="600"/>
              </a:spcBef>
              <a:spcAft>
                <a:spcPts val="600"/>
              </a:spcAft>
              <a:tabLst>
                <a:tab pos="4848225" algn="l"/>
              </a:tabLst>
              <a:defRPr/>
            </a:pPr>
            <a:r>
              <a:rPr lang="tr-TR" altLang="tr-TR" sz="2000" b="1" u="sng" dirty="0" smtClean="0">
                <a:latin typeface="Calibri" pitchFamily="34" charset="0"/>
                <a:cs typeface="Arial" pitchFamily="34" charset="0"/>
              </a:rPr>
              <a:t>KAPSAM</a:t>
            </a:r>
            <a:endParaRPr lang="tr-TR" altLang="tr-TR" sz="2000" b="1" u="sng" dirty="0">
              <a:latin typeface="Calibri" pitchFamily="34" charset="0"/>
              <a:cs typeface="Arial" pitchFamily="34" charset="0"/>
            </a:endParaRPr>
          </a:p>
          <a:p>
            <a:pPr lvl="0" algn="just" fontAlgn="auto">
              <a:spcBef>
                <a:spcPts val="600"/>
              </a:spcBef>
              <a:spcAft>
                <a:spcPts val="0"/>
              </a:spcAft>
            </a:pPr>
            <a:r>
              <a:rPr lang="tr-TR" dirty="0">
                <a:latin typeface="Calibri"/>
              </a:rPr>
              <a:t>5225 sayılı Kanunda öngörülen sigorta primi işveren hissesi teşvikinden kurumlar vergisi mükellefi olan işverenlerden, Kültür ve Turizm Bakanlığından </a:t>
            </a:r>
            <a:r>
              <a:rPr lang="tr-TR" b="1" dirty="0">
                <a:latin typeface="Calibri"/>
              </a:rPr>
              <a:t>‘Kültür Yatırım Belgesi</a:t>
            </a:r>
            <a:r>
              <a:rPr lang="tr-TR" dirty="0">
                <a:latin typeface="Calibri"/>
              </a:rPr>
              <a:t>’ veya </a:t>
            </a:r>
            <a:r>
              <a:rPr lang="tr-TR" b="1" dirty="0">
                <a:latin typeface="Calibri"/>
              </a:rPr>
              <a:t>‘Kültür Girişim Belgesi’</a:t>
            </a:r>
            <a:r>
              <a:rPr lang="tr-TR" dirty="0">
                <a:latin typeface="Calibri"/>
              </a:rPr>
              <a:t> almış olan işverenler yararlanabileceklerdir.</a:t>
            </a:r>
            <a:endParaRPr lang="tr-TR" altLang="tr-TR" dirty="0">
              <a:latin typeface="Arial" pitchFamily="34" charset="0"/>
              <a:cs typeface="Arial" pitchFamily="34" charset="0"/>
            </a:endParaRPr>
          </a:p>
          <a:p>
            <a:pPr lvl="0" algn="just" fontAlgn="auto">
              <a:lnSpc>
                <a:spcPct val="90000"/>
              </a:lnSpc>
              <a:spcBef>
                <a:spcPts val="600"/>
              </a:spcBef>
              <a:spcAft>
                <a:spcPts val="600"/>
              </a:spcAft>
              <a:tabLst>
                <a:tab pos="4848225" algn="l"/>
              </a:tabLst>
              <a:defRPr/>
            </a:pPr>
            <a:endParaRPr lang="tr-TR" altLang="tr-TR" sz="1200" b="1" dirty="0" smtClean="0">
              <a:latin typeface="Arial" pitchFamily="34" charset="0"/>
              <a:cs typeface="Arial" pitchFamily="34" charset="0"/>
            </a:endParaRPr>
          </a:p>
          <a:p>
            <a:pPr lvl="0" algn="just" fontAlgn="auto">
              <a:lnSpc>
                <a:spcPct val="90000"/>
              </a:lnSpc>
              <a:spcBef>
                <a:spcPts val="600"/>
              </a:spcBef>
              <a:spcAft>
                <a:spcPts val="600"/>
              </a:spcAft>
              <a:tabLst>
                <a:tab pos="4848225" algn="l"/>
              </a:tabLst>
              <a:defRPr/>
            </a:pPr>
            <a:endParaRPr lang="tr-TR" altLang="tr-TR" sz="1200" b="1" dirty="0">
              <a:latin typeface="Arial" pitchFamily="34" charset="0"/>
              <a:cs typeface="Arial" pitchFamily="34" charset="0"/>
            </a:endParaRPr>
          </a:p>
          <a:p>
            <a:pPr lvl="0" algn="just" fontAlgn="auto">
              <a:lnSpc>
                <a:spcPct val="90000"/>
              </a:lnSpc>
              <a:spcBef>
                <a:spcPts val="600"/>
              </a:spcBef>
              <a:spcAft>
                <a:spcPts val="600"/>
              </a:spcAft>
              <a:tabLst>
                <a:tab pos="4848225" algn="l"/>
              </a:tabLst>
              <a:defRPr/>
            </a:pPr>
            <a:r>
              <a:rPr lang="tr-TR" altLang="tr-TR" sz="2000" b="1" u="sng" dirty="0" smtClean="0">
                <a:latin typeface="Calibri" pitchFamily="34" charset="0"/>
                <a:cs typeface="Arial" pitchFamily="34" charset="0"/>
              </a:rPr>
              <a:t>YARARLANMA ŞARTLARI</a:t>
            </a:r>
          </a:p>
          <a:p>
            <a:pPr lvl="0" algn="just" fontAlgn="auto">
              <a:lnSpc>
                <a:spcPct val="90000"/>
              </a:lnSpc>
              <a:spcBef>
                <a:spcPts val="0"/>
              </a:spcBef>
              <a:spcAft>
                <a:spcPts val="600"/>
              </a:spcAft>
              <a:tabLst>
                <a:tab pos="4848225" algn="l"/>
              </a:tabLst>
              <a:defRPr/>
            </a:pPr>
            <a:r>
              <a:rPr lang="tr-TR" altLang="tr-TR" sz="2000" dirty="0" smtClean="0">
                <a:latin typeface="Calibri" pitchFamily="34" charset="0"/>
                <a:cs typeface="Arial" pitchFamily="34" charset="0"/>
              </a:rPr>
              <a:t>    İşyerinin;</a:t>
            </a:r>
          </a:p>
          <a:p>
            <a:pPr marL="285750" lvl="0" indent="-285750" algn="just" fontAlgn="auto">
              <a:lnSpc>
                <a:spcPct val="90000"/>
              </a:lnSpc>
              <a:spcBef>
                <a:spcPts val="0"/>
              </a:spcBef>
              <a:spcAft>
                <a:spcPts val="600"/>
              </a:spcAft>
              <a:buFont typeface="Wingdings" pitchFamily="2" charset="2"/>
              <a:buChar char="v"/>
              <a:tabLst>
                <a:tab pos="4848225" algn="l"/>
              </a:tabLst>
              <a:defRPr/>
            </a:pPr>
            <a:r>
              <a:rPr lang="tr-TR" altLang="tr-TR" b="1" dirty="0" smtClean="0">
                <a:latin typeface="Calibri" pitchFamily="34" charset="0"/>
              </a:rPr>
              <a:t>Kurumlar </a:t>
            </a:r>
            <a:r>
              <a:rPr lang="tr-TR" altLang="tr-TR" b="1" dirty="0">
                <a:latin typeface="Calibri" pitchFamily="34" charset="0"/>
              </a:rPr>
              <a:t>vergisi mükellefi </a:t>
            </a:r>
            <a:r>
              <a:rPr lang="tr-TR" altLang="tr-TR" dirty="0" smtClean="0">
                <a:latin typeface="Calibri" pitchFamily="34" charset="0"/>
              </a:rPr>
              <a:t>olması,</a:t>
            </a:r>
            <a:endParaRPr lang="tr-TR" altLang="tr-TR" dirty="0">
              <a:latin typeface="Calibri" pitchFamily="34" charset="0"/>
            </a:endParaRPr>
          </a:p>
          <a:p>
            <a:pPr lvl="0" algn="just" fontAlgn="auto">
              <a:spcBef>
                <a:spcPts val="0"/>
              </a:spcBef>
              <a:spcAft>
                <a:spcPts val="1000"/>
              </a:spcAft>
              <a:buFont typeface="Wingdings" pitchFamily="2" charset="2"/>
              <a:buChar char="v"/>
            </a:pPr>
            <a:r>
              <a:rPr lang="tr-TR" altLang="tr-TR" dirty="0">
                <a:latin typeface="Calibri" pitchFamily="34" charset="0"/>
              </a:rPr>
              <a:t>Kültür ve Turizm Bakanlığından </a:t>
            </a:r>
            <a:r>
              <a:rPr lang="tr-TR" altLang="tr-TR" b="1" dirty="0">
                <a:latin typeface="Calibri" pitchFamily="34" charset="0"/>
              </a:rPr>
              <a:t>kültür yatırım veya girişim belgesi</a:t>
            </a:r>
            <a:r>
              <a:rPr lang="tr-TR" altLang="tr-TR" dirty="0">
                <a:latin typeface="Calibri" pitchFamily="34" charset="0"/>
              </a:rPr>
              <a:t> </a:t>
            </a:r>
            <a:r>
              <a:rPr lang="tr-TR" altLang="tr-TR" dirty="0" smtClean="0">
                <a:latin typeface="Calibri" pitchFamily="34" charset="0"/>
              </a:rPr>
              <a:t>alması</a:t>
            </a:r>
            <a:r>
              <a:rPr lang="tr-TR" altLang="tr-TR" b="1" dirty="0" smtClean="0">
                <a:latin typeface="Calibri" pitchFamily="34" charset="0"/>
              </a:rPr>
              <a:t>,</a:t>
            </a:r>
            <a:endParaRPr lang="tr-TR" altLang="tr-TR" b="1" dirty="0">
              <a:latin typeface="Calibri" pitchFamily="34" charset="0"/>
            </a:endParaRPr>
          </a:p>
          <a:p>
            <a:pPr lvl="0" algn="just" fontAlgn="auto">
              <a:spcBef>
                <a:spcPts val="0"/>
              </a:spcBef>
              <a:spcAft>
                <a:spcPts val="1000"/>
              </a:spcAft>
              <a:buFont typeface="Wingdings" pitchFamily="2" charset="2"/>
              <a:buChar char="v"/>
            </a:pPr>
            <a:r>
              <a:rPr lang="tr-TR" altLang="tr-TR" dirty="0">
                <a:latin typeface="Calibri" pitchFamily="34" charset="0"/>
              </a:rPr>
              <a:t>Türkiye genelindeki yasal ödeme süresi geçmiş sigorta primi, işsizlik sigortası primi, idari para cezası ile bunlara ilişkin gecikme cezası ve gecikme zammı </a:t>
            </a:r>
            <a:r>
              <a:rPr lang="tr-TR" altLang="tr-TR" b="1" dirty="0" smtClean="0">
                <a:latin typeface="Calibri" pitchFamily="34" charset="0"/>
              </a:rPr>
              <a:t>borcunun bulunmaması</a:t>
            </a:r>
            <a:r>
              <a:rPr lang="tr-TR" altLang="tr-TR" dirty="0" smtClean="0">
                <a:latin typeface="Calibri" pitchFamily="34" charset="0"/>
              </a:rPr>
              <a:t>,</a:t>
            </a:r>
            <a:endParaRPr lang="tr-TR" altLang="tr-TR" dirty="0">
              <a:latin typeface="Calibri" pitchFamily="34" charset="0"/>
            </a:endParaRPr>
          </a:p>
          <a:p>
            <a:pPr lvl="0" algn="just" fontAlgn="auto">
              <a:spcBef>
                <a:spcPts val="0"/>
              </a:spcBef>
              <a:spcAft>
                <a:spcPts val="0"/>
              </a:spcAft>
              <a:buFont typeface="Wingdings" pitchFamily="2" charset="2"/>
              <a:buChar char="v"/>
            </a:pPr>
            <a:r>
              <a:rPr lang="tr-TR" altLang="tr-TR" dirty="0">
                <a:latin typeface="Calibri" pitchFamily="34" charset="0"/>
              </a:rPr>
              <a:t>Aylık prim ve hizmet belgesini </a:t>
            </a:r>
            <a:r>
              <a:rPr lang="tr-TR" altLang="tr-TR" b="1" dirty="0">
                <a:latin typeface="Calibri" pitchFamily="34" charset="0"/>
              </a:rPr>
              <a:t>yasal süresi içinde Kuruma </a:t>
            </a:r>
            <a:r>
              <a:rPr lang="tr-TR" altLang="tr-TR" b="1" dirty="0" smtClean="0">
                <a:latin typeface="Calibri" pitchFamily="34" charset="0"/>
              </a:rPr>
              <a:t>verilmesi</a:t>
            </a:r>
            <a:r>
              <a:rPr lang="tr-TR" altLang="tr-TR" dirty="0" smtClean="0">
                <a:latin typeface="Calibri" pitchFamily="34" charset="0"/>
              </a:rPr>
              <a:t>,</a:t>
            </a:r>
            <a:endParaRPr lang="tr-TR" altLang="tr-TR" dirty="0">
              <a:latin typeface="Calibri" pitchFamily="34" charset="0"/>
            </a:endParaRPr>
          </a:p>
          <a:p>
            <a:pPr lvl="0" algn="just" fontAlgn="auto">
              <a:lnSpc>
                <a:spcPct val="150000"/>
              </a:lnSpc>
              <a:spcBef>
                <a:spcPts val="0"/>
              </a:spcBef>
              <a:spcAft>
                <a:spcPts val="0"/>
              </a:spcAft>
            </a:pPr>
            <a:r>
              <a:rPr lang="tr-TR" altLang="tr-TR" dirty="0">
                <a:latin typeface="Calibri" pitchFamily="34" charset="0"/>
              </a:rPr>
              <a:t>    </a:t>
            </a:r>
            <a:r>
              <a:rPr lang="tr-TR" altLang="tr-TR" dirty="0" smtClean="0">
                <a:latin typeface="Calibri" pitchFamily="34" charset="0"/>
              </a:rPr>
              <a:t>     gerekmektedir</a:t>
            </a:r>
            <a:r>
              <a:rPr lang="tr-TR" altLang="tr-TR" dirty="0">
                <a:latin typeface="Calibri" pitchFamily="34" charset="0"/>
              </a:rPr>
              <a:t>.</a:t>
            </a:r>
          </a:p>
        </p:txBody>
      </p:sp>
    </p:spTree>
    <p:extLst>
      <p:ext uri="{BB962C8B-B14F-4D97-AF65-F5344CB8AC3E}">
        <p14:creationId xmlns:p14="http://schemas.microsoft.com/office/powerpoint/2010/main" val="99823023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YARARLANMA SÜRESİ</a:t>
            </a:r>
            <a:endParaRPr lang="tr-TR" b="1" dirty="0"/>
          </a:p>
        </p:txBody>
      </p:sp>
      <p:sp>
        <p:nvSpPr>
          <p:cNvPr id="3" name="İçerik Yer Tutucusu 2"/>
          <p:cNvSpPr>
            <a:spLocks noGrp="1"/>
          </p:cNvSpPr>
          <p:nvPr>
            <p:ph idx="1"/>
          </p:nvPr>
        </p:nvSpPr>
        <p:spPr>
          <a:xfrm>
            <a:off x="304800" y="1071546"/>
            <a:ext cx="8610600" cy="5453798"/>
          </a:xfrm>
        </p:spPr>
        <p:txBody>
          <a:bodyPr/>
          <a:lstStyle/>
          <a:p>
            <a:pPr algn="ctr">
              <a:buClr>
                <a:srgbClr val="046CA6"/>
              </a:buClr>
              <a:defRPr/>
            </a:pPr>
            <a:r>
              <a:rPr lang="tr-TR" u="sng" dirty="0">
                <a:solidFill>
                  <a:srgbClr val="046CA6"/>
                </a:solidFill>
              </a:rPr>
              <a:t>Kurumlar vergisi mükellefi olan işverenlerden Kültür ve Turizm Bakanlığından</a:t>
            </a:r>
          </a:p>
          <a:p>
            <a:pPr algn="just">
              <a:buClr>
                <a:srgbClr val="046CA6"/>
              </a:buClr>
              <a:defRPr/>
            </a:pPr>
            <a:endParaRPr lang="tr-TR" dirty="0">
              <a:solidFill>
                <a:srgbClr val="046CA6"/>
              </a:solidFill>
            </a:endParaRPr>
          </a:p>
          <a:p>
            <a:pPr algn="just">
              <a:buClr>
                <a:srgbClr val="046CA6"/>
              </a:buClr>
              <a:buFont typeface="Wingdings" pitchFamily="2" charset="2"/>
              <a:buChar char="v"/>
              <a:defRPr/>
            </a:pPr>
            <a:r>
              <a:rPr lang="tr-TR" dirty="0">
                <a:solidFill>
                  <a:srgbClr val="046CA6"/>
                </a:solidFill>
              </a:rPr>
              <a:t>«</a:t>
            </a:r>
            <a:r>
              <a:rPr lang="tr-TR" b="0" dirty="0">
                <a:solidFill>
                  <a:srgbClr val="046CA6"/>
                </a:solidFill>
              </a:rPr>
              <a:t>Kültür Yatırım Belgesi» almış olan işverenler söz konusu belgenin alındığı tarihten itibaren yatırım aşamasında 3 yılı aşmamak kaydıyla,</a:t>
            </a:r>
            <a:r>
              <a:rPr lang="tr-TR" b="0" dirty="0"/>
              <a:t> işyerlerinde fiilen çalışan sigortalıların prime esas kazançları üzerinden hesaplanan sigorta primi işveren </a:t>
            </a:r>
            <a:r>
              <a:rPr lang="tr-TR" b="0" dirty="0">
                <a:solidFill>
                  <a:srgbClr val="046CA6"/>
                </a:solidFill>
              </a:rPr>
              <a:t>hissesinin %50’si,</a:t>
            </a:r>
          </a:p>
          <a:p>
            <a:pPr algn="just">
              <a:buClr>
                <a:srgbClr val="046CA6"/>
              </a:buClr>
              <a:buFont typeface="Wingdings" pitchFamily="2" charset="2"/>
              <a:buChar char="v"/>
              <a:defRPr/>
            </a:pPr>
            <a:endParaRPr lang="tr-TR" b="0" dirty="0">
              <a:solidFill>
                <a:srgbClr val="046CA6"/>
              </a:solidFill>
            </a:endParaRPr>
          </a:p>
          <a:p>
            <a:pPr algn="just">
              <a:spcBef>
                <a:spcPts val="1200"/>
              </a:spcBef>
              <a:spcAft>
                <a:spcPts val="1200"/>
              </a:spcAft>
              <a:buClr>
                <a:srgbClr val="046CA6"/>
              </a:buClr>
              <a:buFont typeface="Wingdings" pitchFamily="2" charset="2"/>
              <a:buChar char="v"/>
              <a:defRPr/>
            </a:pPr>
            <a:r>
              <a:rPr lang="tr-TR" b="0" dirty="0">
                <a:solidFill>
                  <a:srgbClr val="046CA6"/>
                </a:solidFill>
              </a:rPr>
              <a:t>«Kültür Girişim Belgesi» almış olan işverenler söz konusu belgenin alındığı tarihten işletme aşamasında 7 yılı aşmamak kaydıyla </a:t>
            </a:r>
            <a:r>
              <a:rPr lang="tr-TR" b="0" dirty="0"/>
              <a:t>işyerlerinde fiilen çalışan sigortalıların ise prime esas kazançları üzerinden hesaplanan sigorta primi işveren </a:t>
            </a:r>
            <a:r>
              <a:rPr lang="tr-TR" b="0" dirty="0">
                <a:solidFill>
                  <a:srgbClr val="046CA6"/>
                </a:solidFill>
              </a:rPr>
              <a:t>hissesinin %25’i, </a:t>
            </a:r>
            <a:endParaRPr lang="tr-TR" b="0" dirty="0" smtClean="0">
              <a:solidFill>
                <a:srgbClr val="046CA6"/>
              </a:solidFill>
            </a:endParaRPr>
          </a:p>
          <a:p>
            <a:pPr marL="0" indent="0" algn="just">
              <a:spcBef>
                <a:spcPts val="1200"/>
              </a:spcBef>
              <a:spcAft>
                <a:spcPts val="1200"/>
              </a:spcAft>
              <a:buClr>
                <a:srgbClr val="046CA6"/>
              </a:buClr>
              <a:buNone/>
              <a:defRPr/>
            </a:pPr>
            <a:r>
              <a:rPr lang="tr-TR" b="0" dirty="0" smtClean="0"/>
              <a:t>        Kültür </a:t>
            </a:r>
            <a:r>
              <a:rPr lang="tr-TR" b="0" dirty="0"/>
              <a:t>ve Turizm Bakanlığı </a:t>
            </a:r>
            <a:r>
              <a:rPr lang="tr-TR" b="0" dirty="0" smtClean="0"/>
              <a:t>bütçesine </a:t>
            </a:r>
            <a:r>
              <a:rPr lang="tr-TR" b="0" dirty="0"/>
              <a:t>konulan ödenekten karşılanmaktadır.</a:t>
            </a:r>
            <a:endParaRPr lang="tr-TR" b="0" dirty="0">
              <a:solidFill>
                <a:srgbClr val="046CA6"/>
              </a:solidFill>
            </a:endParaRPr>
          </a:p>
          <a:p>
            <a:pPr marL="0" indent="0">
              <a:buNone/>
            </a:pPr>
            <a:endParaRPr lang="tr-TR" b="0"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dirty="0" smtClean="0"/>
              <a:t>  </a:t>
            </a:r>
            <a:endParaRPr lang="tr-TR" sz="1400" dirty="0"/>
          </a:p>
        </p:txBody>
      </p:sp>
    </p:spTree>
    <p:extLst>
      <p:ext uri="{BB962C8B-B14F-4D97-AF65-F5344CB8AC3E}">
        <p14:creationId xmlns:p14="http://schemas.microsoft.com/office/powerpoint/2010/main" val="33665075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FFFF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tr-TR" b="1" dirty="0">
                <a:solidFill>
                  <a:srgbClr val="FFFF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tr-TR" sz="2000" b="1" dirty="0">
                <a:solidFill>
                  <a:srgbClr val="FFFFFF"/>
                </a:solidFill>
                <a:effectLst>
                  <a:outerShdw blurRad="38100" dist="38100" dir="2700000" algn="tl">
                    <a:srgbClr val="000000">
                      <a:alpha val="43137"/>
                    </a:srgbClr>
                  </a:outerShdw>
                </a:effectLst>
                <a:latin typeface="+mj-lt"/>
                <a:cs typeface="Times New Roman" panose="02020603050405020304" pitchFamily="18" charset="0"/>
              </a:rPr>
              <a:t>2016 YILI ASGARİ ÜCRET DESTEĞİ</a:t>
            </a:r>
            <a:r>
              <a:rPr lang="tr-TR" b="1" dirty="0">
                <a:solidFill>
                  <a:srgbClr val="FFFFFF"/>
                </a:solidFill>
                <a:effectLst>
                  <a:outerShdw blurRad="38100" dist="38100" dir="2700000" algn="tl">
                    <a:srgbClr val="000000">
                      <a:alpha val="43137"/>
                    </a:srgbClr>
                  </a:outerShdw>
                </a:effectLst>
              </a:rPr>
              <a:t/>
            </a:r>
            <a:br>
              <a:rPr lang="tr-TR" b="1" dirty="0">
                <a:solidFill>
                  <a:srgbClr val="FFFFFF"/>
                </a:solidFill>
                <a:effectLst>
                  <a:outerShdw blurRad="38100" dist="38100" dir="2700000" algn="tl">
                    <a:srgbClr val="000000">
                      <a:alpha val="43137"/>
                    </a:srgbClr>
                  </a:outerShdw>
                </a:effectLst>
              </a:rPr>
            </a:br>
            <a:endParaRPr lang="tr-TR" dirty="0"/>
          </a:p>
        </p:txBody>
      </p:sp>
      <p:sp>
        <p:nvSpPr>
          <p:cNvPr id="3" name="İçerik Yer Tutucusu 2"/>
          <p:cNvSpPr>
            <a:spLocks noGrp="1"/>
          </p:cNvSpPr>
          <p:nvPr>
            <p:ph idx="1"/>
          </p:nvPr>
        </p:nvSpPr>
        <p:spPr>
          <a:xfrm>
            <a:off x="304800" y="1071546"/>
            <a:ext cx="8610600" cy="5453798"/>
          </a:xfrm>
        </p:spPr>
        <p:txBody>
          <a:bodyPr/>
          <a:lstStyle/>
          <a:p>
            <a:pPr marL="274320" lvl="0" indent="-274320" algn="just" fontAlgn="auto">
              <a:spcAft>
                <a:spcPts val="0"/>
              </a:spcAft>
              <a:buClr>
                <a:srgbClr val="00003E"/>
              </a:buClr>
              <a:buSzPct val="100000"/>
            </a:pPr>
            <a:r>
              <a:rPr lang="tr-TR" altLang="tr-TR" sz="1600" u="sng" dirty="0">
                <a:latin typeface="Arial" panose="020B0604020202020204" pitchFamily="34" charset="0"/>
                <a:cs typeface="Arial" panose="020B0604020202020204" pitchFamily="34" charset="0"/>
              </a:rPr>
              <a:t>YASAL DAYANAK</a:t>
            </a:r>
          </a:p>
          <a:p>
            <a:pPr marL="0" lvl="0" indent="0" algn="just" fontAlgn="auto">
              <a:spcBef>
                <a:spcPts val="0"/>
              </a:spcBef>
              <a:spcAft>
                <a:spcPts val="0"/>
              </a:spcAft>
              <a:buClr>
                <a:srgbClr val="C00000"/>
              </a:buClr>
              <a:buSzPct val="100000"/>
              <a:buNone/>
            </a:pPr>
            <a:r>
              <a:rPr lang="tr-TR" sz="1600" dirty="0" smtClean="0">
                <a:latin typeface="Arial" panose="020B0604020202020204" pitchFamily="34" charset="0"/>
                <a:cs typeface="Arial" panose="020B0604020202020204" pitchFamily="34" charset="0"/>
              </a:rPr>
              <a:t>     5510 </a:t>
            </a:r>
            <a:r>
              <a:rPr lang="tr-TR" sz="1600" dirty="0">
                <a:latin typeface="Arial" panose="020B0604020202020204" pitchFamily="34" charset="0"/>
                <a:cs typeface="Arial" panose="020B0604020202020204" pitchFamily="34" charset="0"/>
              </a:rPr>
              <a:t>sayılı Kanuna eklenen Geçici 68 inci madde, </a:t>
            </a:r>
            <a:r>
              <a:rPr lang="tr-TR" altLang="tr-TR" sz="1600" dirty="0">
                <a:latin typeface="Arial" panose="020B0604020202020204" pitchFamily="34" charset="0"/>
                <a:cs typeface="Arial" panose="020B0604020202020204" pitchFamily="34" charset="0"/>
              </a:rPr>
              <a:t>2016/4 sayılı Genelge</a:t>
            </a:r>
          </a:p>
          <a:p>
            <a:pPr lvl="0" algn="just" fontAlgn="auto">
              <a:spcBef>
                <a:spcPts val="0"/>
              </a:spcBef>
              <a:spcAft>
                <a:spcPts val="0"/>
              </a:spcAft>
              <a:buClr>
                <a:srgbClr val="C00000"/>
              </a:buClr>
              <a:buSzPct val="100000"/>
            </a:pPr>
            <a:endParaRPr lang="tr-TR" altLang="tr-TR" sz="1600" dirty="0">
              <a:latin typeface="Arial" panose="020B0604020202020204" pitchFamily="34" charset="0"/>
              <a:cs typeface="Arial" panose="020B0604020202020204" pitchFamily="34" charset="0"/>
              <a:sym typeface="Wingdings" pitchFamily="2" charset="2"/>
            </a:endParaRPr>
          </a:p>
          <a:p>
            <a:pPr marL="0" indent="0" algn="just" fontAlgn="auto">
              <a:spcBef>
                <a:spcPts val="0"/>
              </a:spcBef>
              <a:spcAft>
                <a:spcPts val="0"/>
              </a:spcAft>
              <a:buClr>
                <a:srgbClr val="C00000"/>
              </a:buClr>
              <a:buSzPct val="100000"/>
              <a:buNone/>
            </a:pPr>
            <a:r>
              <a:rPr lang="tr-TR" altLang="tr-TR" sz="1600" u="sng" dirty="0">
                <a:latin typeface="Arial" panose="020B0604020202020204" pitchFamily="34" charset="0"/>
                <a:cs typeface="Arial" panose="020B0604020202020204" pitchFamily="34" charset="0"/>
                <a:sym typeface="Wingdings" pitchFamily="2" charset="2"/>
              </a:rPr>
              <a:t>BAŞLAMA TARİHİ</a:t>
            </a:r>
            <a:r>
              <a:rPr lang="tr-TR" altLang="tr-TR" sz="1600" dirty="0">
                <a:latin typeface="Arial" panose="020B0604020202020204" pitchFamily="34" charset="0"/>
                <a:cs typeface="Arial" panose="020B0604020202020204" pitchFamily="34" charset="0"/>
                <a:sym typeface="Wingdings" pitchFamily="2" charset="2"/>
              </a:rPr>
              <a:t>	  </a:t>
            </a:r>
            <a:r>
              <a:rPr lang="tr-TR" altLang="tr-TR" sz="1600" dirty="0" smtClean="0">
                <a:latin typeface="Arial" panose="020B0604020202020204" pitchFamily="34" charset="0"/>
                <a:cs typeface="Arial" panose="020B0604020202020204" pitchFamily="34" charset="0"/>
                <a:sym typeface="Wingdings" pitchFamily="2" charset="2"/>
              </a:rPr>
              <a:t>                  </a:t>
            </a:r>
            <a:r>
              <a:rPr lang="tr-TR" altLang="tr-TR" sz="1600" dirty="0">
                <a:latin typeface="Arial" panose="020B0604020202020204" pitchFamily="34" charset="0"/>
                <a:cs typeface="Arial" panose="020B0604020202020204" pitchFamily="34" charset="0"/>
                <a:sym typeface="Wingdings" pitchFamily="2" charset="2"/>
              </a:rPr>
              <a:t>: </a:t>
            </a:r>
            <a:r>
              <a:rPr lang="tr-TR" altLang="tr-TR" sz="1600" dirty="0">
                <a:latin typeface="Arial" panose="020B0604020202020204" pitchFamily="34" charset="0"/>
                <a:cs typeface="Arial" panose="020B0604020202020204" pitchFamily="34" charset="0"/>
              </a:rPr>
              <a:t>1/1/2016</a:t>
            </a:r>
          </a:p>
          <a:p>
            <a:pPr marL="0" indent="0" algn="just" fontAlgn="auto">
              <a:spcBef>
                <a:spcPts val="0"/>
              </a:spcBef>
              <a:spcAft>
                <a:spcPts val="0"/>
              </a:spcAft>
              <a:buClr>
                <a:srgbClr val="046CA6"/>
              </a:buClr>
              <a:buSzPct val="100000"/>
              <a:buNone/>
            </a:pPr>
            <a:r>
              <a:rPr lang="tr-TR" altLang="tr-TR" sz="1600" u="sng" dirty="0">
                <a:latin typeface="Arial" panose="020B0604020202020204" pitchFamily="34" charset="0"/>
                <a:cs typeface="Arial" panose="020B0604020202020204" pitchFamily="34" charset="0"/>
                <a:sym typeface="Wingdings" pitchFamily="2" charset="2"/>
              </a:rPr>
              <a:t>FİNANSMANI</a:t>
            </a:r>
            <a:r>
              <a:rPr lang="tr-TR" altLang="tr-TR" sz="1600" dirty="0">
                <a:latin typeface="Arial" panose="020B0604020202020204" pitchFamily="34" charset="0"/>
                <a:cs typeface="Arial" panose="020B0604020202020204" pitchFamily="34" charset="0"/>
                <a:sym typeface="Wingdings" pitchFamily="2" charset="2"/>
              </a:rPr>
              <a:t>		    : Hazine</a:t>
            </a:r>
          </a:p>
          <a:p>
            <a:pPr marL="0" lvl="0" indent="0" algn="just" eaLnBrk="1" fontAlgn="auto" hangingPunct="1">
              <a:spcAft>
                <a:spcPts val="0"/>
              </a:spcAft>
              <a:buClr>
                <a:srgbClr val="00003E"/>
              </a:buClr>
              <a:buNone/>
            </a:pPr>
            <a:endParaRPr lang="tr-TR" sz="1600" u="sng" dirty="0"/>
          </a:p>
          <a:p>
            <a:pPr marL="0" lvl="0" indent="0" algn="just" eaLnBrk="1" fontAlgn="auto" hangingPunct="1">
              <a:spcAft>
                <a:spcPts val="0"/>
              </a:spcAft>
              <a:buClr>
                <a:srgbClr val="00003E"/>
              </a:buClr>
              <a:buNone/>
            </a:pPr>
            <a:r>
              <a:rPr lang="tr-TR" sz="1600" b="0" u="sng" dirty="0"/>
              <a:t>ÖRNEK:</a:t>
            </a:r>
          </a:p>
          <a:p>
            <a:pPr marL="0" lvl="0" indent="0" algn="just" eaLnBrk="1" fontAlgn="auto" hangingPunct="1">
              <a:spcAft>
                <a:spcPts val="0"/>
              </a:spcAft>
              <a:buClr>
                <a:srgbClr val="00003E"/>
              </a:buClr>
              <a:buNone/>
            </a:pPr>
            <a:r>
              <a:rPr lang="tr-TR" sz="1600" b="0" dirty="0"/>
              <a:t>2015 yılı Ocak ayında aylık 30 gün karşılığı 2550 TL ücret alan 3 sigortalı, 2016 yılı Ocak ayında ise 2000 TL üzerinden çalışan 7 sigortalı çalıştırıldığı varsayıldığında;</a:t>
            </a:r>
          </a:p>
          <a:p>
            <a:pPr marL="0" lvl="0" indent="0" algn="just" eaLnBrk="1" fontAlgn="auto" hangingPunct="1">
              <a:spcAft>
                <a:spcPts val="0"/>
              </a:spcAft>
              <a:buClr>
                <a:srgbClr val="00003E"/>
              </a:buClr>
              <a:buNone/>
            </a:pPr>
            <a:endParaRPr lang="tr-TR" sz="1600" b="0" dirty="0"/>
          </a:p>
          <a:p>
            <a:pPr marL="0" indent="0" algn="just" fontAlgn="auto">
              <a:spcBef>
                <a:spcPts val="300"/>
              </a:spcBef>
              <a:spcAft>
                <a:spcPts val="0"/>
              </a:spcAft>
              <a:buClr>
                <a:srgbClr val="046CA6"/>
              </a:buClr>
              <a:buNone/>
            </a:pPr>
            <a:r>
              <a:rPr lang="tr-TR" sz="1600" b="0" u="sng" dirty="0"/>
              <a:t>2016 yılı Ocak ayı için sağlanan destek tutarı  : </a:t>
            </a:r>
            <a:r>
              <a:rPr lang="tr-TR" sz="1600" b="0" dirty="0"/>
              <a:t>90x3,3= 297 TL</a:t>
            </a:r>
            <a:endParaRPr lang="tr-TR" sz="1600" b="0" u="sng" dirty="0"/>
          </a:p>
          <a:p>
            <a:pPr marL="0" lvl="0" indent="0" algn="just" eaLnBrk="1" fontAlgn="auto" hangingPunct="1">
              <a:spcBef>
                <a:spcPts val="300"/>
              </a:spcBef>
              <a:spcAft>
                <a:spcPts val="0"/>
              </a:spcAft>
              <a:buClr>
                <a:srgbClr val="046CA6"/>
              </a:buClr>
              <a:buNone/>
            </a:pPr>
            <a:r>
              <a:rPr lang="tr-TR" sz="1600" b="0" u="sng" dirty="0"/>
              <a:t>İşverenin 2016 yılı Ocak ayı için ödeyeceği prim tutarı:</a:t>
            </a:r>
          </a:p>
          <a:p>
            <a:pPr marL="0" lvl="0" indent="0" algn="just" eaLnBrk="1" fontAlgn="auto" hangingPunct="1">
              <a:spcBef>
                <a:spcPts val="300"/>
              </a:spcBef>
              <a:spcAft>
                <a:spcPts val="0"/>
              </a:spcAft>
              <a:buClr>
                <a:srgbClr val="046CA6"/>
              </a:buClr>
              <a:buNone/>
            </a:pPr>
            <a:r>
              <a:rPr lang="tr-TR" sz="1600" b="0" dirty="0"/>
              <a:t>Sigorta primi sigortalı hissesi (%14)	: 14.000 x %14= 1960 TL</a:t>
            </a:r>
          </a:p>
          <a:p>
            <a:pPr marL="0" lvl="0" indent="0" algn="just" eaLnBrk="1" fontAlgn="auto" hangingPunct="1">
              <a:spcBef>
                <a:spcPts val="300"/>
              </a:spcBef>
              <a:spcAft>
                <a:spcPts val="0"/>
              </a:spcAft>
              <a:buClr>
                <a:srgbClr val="046CA6"/>
              </a:buClr>
              <a:buNone/>
            </a:pPr>
            <a:r>
              <a:rPr lang="tr-TR" sz="1600" b="0" dirty="0"/>
              <a:t>Sigorta primi işveren hissesi (%</a:t>
            </a:r>
            <a:r>
              <a:rPr lang="tr-TR" sz="1600" b="0" dirty="0">
                <a:cs typeface="Times New Roman" pitchFamily="18" charset="0"/>
              </a:rPr>
              <a:t>20,5</a:t>
            </a:r>
            <a:r>
              <a:rPr lang="tr-TR" sz="1600" b="0" dirty="0"/>
              <a:t>)	: 14.000 x %20,5= 2870 TL 	</a:t>
            </a:r>
          </a:p>
          <a:p>
            <a:pPr marL="0" lvl="0" indent="0" algn="just" eaLnBrk="1" fontAlgn="auto" hangingPunct="1">
              <a:spcBef>
                <a:spcPts val="300"/>
              </a:spcBef>
              <a:spcAft>
                <a:spcPts val="0"/>
              </a:spcAft>
              <a:buClr>
                <a:srgbClr val="046CA6"/>
              </a:buClr>
              <a:buNone/>
            </a:pPr>
            <a:r>
              <a:rPr lang="tr-TR" sz="1600" b="0" dirty="0"/>
              <a:t>Sigorta primi sigortalı + işveren hissesi toplamı :4.830 TL</a:t>
            </a:r>
          </a:p>
          <a:p>
            <a:pPr marL="0" lvl="0" indent="0" algn="just" eaLnBrk="1" fontAlgn="auto" hangingPunct="1">
              <a:spcBef>
                <a:spcPts val="300"/>
              </a:spcBef>
              <a:spcAft>
                <a:spcPts val="0"/>
              </a:spcAft>
              <a:buClr>
                <a:srgbClr val="046CA6"/>
              </a:buClr>
              <a:buNone/>
            </a:pPr>
            <a:r>
              <a:rPr lang="tr-TR" sz="1600" b="0" dirty="0"/>
              <a:t>5 Puanlık İndirim  Tutarı		: 14.000 x %5 = 700 TL</a:t>
            </a:r>
          </a:p>
          <a:p>
            <a:pPr marL="0" lvl="0" indent="0" algn="just" eaLnBrk="1" fontAlgn="auto" hangingPunct="1">
              <a:lnSpc>
                <a:spcPct val="90000"/>
              </a:lnSpc>
              <a:spcBef>
                <a:spcPts val="0"/>
              </a:spcBef>
              <a:spcAft>
                <a:spcPts val="0"/>
              </a:spcAft>
              <a:buClrTx/>
              <a:buNone/>
            </a:pPr>
            <a:r>
              <a:rPr lang="tr-TR" sz="1600" b="0" dirty="0"/>
              <a:t>5 puanlık indirim uygulaması ve asgari ücret desteği sonrası işverenin ödemesi gereken toplam prim tutarı  : 3.833 TL</a:t>
            </a:r>
          </a:p>
          <a:p>
            <a:pPr algn="just" fontAlgn="auto">
              <a:spcBef>
                <a:spcPts val="0"/>
              </a:spcBef>
              <a:spcAft>
                <a:spcPts val="0"/>
              </a:spcAft>
              <a:buClr>
                <a:srgbClr val="046CA6"/>
              </a:buClr>
              <a:buSzPct val="100000"/>
            </a:pPr>
            <a:endParaRPr lang="tr-TR" altLang="tr-TR" sz="1600" b="0" dirty="0">
              <a:sym typeface="Wingdings" pitchFamily="2" charset="2"/>
            </a:endParaRPr>
          </a:p>
          <a:p>
            <a:endParaRPr lang="tr-TR" sz="1600"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dirty="0" smtClean="0"/>
              <a:t>   </a:t>
            </a:r>
            <a:endParaRPr lang="tr-TR" sz="1400" dirty="0"/>
          </a:p>
        </p:txBody>
      </p:sp>
    </p:spTree>
    <p:extLst>
      <p:ext uri="{BB962C8B-B14F-4D97-AF65-F5344CB8AC3E}">
        <p14:creationId xmlns:p14="http://schemas.microsoft.com/office/powerpoint/2010/main" val="368925499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FFFF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tr-TR" b="1" dirty="0">
                <a:solidFill>
                  <a:srgbClr val="FFFF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tr-TR" b="1" dirty="0">
                <a:solidFill>
                  <a:srgbClr val="FFFFFF"/>
                </a:solidFill>
                <a:effectLst>
                  <a:outerShdw blurRad="38100" dist="38100" dir="2700000" algn="tl">
                    <a:srgbClr val="000000">
                      <a:alpha val="43137"/>
                    </a:srgbClr>
                  </a:outerShdw>
                </a:effectLst>
                <a:cs typeface="Times New Roman" panose="02020603050405020304" pitchFamily="18" charset="0"/>
              </a:rPr>
              <a:t>2016 YILI ASGARİ ÜCRET DESTEĞİ</a:t>
            </a:r>
            <a:r>
              <a:rPr lang="tr-TR" b="1" dirty="0">
                <a:solidFill>
                  <a:srgbClr val="FFFFFF"/>
                </a:solidFill>
                <a:effectLst>
                  <a:outerShdw blurRad="38100" dist="38100" dir="2700000" algn="tl">
                    <a:srgbClr val="000000">
                      <a:alpha val="43137"/>
                    </a:srgbClr>
                  </a:outerShdw>
                </a:effectLst>
              </a:rPr>
              <a:t/>
            </a:r>
            <a:br>
              <a:rPr lang="tr-TR" b="1" dirty="0">
                <a:solidFill>
                  <a:srgbClr val="FFFFFF"/>
                </a:solidFill>
                <a:effectLst>
                  <a:outerShdw blurRad="38100" dist="38100" dir="2700000" algn="tl">
                    <a:srgbClr val="000000">
                      <a:alpha val="43137"/>
                    </a:srgbClr>
                  </a:outerShdw>
                </a:effectLst>
              </a:rPr>
            </a:br>
            <a:endParaRPr lang="tr-TR" dirty="0"/>
          </a:p>
        </p:txBody>
      </p:sp>
      <p:sp>
        <p:nvSpPr>
          <p:cNvPr id="3" name="İçerik Yer Tutucusu 2"/>
          <p:cNvSpPr>
            <a:spLocks noGrp="1"/>
          </p:cNvSpPr>
          <p:nvPr>
            <p:ph idx="1"/>
          </p:nvPr>
        </p:nvSpPr>
        <p:spPr>
          <a:xfrm>
            <a:off x="304800" y="1071546"/>
            <a:ext cx="8610600" cy="5453798"/>
          </a:xfrm>
        </p:spPr>
        <p:txBody>
          <a:bodyPr/>
          <a:lstStyle/>
          <a:p>
            <a:pPr lvl="0" algn="just" fontAlgn="auto">
              <a:lnSpc>
                <a:spcPct val="90000"/>
              </a:lnSpc>
              <a:spcBef>
                <a:spcPts val="600"/>
              </a:spcBef>
              <a:spcAft>
                <a:spcPts val="600"/>
              </a:spcAft>
              <a:tabLst>
                <a:tab pos="4848225" algn="l"/>
              </a:tabLst>
            </a:pPr>
            <a:r>
              <a:rPr lang="tr-TR" sz="1600" u="sng" dirty="0"/>
              <a:t>KAPSAMDA OLANLAR</a:t>
            </a:r>
          </a:p>
          <a:p>
            <a:pPr lvl="0" algn="just" fontAlgn="auto">
              <a:lnSpc>
                <a:spcPct val="90000"/>
              </a:lnSpc>
              <a:spcBef>
                <a:spcPts val="600"/>
              </a:spcBef>
              <a:spcAft>
                <a:spcPts val="600"/>
              </a:spcAft>
              <a:tabLst>
                <a:tab pos="4848225" algn="l"/>
              </a:tabLst>
            </a:pPr>
            <a:r>
              <a:rPr lang="tr-TR" sz="1600" dirty="0"/>
              <a:t>5018 sayılı Kanuna ekli (I) sayılı cetvelde sayılan kamu idareleri dışındaki işverenler asgari ücret desteğinden faydalanabilmektedir.</a:t>
            </a:r>
            <a:endParaRPr lang="tr-TR" sz="1600" u="sng" dirty="0"/>
          </a:p>
          <a:p>
            <a:pPr lvl="0" algn="just" fontAlgn="auto">
              <a:lnSpc>
                <a:spcPct val="90000"/>
              </a:lnSpc>
              <a:spcBef>
                <a:spcPts val="600"/>
              </a:spcBef>
              <a:spcAft>
                <a:spcPts val="600"/>
              </a:spcAft>
              <a:tabLst>
                <a:tab pos="4848225" algn="l"/>
              </a:tabLst>
            </a:pPr>
            <a:r>
              <a:rPr lang="tr-TR" sz="1600" u="sng" dirty="0"/>
              <a:t>KAPSAM DIŞI OLANLAR</a:t>
            </a:r>
          </a:p>
          <a:p>
            <a:pPr marL="285750" lvl="0" indent="-285750" algn="just" fontAlgn="auto">
              <a:lnSpc>
                <a:spcPct val="90000"/>
              </a:lnSpc>
              <a:spcBef>
                <a:spcPts val="600"/>
              </a:spcBef>
              <a:spcAft>
                <a:spcPts val="600"/>
              </a:spcAft>
              <a:buClr>
                <a:srgbClr val="C00000"/>
              </a:buClr>
              <a:buFont typeface="Wingdings" panose="05000000000000000000" pitchFamily="2" charset="2"/>
              <a:buChar char="Ø"/>
              <a:tabLst>
                <a:tab pos="4848225" algn="l"/>
              </a:tabLst>
            </a:pPr>
            <a:r>
              <a:rPr lang="tr-TR" sz="1600" dirty="0"/>
              <a:t>5018 sayılı Kanuna ekli (I) sayılı cetvelde sayılan kamu idareleri</a:t>
            </a:r>
          </a:p>
          <a:p>
            <a:pPr marL="285750" lvl="0" indent="-285750" algn="just" fontAlgn="auto">
              <a:lnSpc>
                <a:spcPct val="90000"/>
              </a:lnSpc>
              <a:spcBef>
                <a:spcPts val="600"/>
              </a:spcBef>
              <a:spcAft>
                <a:spcPts val="600"/>
              </a:spcAft>
              <a:buClr>
                <a:srgbClr val="C00000"/>
              </a:buClr>
              <a:buFont typeface="Wingdings" panose="05000000000000000000" pitchFamily="2" charset="2"/>
              <a:buChar char="Ø"/>
              <a:tabLst>
                <a:tab pos="4848225" algn="l"/>
              </a:tabLst>
            </a:pPr>
            <a:r>
              <a:rPr lang="tr-TR" sz="1600" dirty="0"/>
              <a:t>2886 sayılı Devlet İhale Kanunu ile 4734 sayılı Kamu İhale Kanunu kapsamındaki alım ve yapım işlerinde, </a:t>
            </a:r>
          </a:p>
          <a:p>
            <a:pPr marL="285750" lvl="0" indent="-285750" algn="just" fontAlgn="auto">
              <a:lnSpc>
                <a:spcPct val="90000"/>
              </a:lnSpc>
              <a:spcBef>
                <a:spcPts val="600"/>
              </a:spcBef>
              <a:spcAft>
                <a:spcPts val="600"/>
              </a:spcAft>
              <a:buClr>
                <a:srgbClr val="C00000"/>
              </a:buClr>
              <a:buFont typeface="Wingdings" panose="05000000000000000000" pitchFamily="2" charset="2"/>
              <a:buChar char="Ø"/>
              <a:tabLst>
                <a:tab pos="4848225" algn="l"/>
              </a:tabLst>
            </a:pPr>
            <a:r>
              <a:rPr lang="tr-TR" sz="1600" dirty="0"/>
              <a:t>Uzun vadeli sigorta kollarına (malullük, yaşlılık ve ölüm sigortası) tabi olan sigortalılar dışındakiler,</a:t>
            </a:r>
          </a:p>
          <a:p>
            <a:pPr marL="285750" lvl="0" indent="-285750" algn="just" fontAlgn="auto">
              <a:lnSpc>
                <a:spcPct val="90000"/>
              </a:lnSpc>
              <a:spcBef>
                <a:spcPts val="600"/>
              </a:spcBef>
              <a:spcAft>
                <a:spcPts val="600"/>
              </a:spcAft>
              <a:buClr>
                <a:srgbClr val="C00000"/>
              </a:buClr>
              <a:buFont typeface="Wingdings" panose="05000000000000000000" pitchFamily="2" charset="2"/>
              <a:buChar char="Ø"/>
              <a:tabLst>
                <a:tab pos="4848225" algn="l"/>
              </a:tabLst>
            </a:pPr>
            <a:r>
              <a:rPr lang="tr-TR" sz="1600" dirty="0"/>
              <a:t>2015 yılının aynı ayında uzun vadeli sigorta kollarından bildirilen ve günlük sigorta primine esas kazanç tutarı 85 TL </a:t>
            </a:r>
            <a:r>
              <a:rPr lang="tr-TR" sz="1600" dirty="0" err="1"/>
              <a:t>nin</a:t>
            </a:r>
            <a:r>
              <a:rPr lang="tr-TR" sz="1600" dirty="0"/>
              <a:t> üstünde olan sigortalıların </a:t>
            </a:r>
          </a:p>
          <a:p>
            <a:pPr marL="285750" lvl="0" indent="-285750" algn="just" fontAlgn="auto">
              <a:lnSpc>
                <a:spcPct val="90000"/>
              </a:lnSpc>
              <a:spcBef>
                <a:spcPts val="600"/>
              </a:spcBef>
              <a:spcAft>
                <a:spcPts val="600"/>
              </a:spcAft>
              <a:buClr>
                <a:srgbClr val="C00000"/>
              </a:buClr>
              <a:buFont typeface="Wingdings" panose="05000000000000000000" pitchFamily="2" charset="2"/>
              <a:buChar char="Ø"/>
              <a:tabLst>
                <a:tab pos="4848225" algn="l"/>
              </a:tabLst>
            </a:pPr>
            <a:r>
              <a:rPr lang="tr-TR" sz="1600" dirty="0"/>
              <a:t>2016 yılında tescil edilen işyerleri bakımından APHB belgesini süresinde vermeyen ve primlerini süresinde ödemeyenler, </a:t>
            </a:r>
          </a:p>
          <a:p>
            <a:pPr lvl="0" algn="just" fontAlgn="auto">
              <a:lnSpc>
                <a:spcPct val="90000"/>
              </a:lnSpc>
              <a:spcBef>
                <a:spcPts val="600"/>
              </a:spcBef>
              <a:spcAft>
                <a:spcPts val="600"/>
              </a:spcAft>
              <a:buClr>
                <a:srgbClr val="C00000"/>
              </a:buClr>
              <a:tabLst>
                <a:tab pos="4848225" algn="l"/>
              </a:tabLst>
            </a:pPr>
            <a:r>
              <a:rPr lang="tr-TR" sz="1600" dirty="0"/>
              <a:t>      destekten yararlanılamaz.</a:t>
            </a:r>
          </a:p>
          <a:p>
            <a:pPr algn="just" fontAlgn="auto">
              <a:lnSpc>
                <a:spcPct val="90000"/>
              </a:lnSpc>
              <a:spcBef>
                <a:spcPts val="600"/>
              </a:spcBef>
              <a:spcAft>
                <a:spcPts val="600"/>
              </a:spcAft>
              <a:tabLst>
                <a:tab pos="4848225" algn="l"/>
              </a:tabLst>
            </a:pPr>
            <a:r>
              <a:rPr lang="tr-TR" sz="1600" dirty="0"/>
              <a:t>2016 yılı Ekim ayı itibariyle sağlanan destek miktarı </a:t>
            </a:r>
            <a:r>
              <a:rPr lang="tr-TR" sz="1600" dirty="0">
                <a:solidFill>
                  <a:srgbClr val="FF0000"/>
                </a:solidFill>
                <a:latin typeface="Calibri"/>
              </a:rPr>
              <a:t>7.816.812.263,10 TL </a:t>
            </a:r>
            <a:r>
              <a:rPr lang="tr-TR" sz="1600" dirty="0" err="1">
                <a:solidFill>
                  <a:srgbClr val="FF0000"/>
                </a:solidFill>
                <a:latin typeface="Calibri"/>
              </a:rPr>
              <a:t>dir</a:t>
            </a:r>
            <a:r>
              <a:rPr lang="tr-TR" sz="1600" dirty="0">
                <a:solidFill>
                  <a:srgbClr val="FF0000"/>
                </a:solidFill>
                <a:latin typeface="Calibri"/>
              </a:rPr>
              <a:t>.</a:t>
            </a:r>
          </a:p>
          <a:p>
            <a:pPr marL="0" indent="0" algn="just" fontAlgn="auto">
              <a:lnSpc>
                <a:spcPct val="90000"/>
              </a:lnSpc>
              <a:spcBef>
                <a:spcPts val="600"/>
              </a:spcBef>
              <a:spcAft>
                <a:spcPts val="600"/>
              </a:spcAft>
              <a:buNone/>
              <a:tabLst>
                <a:tab pos="4848225" algn="l"/>
              </a:tabLst>
            </a:pPr>
            <a:r>
              <a:rPr lang="tr-TR" sz="1600" dirty="0" smtClean="0">
                <a:solidFill>
                  <a:srgbClr val="FF0000"/>
                </a:solidFill>
                <a:latin typeface="Calibri"/>
              </a:rPr>
              <a:t>        Bu </a:t>
            </a:r>
            <a:r>
              <a:rPr lang="tr-TR" sz="1600" dirty="0">
                <a:solidFill>
                  <a:srgbClr val="FF0000"/>
                </a:solidFill>
                <a:latin typeface="Calibri"/>
              </a:rPr>
              <a:t>uygulama 2017 yılında da devem edecektir.</a:t>
            </a:r>
          </a:p>
          <a:p>
            <a:pPr marL="0" lvl="0" indent="0" algn="just" fontAlgn="auto">
              <a:lnSpc>
                <a:spcPct val="90000"/>
              </a:lnSpc>
              <a:spcBef>
                <a:spcPts val="600"/>
              </a:spcBef>
              <a:spcAft>
                <a:spcPts val="600"/>
              </a:spcAft>
              <a:buNone/>
              <a:tabLst>
                <a:tab pos="4848225" algn="l"/>
              </a:tabLst>
            </a:pPr>
            <a:r>
              <a:rPr lang="tr-TR" sz="1600" dirty="0"/>
              <a:t> </a:t>
            </a:r>
          </a:p>
          <a:p>
            <a:endParaRPr lang="tr-TR" sz="1600"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smtClean="0"/>
              <a:t>   </a:t>
            </a:r>
            <a:endParaRPr lang="tr-TR" sz="1400" dirty="0"/>
          </a:p>
        </p:txBody>
      </p:sp>
    </p:spTree>
    <p:extLst>
      <p:ext uri="{BB962C8B-B14F-4D97-AF65-F5344CB8AC3E}">
        <p14:creationId xmlns:p14="http://schemas.microsoft.com/office/powerpoint/2010/main" val="15934135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 PRİM ERTELEMESİ</a:t>
            </a:r>
            <a:endParaRPr lang="tr-TR" dirty="0"/>
          </a:p>
        </p:txBody>
      </p:sp>
      <p:sp>
        <p:nvSpPr>
          <p:cNvPr id="3" name="İçerik Yer Tutucusu 2"/>
          <p:cNvSpPr>
            <a:spLocks noGrp="1"/>
          </p:cNvSpPr>
          <p:nvPr>
            <p:ph idx="1"/>
          </p:nvPr>
        </p:nvSpPr>
        <p:spPr>
          <a:xfrm>
            <a:off x="304800" y="1071546"/>
            <a:ext cx="8610600" cy="5453798"/>
          </a:xfrm>
        </p:spPr>
        <p:txBody>
          <a:bodyPr/>
          <a:lstStyle/>
          <a:p>
            <a:pPr marL="0" lvl="0" indent="0" algn="just" fontAlgn="auto">
              <a:spcAft>
                <a:spcPts val="0"/>
              </a:spcAft>
              <a:buClr>
                <a:srgbClr val="00003E"/>
              </a:buClr>
              <a:buSzPct val="100000"/>
              <a:buNone/>
            </a:pPr>
            <a:r>
              <a:rPr lang="tr-TR" altLang="tr-TR" sz="1600" u="sng" dirty="0">
                <a:latin typeface="Arial" panose="020B0604020202020204" pitchFamily="34" charset="0"/>
                <a:cs typeface="Arial" panose="020B0604020202020204" pitchFamily="34" charset="0"/>
              </a:rPr>
              <a:t>YASAL </a:t>
            </a:r>
            <a:r>
              <a:rPr lang="tr-TR" altLang="tr-TR" sz="1600" u="sng" dirty="0" smtClean="0">
                <a:latin typeface="Arial" panose="020B0604020202020204" pitchFamily="34" charset="0"/>
                <a:cs typeface="Arial" panose="020B0604020202020204" pitchFamily="34" charset="0"/>
              </a:rPr>
              <a:t>DAYANAK   : </a:t>
            </a:r>
            <a:r>
              <a:rPr lang="tr-TR" sz="1600" dirty="0" smtClean="0">
                <a:latin typeface="Arial" panose="020B0604020202020204" pitchFamily="34" charset="0"/>
                <a:cs typeface="Arial" panose="020B0604020202020204" pitchFamily="34" charset="0"/>
              </a:rPr>
              <a:t> 5510 </a:t>
            </a:r>
            <a:r>
              <a:rPr lang="tr-TR" sz="1600" dirty="0">
                <a:latin typeface="Arial" panose="020B0604020202020204" pitchFamily="34" charset="0"/>
                <a:cs typeface="Arial" panose="020B0604020202020204" pitchFamily="34" charset="0"/>
              </a:rPr>
              <a:t>sayılı Kanuna eklenen Geçici 72 inci madde </a:t>
            </a:r>
          </a:p>
          <a:p>
            <a:pPr marL="0" lvl="0" indent="0" algn="just" fontAlgn="auto">
              <a:spcBef>
                <a:spcPts val="0"/>
              </a:spcBef>
              <a:spcAft>
                <a:spcPts val="0"/>
              </a:spcAft>
              <a:buClr>
                <a:srgbClr val="C00000"/>
              </a:buClr>
              <a:buSzPct val="100000"/>
              <a:buNone/>
            </a:pPr>
            <a:r>
              <a:rPr lang="tr-TR" altLang="tr-TR" sz="1600" u="sng" dirty="0">
                <a:latin typeface="Arial" panose="020B0604020202020204" pitchFamily="34" charset="0"/>
                <a:cs typeface="Arial" panose="020B0604020202020204" pitchFamily="34" charset="0"/>
                <a:sym typeface="Wingdings" pitchFamily="2" charset="2"/>
              </a:rPr>
              <a:t>KAPSAMI</a:t>
            </a:r>
            <a:r>
              <a:rPr lang="tr-TR" altLang="tr-TR" sz="1600" dirty="0">
                <a:latin typeface="Arial" panose="020B0604020202020204" pitchFamily="34" charset="0"/>
                <a:cs typeface="Arial" panose="020B0604020202020204" pitchFamily="34" charset="0"/>
                <a:sym typeface="Wingdings" pitchFamily="2" charset="2"/>
              </a:rPr>
              <a:t>	  : </a:t>
            </a:r>
            <a:r>
              <a:rPr lang="tr-TR" altLang="tr-TR" sz="1600" dirty="0">
                <a:latin typeface="Arial" panose="020B0604020202020204" pitchFamily="34" charset="0"/>
                <a:cs typeface="Arial" panose="020B0604020202020204" pitchFamily="34" charset="0"/>
              </a:rPr>
              <a:t>2016 yılı Aralık ve 2017 yılı Ocak ve Şubat ayları</a:t>
            </a:r>
          </a:p>
          <a:p>
            <a:pPr marL="0" indent="0" algn="just" fontAlgn="auto">
              <a:spcBef>
                <a:spcPts val="0"/>
              </a:spcBef>
              <a:spcAft>
                <a:spcPts val="0"/>
              </a:spcAft>
              <a:buClr>
                <a:srgbClr val="046CA6"/>
              </a:buClr>
              <a:buSzPct val="100000"/>
              <a:buNone/>
            </a:pPr>
            <a:r>
              <a:rPr lang="tr-TR" altLang="tr-TR" sz="1600" u="sng" dirty="0">
                <a:latin typeface="Arial" panose="020B0604020202020204" pitchFamily="34" charset="0"/>
                <a:cs typeface="Arial" panose="020B0604020202020204" pitchFamily="34" charset="0"/>
                <a:sym typeface="Wingdings" pitchFamily="2" charset="2"/>
              </a:rPr>
              <a:t>FİNANSMANI</a:t>
            </a:r>
            <a:r>
              <a:rPr lang="tr-TR" altLang="tr-TR" sz="1600" dirty="0">
                <a:latin typeface="Arial" panose="020B0604020202020204" pitchFamily="34" charset="0"/>
                <a:cs typeface="Arial" panose="020B0604020202020204" pitchFamily="34" charset="0"/>
                <a:sym typeface="Wingdings" pitchFamily="2" charset="2"/>
              </a:rPr>
              <a:t>        </a:t>
            </a:r>
            <a:r>
              <a:rPr lang="tr-TR" altLang="tr-TR" sz="1600" dirty="0" smtClean="0">
                <a:latin typeface="Arial" panose="020B0604020202020204" pitchFamily="34" charset="0"/>
                <a:cs typeface="Arial" panose="020B0604020202020204" pitchFamily="34" charset="0"/>
                <a:sym typeface="Wingdings" pitchFamily="2" charset="2"/>
              </a:rPr>
              <a:t>    : </a:t>
            </a:r>
            <a:r>
              <a:rPr lang="tr-TR" altLang="tr-TR" sz="1600" dirty="0">
                <a:latin typeface="Arial" panose="020B0604020202020204" pitchFamily="34" charset="0"/>
                <a:cs typeface="Arial" panose="020B0604020202020204" pitchFamily="34" charset="0"/>
                <a:sym typeface="Wingdings" pitchFamily="2" charset="2"/>
              </a:rPr>
              <a:t>Hazine</a:t>
            </a:r>
          </a:p>
          <a:p>
            <a:pPr marL="0" indent="0" algn="just" fontAlgn="auto">
              <a:spcBef>
                <a:spcPts val="0"/>
              </a:spcBef>
              <a:spcAft>
                <a:spcPts val="0"/>
              </a:spcAft>
              <a:buClr>
                <a:srgbClr val="046CA6"/>
              </a:buClr>
              <a:buSzPct val="100000"/>
              <a:buNone/>
            </a:pPr>
            <a:endParaRPr lang="tr-TR" altLang="tr-TR" sz="1600" dirty="0">
              <a:latin typeface="Arial" panose="020B0604020202020204" pitchFamily="34" charset="0"/>
              <a:cs typeface="Arial" panose="020B0604020202020204" pitchFamily="34" charset="0"/>
              <a:sym typeface="Wingdings" pitchFamily="2" charset="2"/>
            </a:endParaRPr>
          </a:p>
          <a:p>
            <a:pPr marL="0" lvl="0" indent="0" algn="just" eaLnBrk="1" fontAlgn="auto" hangingPunct="1">
              <a:spcAft>
                <a:spcPts val="0"/>
              </a:spcAft>
              <a:buClr>
                <a:srgbClr val="00003E"/>
              </a:buClr>
              <a:buNone/>
            </a:pPr>
            <a:r>
              <a:rPr lang="tr-TR" sz="1600" b="0" u="sng" dirty="0" smtClean="0">
                <a:latin typeface="Arial" panose="020B0604020202020204" pitchFamily="34" charset="0"/>
                <a:cs typeface="Arial" panose="020B0604020202020204" pitchFamily="34" charset="0"/>
              </a:rPr>
              <a:t>ÖRNEK</a:t>
            </a:r>
            <a:r>
              <a:rPr lang="tr-TR" sz="1600" b="0" u="sng" dirty="0">
                <a:latin typeface="Arial" panose="020B0604020202020204" pitchFamily="34" charset="0"/>
                <a:cs typeface="Arial" panose="020B0604020202020204" pitchFamily="34" charset="0"/>
              </a:rPr>
              <a:t>:</a:t>
            </a:r>
          </a:p>
          <a:p>
            <a:pPr marL="0" lvl="0" indent="0" algn="just" eaLnBrk="1" fontAlgn="auto" hangingPunct="1">
              <a:spcAft>
                <a:spcPts val="0"/>
              </a:spcAft>
              <a:buClr>
                <a:srgbClr val="00003E"/>
              </a:buClr>
              <a:buNone/>
            </a:pPr>
            <a:endParaRPr lang="tr-TR" sz="1600" b="0" u="sng" dirty="0">
              <a:latin typeface="Arial" panose="020B0604020202020204" pitchFamily="34" charset="0"/>
              <a:cs typeface="Arial" panose="020B0604020202020204" pitchFamily="34" charset="0"/>
            </a:endParaRPr>
          </a:p>
          <a:p>
            <a:pPr marL="0" lvl="0" indent="0" algn="just" eaLnBrk="1" fontAlgn="auto" hangingPunct="1">
              <a:spcAft>
                <a:spcPts val="0"/>
              </a:spcAft>
              <a:buClr>
                <a:srgbClr val="00003E"/>
              </a:buClr>
              <a:buNone/>
            </a:pPr>
            <a:r>
              <a:rPr lang="tr-TR" sz="1600" b="0" dirty="0">
                <a:latin typeface="Arial" panose="020B0604020202020204" pitchFamily="34" charset="0"/>
                <a:cs typeface="Arial" panose="020B0604020202020204" pitchFamily="34" charset="0"/>
              </a:rPr>
              <a:t>2015 yılı Aralık ayında aylık 30 gün karşılığı 2550 TL ücret alan 3 sigortalı 4000 TL alan 1 sigortalı olsun,</a:t>
            </a:r>
          </a:p>
          <a:p>
            <a:pPr marL="0" lvl="0" indent="0" algn="just" eaLnBrk="1" fontAlgn="auto" hangingPunct="1">
              <a:spcAft>
                <a:spcPts val="0"/>
              </a:spcAft>
              <a:buClr>
                <a:srgbClr val="00003E"/>
              </a:buClr>
              <a:buNone/>
            </a:pPr>
            <a:r>
              <a:rPr lang="tr-TR" sz="1600" b="0" dirty="0">
                <a:latin typeface="Arial" panose="020B0604020202020204" pitchFamily="34" charset="0"/>
                <a:cs typeface="Arial" panose="020B0604020202020204" pitchFamily="34" charset="0"/>
              </a:rPr>
              <a:t>2016 yılı Aralık ayında ise 2000 TL üzerinden çalışan 7 sigortalı olsun.</a:t>
            </a:r>
          </a:p>
          <a:p>
            <a:pPr marL="0" lvl="0" indent="0" algn="just" eaLnBrk="1" fontAlgn="auto" hangingPunct="1">
              <a:spcAft>
                <a:spcPts val="0"/>
              </a:spcAft>
              <a:buClr>
                <a:srgbClr val="00003E"/>
              </a:buClr>
              <a:buNone/>
            </a:pPr>
            <a:endParaRPr lang="tr-TR" sz="1600" b="0" dirty="0">
              <a:latin typeface="Arial" panose="020B0604020202020204" pitchFamily="34" charset="0"/>
              <a:cs typeface="Arial" panose="020B0604020202020204" pitchFamily="34" charset="0"/>
            </a:endParaRPr>
          </a:p>
          <a:p>
            <a:pPr algn="just" fontAlgn="auto">
              <a:spcBef>
                <a:spcPts val="300"/>
              </a:spcBef>
              <a:spcAft>
                <a:spcPts val="0"/>
              </a:spcAft>
              <a:buClr>
                <a:srgbClr val="046CA6"/>
              </a:buClr>
            </a:pPr>
            <a:r>
              <a:rPr lang="tr-TR" sz="1600" b="0" u="sng" dirty="0">
                <a:latin typeface="Arial" panose="020B0604020202020204" pitchFamily="34" charset="0"/>
                <a:cs typeface="Arial" panose="020B0604020202020204" pitchFamily="34" charset="0"/>
              </a:rPr>
              <a:t>2016 yılı Aralık ayında ertelenecek prim tutarı; </a:t>
            </a:r>
          </a:p>
          <a:p>
            <a:pPr marL="0" indent="0" algn="just" fontAlgn="auto">
              <a:spcBef>
                <a:spcPts val="300"/>
              </a:spcBef>
              <a:spcAft>
                <a:spcPts val="0"/>
              </a:spcAft>
              <a:buClr>
                <a:srgbClr val="046CA6"/>
              </a:buClr>
              <a:buNone/>
            </a:pPr>
            <a:r>
              <a:rPr lang="tr-TR" sz="1600" b="0" dirty="0" smtClean="0">
                <a:latin typeface="Arial" panose="020B0604020202020204" pitchFamily="34" charset="0"/>
                <a:cs typeface="Arial" panose="020B0604020202020204" pitchFamily="34" charset="0"/>
              </a:rPr>
              <a:t>      İşverenin </a:t>
            </a:r>
            <a:r>
              <a:rPr lang="tr-TR" sz="1600" b="0" dirty="0">
                <a:latin typeface="Arial" panose="020B0604020202020204" pitchFamily="34" charset="0"/>
                <a:cs typeface="Arial" panose="020B0604020202020204" pitchFamily="34" charset="0"/>
              </a:rPr>
              <a:t>ödemesi gereken prim </a:t>
            </a:r>
            <a:r>
              <a:rPr lang="tr-TR" sz="1600" b="0" dirty="0" smtClean="0">
                <a:latin typeface="Arial" panose="020B0604020202020204" pitchFamily="34" charset="0"/>
                <a:cs typeface="Arial" panose="020B0604020202020204" pitchFamily="34" charset="0"/>
              </a:rPr>
              <a:t>tutarı14.000x%34,5=4830 </a:t>
            </a:r>
            <a:r>
              <a:rPr lang="tr-TR" sz="1600" b="0" dirty="0">
                <a:latin typeface="Arial" panose="020B0604020202020204" pitchFamily="34" charset="0"/>
                <a:cs typeface="Arial" panose="020B0604020202020204" pitchFamily="34" charset="0"/>
              </a:rPr>
              <a:t>TL</a:t>
            </a:r>
          </a:p>
          <a:p>
            <a:pPr marL="0" indent="0" algn="just" fontAlgn="auto">
              <a:spcBef>
                <a:spcPts val="300"/>
              </a:spcBef>
              <a:spcAft>
                <a:spcPts val="0"/>
              </a:spcAft>
              <a:buClr>
                <a:srgbClr val="046CA6"/>
              </a:buClr>
              <a:buNone/>
            </a:pPr>
            <a:r>
              <a:rPr lang="tr-TR" sz="1600" b="0" dirty="0" smtClean="0">
                <a:latin typeface="Arial" panose="020B0604020202020204" pitchFamily="34" charset="0"/>
                <a:cs typeface="Arial" panose="020B0604020202020204" pitchFamily="34" charset="0"/>
              </a:rPr>
              <a:t>      4.000x%5=700 </a:t>
            </a:r>
            <a:r>
              <a:rPr lang="tr-TR" sz="1600" b="0" dirty="0">
                <a:latin typeface="Arial" panose="020B0604020202020204" pitchFamily="34" charset="0"/>
                <a:cs typeface="Arial" panose="020B0604020202020204" pitchFamily="34" charset="0"/>
              </a:rPr>
              <a:t>TL  Beş puanlık indirim </a:t>
            </a:r>
          </a:p>
          <a:p>
            <a:pPr marL="0" indent="0" algn="just" fontAlgn="auto">
              <a:spcBef>
                <a:spcPts val="300"/>
              </a:spcBef>
              <a:spcAft>
                <a:spcPts val="0"/>
              </a:spcAft>
              <a:buClr>
                <a:srgbClr val="046CA6"/>
              </a:buClr>
              <a:buNone/>
            </a:pPr>
            <a:r>
              <a:rPr lang="tr-TR" sz="1600" b="0" dirty="0" smtClean="0">
                <a:latin typeface="Arial" panose="020B0604020202020204" pitchFamily="34" charset="0"/>
                <a:cs typeface="Arial" panose="020B0604020202020204" pitchFamily="34" charset="0"/>
              </a:rPr>
              <a:t>      90 </a:t>
            </a:r>
            <a:r>
              <a:rPr lang="tr-TR" sz="1600" b="0" dirty="0">
                <a:latin typeface="Arial" panose="020B0604020202020204" pitchFamily="34" charset="0"/>
                <a:cs typeface="Arial" panose="020B0604020202020204" pitchFamily="34" charset="0"/>
              </a:rPr>
              <a:t>x 3,3   =297 TL   Asgari ücret </a:t>
            </a:r>
            <a:r>
              <a:rPr lang="tr-TR" sz="1600" b="0" dirty="0" smtClean="0">
                <a:latin typeface="Arial" panose="020B0604020202020204" pitchFamily="34" charset="0"/>
                <a:cs typeface="Arial" panose="020B0604020202020204" pitchFamily="34" charset="0"/>
              </a:rPr>
              <a:t>desteği</a:t>
            </a:r>
          </a:p>
          <a:p>
            <a:pPr marL="0" indent="0" algn="just" fontAlgn="auto">
              <a:spcBef>
                <a:spcPts val="300"/>
              </a:spcBef>
              <a:spcAft>
                <a:spcPts val="0"/>
              </a:spcAft>
              <a:buClr>
                <a:srgbClr val="046CA6"/>
              </a:buClr>
              <a:buNone/>
            </a:pPr>
            <a:r>
              <a:rPr lang="tr-TR" sz="1600" b="0" dirty="0">
                <a:latin typeface="Arial" panose="020B0604020202020204" pitchFamily="34" charset="0"/>
                <a:cs typeface="Arial" panose="020B0604020202020204" pitchFamily="34" charset="0"/>
              </a:rPr>
              <a:t> </a:t>
            </a:r>
            <a:r>
              <a:rPr lang="tr-TR" sz="1600" b="0" dirty="0" smtClean="0">
                <a:latin typeface="Arial" panose="020B0604020202020204" pitchFamily="34" charset="0"/>
                <a:cs typeface="Arial" panose="020B0604020202020204" pitchFamily="34" charset="0"/>
              </a:rPr>
              <a:t>     90 </a:t>
            </a:r>
            <a:r>
              <a:rPr lang="tr-TR" sz="1600" b="0" dirty="0">
                <a:latin typeface="Arial" panose="020B0604020202020204" pitchFamily="34" charset="0"/>
                <a:cs typeface="Arial" panose="020B0604020202020204" pitchFamily="34" charset="0"/>
              </a:rPr>
              <a:t>x 60 = 5400 TL   5400x%34,5=1.863 TL  ertelenecek tutar.</a:t>
            </a:r>
          </a:p>
          <a:p>
            <a:pPr marL="0" indent="0" algn="just" fontAlgn="auto">
              <a:spcBef>
                <a:spcPts val="300"/>
              </a:spcBef>
              <a:spcAft>
                <a:spcPts val="0"/>
              </a:spcAft>
              <a:buClr>
                <a:srgbClr val="046CA6"/>
              </a:buClr>
              <a:buNone/>
            </a:pPr>
            <a:r>
              <a:rPr lang="tr-TR" sz="1600" b="0" dirty="0" smtClean="0">
                <a:latin typeface="Arial" panose="020B0604020202020204" pitchFamily="34" charset="0"/>
                <a:cs typeface="Arial" panose="020B0604020202020204" pitchFamily="34" charset="0"/>
              </a:rPr>
              <a:t>     Buna </a:t>
            </a:r>
            <a:r>
              <a:rPr lang="tr-TR" sz="1600" b="0" dirty="0">
                <a:latin typeface="Arial" panose="020B0604020202020204" pitchFamily="34" charset="0"/>
                <a:cs typeface="Arial" panose="020B0604020202020204" pitchFamily="34" charset="0"/>
              </a:rPr>
              <a:t>göre işverenin bu ay için ödeyeceği tutar; 1970 TL olacaktır.</a:t>
            </a:r>
          </a:p>
          <a:p>
            <a:pPr marL="0" lvl="0" indent="0" algn="just" fontAlgn="auto">
              <a:lnSpc>
                <a:spcPct val="90000"/>
              </a:lnSpc>
              <a:spcBef>
                <a:spcPts val="600"/>
              </a:spcBef>
              <a:spcAft>
                <a:spcPts val="600"/>
              </a:spcAft>
              <a:buNone/>
              <a:tabLst>
                <a:tab pos="4848225" algn="l"/>
              </a:tabLst>
            </a:pPr>
            <a:r>
              <a:rPr lang="tr-TR" sz="1600" b="0" dirty="0" smtClean="0">
                <a:solidFill>
                  <a:srgbClr val="FF0000"/>
                </a:solidFill>
                <a:latin typeface="Arial" panose="020B0604020202020204" pitchFamily="34" charset="0"/>
                <a:cs typeface="Arial" panose="020B0604020202020204" pitchFamily="34" charset="0"/>
              </a:rPr>
              <a:t>     </a:t>
            </a:r>
            <a:r>
              <a:rPr lang="tr-TR" sz="1400" b="0" dirty="0" smtClean="0">
                <a:solidFill>
                  <a:srgbClr val="FF0000"/>
                </a:solidFill>
                <a:latin typeface="Arial" panose="020B0604020202020204" pitchFamily="34" charset="0"/>
                <a:cs typeface="Arial" panose="020B0604020202020204" pitchFamily="34" charset="0"/>
              </a:rPr>
              <a:t>Kamu </a:t>
            </a:r>
            <a:r>
              <a:rPr lang="tr-TR" sz="1400" b="0" dirty="0">
                <a:solidFill>
                  <a:srgbClr val="FF0000"/>
                </a:solidFill>
                <a:latin typeface="Arial" panose="020B0604020202020204" pitchFamily="34" charset="0"/>
                <a:cs typeface="Arial" panose="020B0604020202020204" pitchFamily="34" charset="0"/>
              </a:rPr>
              <a:t>Kurumları dışındaki asgari ücret desteğinden yararlanan işverenler primlerini süresinde ödeme şartı aranmaksızın prim erteleme desteğinden yararlanacaklardır.</a:t>
            </a:r>
          </a:p>
          <a:p>
            <a:pPr lvl="0" algn="just" fontAlgn="auto">
              <a:lnSpc>
                <a:spcPct val="90000"/>
              </a:lnSpc>
              <a:spcBef>
                <a:spcPts val="600"/>
              </a:spcBef>
              <a:spcAft>
                <a:spcPts val="600"/>
              </a:spcAft>
              <a:tabLst>
                <a:tab pos="4848225" algn="l"/>
              </a:tabLst>
            </a:pPr>
            <a:endParaRPr lang="tr-TR" sz="1600" u="sng" dirty="0">
              <a:latin typeface="Arial" panose="020B0604020202020204" pitchFamily="34" charset="0"/>
              <a:cs typeface="Arial" panose="020B0604020202020204" pitchFamily="34" charset="0"/>
            </a:endParaRPr>
          </a:p>
          <a:p>
            <a:endParaRPr lang="tr-TR" sz="1600" dirty="0">
              <a:latin typeface="+mj-lt"/>
            </a:endParaRPr>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smtClean="0"/>
              <a:t>    </a:t>
            </a:r>
            <a:endParaRPr lang="tr-TR" sz="1400" dirty="0"/>
          </a:p>
        </p:txBody>
      </p:sp>
    </p:spTree>
    <p:extLst>
      <p:ext uri="{BB962C8B-B14F-4D97-AF65-F5344CB8AC3E}">
        <p14:creationId xmlns:p14="http://schemas.microsoft.com/office/powerpoint/2010/main" val="191699751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İŞ SAĞLIĞI VE GÜVENLİĞİ HİZMETLERİNİN DESTEKLENMESİ</a:t>
            </a:r>
            <a:endParaRPr lang="tr-TR" dirty="0"/>
          </a:p>
        </p:txBody>
      </p:sp>
      <p:sp>
        <p:nvSpPr>
          <p:cNvPr id="3" name="İçerik Yer Tutucusu 2"/>
          <p:cNvSpPr>
            <a:spLocks noGrp="1"/>
          </p:cNvSpPr>
          <p:nvPr>
            <p:ph idx="1"/>
          </p:nvPr>
        </p:nvSpPr>
        <p:spPr>
          <a:xfrm>
            <a:off x="304800" y="1071546"/>
            <a:ext cx="8610600" cy="5453798"/>
          </a:xfrm>
        </p:spPr>
        <p:txBody>
          <a:bodyPr/>
          <a:lstStyle/>
          <a:p>
            <a:pPr fontAlgn="auto">
              <a:spcAft>
                <a:spcPts val="0"/>
              </a:spcAft>
              <a:buClr>
                <a:srgbClr val="046CA6"/>
              </a:buClr>
              <a:defRPr/>
            </a:pPr>
            <a:r>
              <a:rPr lang="tr-TR" sz="2200" u="sng" dirty="0">
                <a:solidFill>
                  <a:srgbClr val="046CA6"/>
                </a:solidFill>
              </a:rPr>
              <a:t>YASAL DAYANAK</a:t>
            </a:r>
          </a:p>
          <a:p>
            <a:pPr fontAlgn="auto">
              <a:spcAft>
                <a:spcPts val="0"/>
              </a:spcAft>
              <a:buClr>
                <a:srgbClr val="046CA6"/>
              </a:buClr>
              <a:buFont typeface="Wingdings" pitchFamily="2" charset="2"/>
              <a:buChar char="v"/>
              <a:defRPr/>
            </a:pPr>
            <a:r>
              <a:rPr lang="tr-TR" sz="1600" b="0" dirty="0" smtClean="0">
                <a:solidFill>
                  <a:srgbClr val="046CA6"/>
                </a:solidFill>
                <a:latin typeface="Arial" panose="020B0604020202020204" pitchFamily="34" charset="0"/>
                <a:cs typeface="Arial" panose="020B0604020202020204" pitchFamily="34" charset="0"/>
              </a:rPr>
              <a:t>6331 sayılı  </a:t>
            </a:r>
            <a:r>
              <a:rPr lang="tr-TR" sz="1600" b="0" dirty="0">
                <a:solidFill>
                  <a:srgbClr val="046CA6"/>
                </a:solidFill>
                <a:latin typeface="Arial" panose="020B0604020202020204" pitchFamily="34" charset="0"/>
                <a:cs typeface="Arial" panose="020B0604020202020204" pitchFamily="34" charset="0"/>
              </a:rPr>
              <a:t>İş Sağlığı ve Güvenliği Kanununun 7 </a:t>
            </a:r>
            <a:r>
              <a:rPr lang="tr-TR" sz="1600" b="0" dirty="0" err="1">
                <a:solidFill>
                  <a:srgbClr val="046CA6"/>
                </a:solidFill>
                <a:latin typeface="Arial" panose="020B0604020202020204" pitchFamily="34" charset="0"/>
                <a:cs typeface="Arial" panose="020B0604020202020204" pitchFamily="34" charset="0"/>
              </a:rPr>
              <a:t>nci</a:t>
            </a:r>
            <a:r>
              <a:rPr lang="tr-TR" sz="1600" b="0" dirty="0">
                <a:solidFill>
                  <a:srgbClr val="046CA6"/>
                </a:solidFill>
                <a:latin typeface="Arial" panose="020B0604020202020204" pitchFamily="34" charset="0"/>
                <a:cs typeface="Arial" panose="020B0604020202020204" pitchFamily="34" charset="0"/>
              </a:rPr>
              <a:t> maddesi</a:t>
            </a:r>
          </a:p>
          <a:p>
            <a:pPr fontAlgn="auto">
              <a:spcAft>
                <a:spcPts val="0"/>
              </a:spcAft>
              <a:buClr>
                <a:srgbClr val="046CA6"/>
              </a:buClr>
              <a:buFont typeface="Wingdings" pitchFamily="2" charset="2"/>
              <a:buChar char="v"/>
              <a:defRPr/>
            </a:pPr>
            <a:r>
              <a:rPr lang="tr-TR" sz="1600" b="0" dirty="0">
                <a:solidFill>
                  <a:srgbClr val="046CA6"/>
                </a:solidFill>
                <a:latin typeface="Arial" panose="020B0604020202020204" pitchFamily="34" charset="0"/>
                <a:cs typeface="Arial" panose="020B0604020202020204" pitchFamily="34" charset="0"/>
              </a:rPr>
              <a:t>İş Sağlığı ve Güvenliği Hizmetlerinin Desteklenmesi Hakkında </a:t>
            </a:r>
            <a:r>
              <a:rPr lang="tr-TR" sz="1600" b="0" dirty="0" smtClean="0">
                <a:solidFill>
                  <a:srgbClr val="046CA6"/>
                </a:solidFill>
                <a:latin typeface="Arial" panose="020B0604020202020204" pitchFamily="34" charset="0"/>
                <a:cs typeface="Arial" panose="020B0604020202020204" pitchFamily="34" charset="0"/>
              </a:rPr>
              <a:t>Yönetmelik</a:t>
            </a:r>
            <a:endParaRPr lang="tr-TR" sz="1600" b="0" dirty="0">
              <a:solidFill>
                <a:srgbClr val="046CA6"/>
              </a:solidFill>
              <a:latin typeface="Arial" panose="020B0604020202020204" pitchFamily="34" charset="0"/>
              <a:cs typeface="Arial" panose="020B0604020202020204" pitchFamily="34" charset="0"/>
            </a:endParaRPr>
          </a:p>
          <a:p>
            <a:pPr fontAlgn="auto">
              <a:spcAft>
                <a:spcPts val="0"/>
              </a:spcAft>
              <a:buClr>
                <a:srgbClr val="046CA6"/>
              </a:buClr>
              <a:buFont typeface="Wingdings" pitchFamily="2" charset="2"/>
              <a:buChar char="v"/>
              <a:defRPr/>
            </a:pPr>
            <a:r>
              <a:rPr lang="tr-TR" sz="1600" b="0" dirty="0">
                <a:solidFill>
                  <a:srgbClr val="046CA6"/>
                </a:solidFill>
                <a:latin typeface="Arial" panose="020B0604020202020204" pitchFamily="34" charset="0"/>
                <a:cs typeface="Arial" panose="020B0604020202020204" pitchFamily="34" charset="0"/>
              </a:rPr>
              <a:t>İş Sağlığı ve Güvenliği Hizmetlerinin Desteklenmesi </a:t>
            </a:r>
            <a:r>
              <a:rPr lang="tr-TR" sz="1600" b="0" dirty="0" smtClean="0">
                <a:solidFill>
                  <a:srgbClr val="046CA6"/>
                </a:solidFill>
                <a:latin typeface="Arial" panose="020B0604020202020204" pitchFamily="34" charset="0"/>
                <a:cs typeface="Arial" panose="020B0604020202020204" pitchFamily="34" charset="0"/>
              </a:rPr>
              <a:t>Hakkında Tebliğ</a:t>
            </a:r>
            <a:endParaRPr lang="tr-TR" sz="1600" b="0" dirty="0">
              <a:solidFill>
                <a:srgbClr val="046CA6"/>
              </a:solidFill>
              <a:latin typeface="Arial" panose="020B0604020202020204" pitchFamily="34" charset="0"/>
              <a:cs typeface="Arial" panose="020B0604020202020204" pitchFamily="34" charset="0"/>
            </a:endParaRPr>
          </a:p>
          <a:p>
            <a:pPr fontAlgn="auto">
              <a:spcAft>
                <a:spcPts val="0"/>
              </a:spcAft>
              <a:buClr>
                <a:srgbClr val="046CA6"/>
              </a:buClr>
              <a:buFont typeface="Wingdings" pitchFamily="2" charset="2"/>
              <a:buChar char="v"/>
              <a:defRPr/>
            </a:pPr>
            <a:r>
              <a:rPr lang="tr-TR" sz="1600" b="0" dirty="0">
                <a:solidFill>
                  <a:srgbClr val="046CA6"/>
                </a:solidFill>
                <a:latin typeface="Arial" panose="020B0604020202020204" pitchFamily="34" charset="0"/>
                <a:cs typeface="Arial" panose="020B0604020202020204" pitchFamily="34" charset="0"/>
              </a:rPr>
              <a:t>Strateji Geliştirme Başkanlığının 8/5/2014 tarihli,2421113 sayılı Genel Yazısı</a:t>
            </a:r>
          </a:p>
          <a:p>
            <a:pPr fontAlgn="auto">
              <a:spcAft>
                <a:spcPts val="0"/>
              </a:spcAft>
              <a:buClr>
                <a:srgbClr val="046CA6"/>
              </a:buClr>
              <a:buFont typeface="Wingdings" pitchFamily="2" charset="2"/>
              <a:buChar char="v"/>
              <a:defRPr/>
            </a:pPr>
            <a:r>
              <a:rPr lang="tr-TR" sz="1600" b="0" dirty="0">
                <a:solidFill>
                  <a:srgbClr val="046CA6"/>
                </a:solidFill>
                <a:latin typeface="Arial" panose="020B0604020202020204" pitchFamily="34" charset="0"/>
                <a:cs typeface="Arial" panose="020B0604020202020204" pitchFamily="34" charset="0"/>
              </a:rPr>
              <a:t>Strateji Geliştirme Başkanlığının 24/7/2014 tarihli, 3819784 sayılı Genel </a:t>
            </a:r>
            <a:r>
              <a:rPr lang="tr-TR" sz="1600" b="0" dirty="0" smtClean="0">
                <a:solidFill>
                  <a:srgbClr val="046CA6"/>
                </a:solidFill>
                <a:latin typeface="Arial" panose="020B0604020202020204" pitchFamily="34" charset="0"/>
                <a:cs typeface="Arial" panose="020B0604020202020204" pitchFamily="34" charset="0"/>
              </a:rPr>
              <a:t>Yazısı</a:t>
            </a:r>
          </a:p>
          <a:p>
            <a:pPr fontAlgn="auto">
              <a:spcAft>
                <a:spcPts val="0"/>
              </a:spcAft>
              <a:buClr>
                <a:srgbClr val="046CA6"/>
              </a:buClr>
              <a:buFont typeface="Wingdings" pitchFamily="2" charset="2"/>
              <a:buChar char="v"/>
              <a:defRPr/>
            </a:pPr>
            <a:endParaRPr lang="tr-TR" sz="1600" b="0" dirty="0">
              <a:solidFill>
                <a:srgbClr val="046CA6"/>
              </a:solidFill>
              <a:latin typeface="Arial" panose="020B0604020202020204" pitchFamily="34" charset="0"/>
              <a:cs typeface="Arial" panose="020B0604020202020204" pitchFamily="34" charset="0"/>
            </a:endParaRPr>
          </a:p>
          <a:p>
            <a:pPr fontAlgn="auto">
              <a:spcAft>
                <a:spcPts val="0"/>
              </a:spcAft>
              <a:buClr>
                <a:srgbClr val="046CA6"/>
              </a:buClr>
              <a:defRPr/>
            </a:pPr>
            <a:endParaRPr lang="tr-TR" sz="1600" dirty="0">
              <a:solidFill>
                <a:srgbClr val="046CA6"/>
              </a:solidFill>
              <a:latin typeface="Arial" panose="020B0604020202020204" pitchFamily="34" charset="0"/>
              <a:cs typeface="Arial" panose="020B0604020202020204" pitchFamily="34" charset="0"/>
            </a:endParaRPr>
          </a:p>
          <a:p>
            <a:pPr lvl="1" fontAlgn="auto">
              <a:spcBef>
                <a:spcPts val="0"/>
              </a:spcBef>
              <a:spcAft>
                <a:spcPts val="0"/>
              </a:spcAft>
              <a:defRPr/>
            </a:pPr>
            <a:r>
              <a:rPr lang="tr-TR" sz="1600" u="sng" dirty="0">
                <a:solidFill>
                  <a:srgbClr val="046CA6"/>
                </a:solidFill>
                <a:latin typeface="Arial" panose="020B0604020202020204" pitchFamily="34" charset="0"/>
                <a:cs typeface="Arial" panose="020B0604020202020204" pitchFamily="34" charset="0"/>
                <a:sym typeface="Wingdings" pitchFamily="2" charset="2"/>
              </a:rPr>
              <a:t>BAŞLAMA TARİHİ</a:t>
            </a:r>
            <a:r>
              <a:rPr lang="tr-TR" sz="1600" dirty="0">
                <a:solidFill>
                  <a:srgbClr val="046CA6"/>
                </a:solidFill>
                <a:latin typeface="Arial" panose="020B0604020202020204" pitchFamily="34" charset="0"/>
                <a:cs typeface="Arial" panose="020B0604020202020204" pitchFamily="34" charset="0"/>
                <a:sym typeface="Wingdings" pitchFamily="2" charset="2"/>
              </a:rPr>
              <a:t>	</a:t>
            </a:r>
            <a:r>
              <a:rPr lang="tr-TR" sz="1600" dirty="0" smtClean="0">
                <a:solidFill>
                  <a:srgbClr val="046CA6"/>
                </a:solidFill>
                <a:latin typeface="Arial" panose="020B0604020202020204" pitchFamily="34" charset="0"/>
                <a:cs typeface="Arial" panose="020B0604020202020204" pitchFamily="34" charset="0"/>
                <a:sym typeface="Wingdings" pitchFamily="2" charset="2"/>
              </a:rPr>
              <a:t>                 :</a:t>
            </a:r>
            <a:r>
              <a:rPr lang="tr-TR" sz="1600" dirty="0">
                <a:solidFill>
                  <a:srgbClr val="046CA6"/>
                </a:solidFill>
                <a:latin typeface="Arial" panose="020B0604020202020204" pitchFamily="34" charset="0"/>
                <a:cs typeface="Arial" panose="020B0604020202020204" pitchFamily="34" charset="0"/>
                <a:sym typeface="Wingdings" pitchFamily="2" charset="2"/>
              </a:rPr>
              <a:t>	1/1/2014</a:t>
            </a:r>
          </a:p>
          <a:p>
            <a:pPr lvl="1" fontAlgn="auto">
              <a:spcBef>
                <a:spcPts val="0"/>
              </a:spcBef>
              <a:spcAft>
                <a:spcPts val="0"/>
              </a:spcAft>
              <a:defRPr/>
            </a:pPr>
            <a:endParaRPr lang="tr-TR" sz="1600" dirty="0">
              <a:solidFill>
                <a:srgbClr val="046CA6"/>
              </a:solidFill>
              <a:latin typeface="Arial" panose="020B0604020202020204" pitchFamily="34" charset="0"/>
              <a:cs typeface="Arial" panose="020B0604020202020204" pitchFamily="34" charset="0"/>
            </a:endParaRPr>
          </a:p>
          <a:p>
            <a:pPr lvl="1" algn="just" fontAlgn="auto">
              <a:spcBef>
                <a:spcPts val="0"/>
              </a:spcBef>
              <a:spcAft>
                <a:spcPts val="0"/>
              </a:spcAft>
              <a:defRPr/>
            </a:pPr>
            <a:r>
              <a:rPr lang="tr-TR" sz="1600" u="sng" dirty="0">
                <a:solidFill>
                  <a:srgbClr val="046CA6"/>
                </a:solidFill>
                <a:latin typeface="Arial" panose="020B0604020202020204" pitchFamily="34" charset="0"/>
                <a:cs typeface="Arial" panose="020B0604020202020204" pitchFamily="34" charset="0"/>
                <a:sym typeface="Wingdings" pitchFamily="2" charset="2"/>
              </a:rPr>
              <a:t>BİTİŞ TARİHİ</a:t>
            </a:r>
            <a:r>
              <a:rPr lang="tr-TR" sz="1600" dirty="0">
                <a:solidFill>
                  <a:srgbClr val="046CA6"/>
                </a:solidFill>
                <a:latin typeface="Arial" panose="020B0604020202020204" pitchFamily="34" charset="0"/>
                <a:cs typeface="Arial" panose="020B0604020202020204" pitchFamily="34" charset="0"/>
                <a:sym typeface="Wingdings" pitchFamily="2" charset="2"/>
              </a:rPr>
              <a:t>		:	Sürekli</a:t>
            </a:r>
            <a:endParaRPr lang="tr-TR" sz="1600" dirty="0">
              <a:solidFill>
                <a:srgbClr val="046CA6"/>
              </a:solidFill>
              <a:latin typeface="Arial" panose="020B0604020202020204" pitchFamily="34" charset="0"/>
              <a:cs typeface="Arial" panose="020B0604020202020204" pitchFamily="34" charset="0"/>
            </a:endParaRPr>
          </a:p>
          <a:p>
            <a:pPr lvl="1" algn="just" fontAlgn="auto">
              <a:spcBef>
                <a:spcPts val="0"/>
              </a:spcBef>
              <a:spcAft>
                <a:spcPts val="0"/>
              </a:spcAft>
              <a:defRPr/>
            </a:pPr>
            <a:endParaRPr lang="tr-TR" sz="1600" dirty="0">
              <a:solidFill>
                <a:srgbClr val="046CA6"/>
              </a:solidFill>
              <a:latin typeface="Arial" panose="020B0604020202020204" pitchFamily="34" charset="0"/>
              <a:cs typeface="Arial" panose="020B0604020202020204" pitchFamily="34" charset="0"/>
            </a:endParaRPr>
          </a:p>
          <a:p>
            <a:pPr lvl="1" fontAlgn="auto">
              <a:spcBef>
                <a:spcPts val="0"/>
              </a:spcBef>
              <a:spcAft>
                <a:spcPts val="0"/>
              </a:spcAft>
              <a:defRPr/>
            </a:pPr>
            <a:r>
              <a:rPr lang="tr-TR" sz="1600" u="sng" dirty="0">
                <a:solidFill>
                  <a:srgbClr val="046CA6"/>
                </a:solidFill>
                <a:latin typeface="Arial" panose="020B0604020202020204" pitchFamily="34" charset="0"/>
                <a:cs typeface="Arial" panose="020B0604020202020204" pitchFamily="34" charset="0"/>
                <a:sym typeface="Wingdings" pitchFamily="2" charset="2"/>
              </a:rPr>
              <a:t>FİNANSMANI</a:t>
            </a:r>
            <a:r>
              <a:rPr lang="tr-TR" sz="1600" dirty="0">
                <a:solidFill>
                  <a:srgbClr val="070018"/>
                </a:solidFill>
                <a:latin typeface="Arial" panose="020B0604020202020204" pitchFamily="34" charset="0"/>
                <a:cs typeface="Arial" panose="020B0604020202020204" pitchFamily="34" charset="0"/>
                <a:sym typeface="Wingdings" pitchFamily="2" charset="2"/>
              </a:rPr>
              <a:t>		</a:t>
            </a:r>
            <a:r>
              <a:rPr lang="tr-TR" sz="1600" dirty="0">
                <a:solidFill>
                  <a:srgbClr val="046CA6"/>
                </a:solidFill>
                <a:latin typeface="Arial" panose="020B0604020202020204" pitchFamily="34" charset="0"/>
                <a:cs typeface="Arial" panose="020B0604020202020204" pitchFamily="34" charset="0"/>
                <a:sym typeface="Wingdings" pitchFamily="2" charset="2"/>
              </a:rPr>
              <a:t>:</a:t>
            </a:r>
            <a:r>
              <a:rPr lang="tr-TR" sz="1600" dirty="0">
                <a:solidFill>
                  <a:srgbClr val="070018"/>
                </a:solidFill>
                <a:latin typeface="Arial" panose="020B0604020202020204" pitchFamily="34" charset="0"/>
                <a:cs typeface="Arial" panose="020B0604020202020204" pitchFamily="34" charset="0"/>
                <a:sym typeface="Wingdings" pitchFamily="2" charset="2"/>
              </a:rPr>
              <a:t>	</a:t>
            </a:r>
            <a:r>
              <a:rPr lang="tr-TR" sz="1600" dirty="0">
                <a:solidFill>
                  <a:srgbClr val="046CA6"/>
                </a:solidFill>
                <a:latin typeface="Arial" panose="020B0604020202020204" pitchFamily="34" charset="0"/>
                <a:cs typeface="Arial" panose="020B0604020202020204" pitchFamily="34" charset="0"/>
              </a:rPr>
              <a:t>SGK</a:t>
            </a:r>
            <a:endParaRPr lang="tr-TR" sz="1600" dirty="0">
              <a:latin typeface="Arial" panose="020B0604020202020204" pitchFamily="34" charset="0"/>
              <a:cs typeface="Arial" panose="020B0604020202020204" pitchFamily="34" charset="0"/>
            </a:endParaRPr>
          </a:p>
          <a:p>
            <a:endParaRPr lang="tr-TR" sz="1600" dirty="0">
              <a:latin typeface="Arial" panose="020B0604020202020204" pitchFamily="34" charset="0"/>
              <a:cs typeface="Arial" panose="020B0604020202020204" pitchFamily="34" charset="0"/>
            </a:endParaRPr>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smtClean="0"/>
              <a:t>    </a:t>
            </a:r>
            <a:endParaRPr lang="tr-TR" sz="1400" dirty="0"/>
          </a:p>
        </p:txBody>
      </p:sp>
    </p:spTree>
    <p:extLst>
      <p:ext uri="{BB962C8B-B14F-4D97-AF65-F5344CB8AC3E}">
        <p14:creationId xmlns:p14="http://schemas.microsoft.com/office/powerpoint/2010/main" val="7782312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solidFill>
                  <a:srgbClr val="FFFFFF"/>
                </a:solidFill>
              </a:rPr>
              <a:t>İŞ SAĞLIĞI VE GÜVENLİĞİ HİZMETLERİNİN </a:t>
            </a:r>
            <a:r>
              <a:rPr lang="tr-TR" b="1" dirty="0" smtClean="0">
                <a:solidFill>
                  <a:srgbClr val="FFFFFF"/>
                </a:solidFill>
              </a:rPr>
              <a:t>DESTEKLENMESİ</a:t>
            </a:r>
            <a:endParaRPr lang="tr-TR" dirty="0"/>
          </a:p>
        </p:txBody>
      </p:sp>
      <p:sp>
        <p:nvSpPr>
          <p:cNvPr id="3" name="İçerik Yer Tutucusu 2"/>
          <p:cNvSpPr>
            <a:spLocks noGrp="1"/>
          </p:cNvSpPr>
          <p:nvPr>
            <p:ph idx="1"/>
          </p:nvPr>
        </p:nvSpPr>
        <p:spPr>
          <a:xfrm>
            <a:off x="304800" y="1071546"/>
            <a:ext cx="8610600" cy="5453798"/>
          </a:xfrm>
        </p:spPr>
        <p:txBody>
          <a:bodyPr/>
          <a:lstStyle/>
          <a:p>
            <a:pPr algn="just"/>
            <a:r>
              <a:rPr lang="tr-TR" sz="1600" dirty="0"/>
              <a:t>ÇSGB tarafından aşağıdaki şartlarla destek  sağlanabilir:</a:t>
            </a:r>
          </a:p>
          <a:p>
            <a:pPr algn="just"/>
            <a:endParaRPr lang="tr-TR" sz="1600" dirty="0"/>
          </a:p>
          <a:p>
            <a:pPr marL="285750" indent="-285750" algn="just"/>
            <a:r>
              <a:rPr lang="tr-TR" sz="1600" b="0" dirty="0"/>
              <a:t>Kamu kurum ve kuruluşları hariç ondan az çalışanı bulunanlardan, çok tehlikeli ve tehlikeli sınıfta yer alan  işyerleri faydalanabilir.</a:t>
            </a:r>
          </a:p>
          <a:p>
            <a:pPr marL="0" indent="0" algn="just">
              <a:buNone/>
            </a:pPr>
            <a:endParaRPr lang="tr-TR" sz="1600" b="0" dirty="0"/>
          </a:p>
          <a:p>
            <a:pPr marL="285750" indent="-285750" algn="just"/>
            <a:r>
              <a:rPr lang="tr-TR" sz="1600" b="0" dirty="0"/>
              <a:t> Ancak, Bakanlar Kurulu, ondan az çalışanı bulunanlardan az tehlikeli sınıfta yer alan işyerlerinin de faydalanmasına karar verebilir.</a:t>
            </a:r>
          </a:p>
          <a:p>
            <a:pPr algn="just"/>
            <a:endParaRPr lang="tr-TR" sz="1600" b="0" dirty="0"/>
          </a:p>
          <a:p>
            <a:pPr marL="285750" indent="-285750" algn="just"/>
            <a:r>
              <a:rPr lang="tr-TR" sz="1600" b="0" dirty="0"/>
              <a:t>Giderler, iş kazası ve meslek hastalığı bakımından kısa vadeli sigorta kolları için toplanan primlerden kaynak aktarılmak suretiyle, Sosyal Güvenlik Kurumu tarafından finanse edilir.</a:t>
            </a:r>
          </a:p>
          <a:p>
            <a:pPr algn="just"/>
            <a:endParaRPr lang="tr-TR" sz="1600" b="0" dirty="0"/>
          </a:p>
          <a:p>
            <a:pPr marL="285750" indent="-285750"/>
            <a:r>
              <a:rPr lang="tr-TR" sz="1600" b="0" dirty="0"/>
              <a:t> Uygulamada, Sosyal Güvenlik Kurumu kayıtları esas alınır.</a:t>
            </a:r>
          </a:p>
          <a:p>
            <a:endParaRPr lang="tr-TR" sz="1600" b="0" dirty="0"/>
          </a:p>
          <a:p>
            <a:pPr marL="285750" indent="-285750" algn="just"/>
            <a:r>
              <a:rPr lang="tr-TR" sz="1600" b="0" dirty="0"/>
              <a:t> Bu Kanun ve diğer mevzuat gereğince yapılan kontrol ve denetimlerde; istihdam ettiği kişilerin sigortalılık bildiriminde bulunmadığı tespit edilen işverenlerden, tespit tarihine kadar yapılan ödemeler yasal faizi ile birlikte Sosyal Güvenlik Kurumunca tahsil edilir ve bu durumdaki işverenler, sağlanan destekten üç yıl süreyle faydalanamaz.</a:t>
            </a:r>
          </a:p>
          <a:p>
            <a:endParaRPr lang="tr-TR" sz="1600" b="0" dirty="0"/>
          </a:p>
          <a:p>
            <a:pPr marL="285750" indent="-285750"/>
            <a:r>
              <a:rPr lang="tr-TR" sz="1600" b="0" dirty="0"/>
              <a:t>Uygulamaya ilişkin olarak ortaya çıkabilecek tereddütleri gidermeye Bakanlık yetkilidir.</a:t>
            </a:r>
          </a:p>
          <a:p>
            <a:endParaRPr lang="tr-TR" sz="1600"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dirty="0" smtClean="0"/>
              <a:t>  </a:t>
            </a:r>
            <a:endParaRPr lang="tr-TR" sz="1400" dirty="0"/>
          </a:p>
        </p:txBody>
      </p:sp>
    </p:spTree>
    <p:extLst>
      <p:ext uri="{BB962C8B-B14F-4D97-AF65-F5344CB8AC3E}">
        <p14:creationId xmlns:p14="http://schemas.microsoft.com/office/powerpoint/2010/main" val="3988878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 İŞVERENCE SAĞLAMASI GEREKEN ŞARTLAR</a:t>
            </a:r>
            <a:endParaRPr lang="tr-TR" dirty="0"/>
          </a:p>
        </p:txBody>
      </p:sp>
      <p:sp>
        <p:nvSpPr>
          <p:cNvPr id="3" name="İçerik Yer Tutucusu 2"/>
          <p:cNvSpPr>
            <a:spLocks noGrp="1"/>
          </p:cNvSpPr>
          <p:nvPr>
            <p:ph idx="1"/>
          </p:nvPr>
        </p:nvSpPr>
        <p:spPr>
          <a:xfrm>
            <a:off x="304800" y="1071546"/>
            <a:ext cx="8610600" cy="5453798"/>
          </a:xfrm>
        </p:spPr>
        <p:txBody>
          <a:bodyPr/>
          <a:lstStyle/>
          <a:p>
            <a:pPr marL="285750" indent="-285750" algn="just"/>
            <a:r>
              <a:rPr lang="tr-TR" dirty="0">
                <a:solidFill>
                  <a:srgbClr val="FF0000"/>
                </a:solidFill>
              </a:rPr>
              <a:t>Türkiye genelinde</a:t>
            </a:r>
            <a:r>
              <a:rPr lang="tr-TR" dirty="0"/>
              <a:t>, tehlikeli ve çok tehlikeli sınıfta yer alan işyerlerinde ondan az çalışanın bulunması gerekmektedir.</a:t>
            </a:r>
          </a:p>
          <a:p>
            <a:pPr algn="just"/>
            <a:endParaRPr lang="tr-TR" dirty="0"/>
          </a:p>
          <a:p>
            <a:pPr marL="285750" indent="-285750" algn="just"/>
            <a:r>
              <a:rPr lang="tr-TR" dirty="0"/>
              <a:t>Aylık prim ve hizmet belgelerinin </a:t>
            </a:r>
            <a:r>
              <a:rPr lang="tr-TR" dirty="0">
                <a:solidFill>
                  <a:srgbClr val="FF0000"/>
                </a:solidFill>
              </a:rPr>
              <a:t>yasal süresi içinde </a:t>
            </a:r>
            <a:r>
              <a:rPr lang="tr-TR" dirty="0"/>
              <a:t>Kuruma verilmesi şarttır.</a:t>
            </a:r>
          </a:p>
          <a:p>
            <a:pPr algn="just"/>
            <a:endParaRPr lang="tr-TR" dirty="0"/>
          </a:p>
          <a:p>
            <a:pPr marL="285750" indent="-285750" algn="just"/>
            <a:r>
              <a:rPr lang="tr-TR" dirty="0"/>
              <a:t>Kuruma yasal süresi içerisinde ödenmemiş </a:t>
            </a:r>
            <a:r>
              <a:rPr lang="tr-TR" dirty="0">
                <a:solidFill>
                  <a:srgbClr val="FF0000"/>
                </a:solidFill>
              </a:rPr>
              <a:t>prim ve prime ilişkin borcun bulunmaması </a:t>
            </a:r>
            <a:r>
              <a:rPr lang="tr-TR" dirty="0"/>
              <a:t>gerekmektedir.**</a:t>
            </a:r>
          </a:p>
          <a:p>
            <a:pPr algn="just"/>
            <a:endParaRPr lang="tr-TR" dirty="0"/>
          </a:p>
          <a:p>
            <a:pPr marL="285750" indent="-285750" algn="just"/>
            <a:r>
              <a:rPr lang="tr-TR" dirty="0"/>
              <a:t>Kayıt dışı sigortalı çalıştırılmaması gerekmektedir.</a:t>
            </a:r>
          </a:p>
          <a:p>
            <a:pPr algn="just"/>
            <a:endParaRPr lang="tr-TR" dirty="0"/>
          </a:p>
          <a:p>
            <a:pPr marL="285750" indent="-285750" algn="just"/>
            <a:r>
              <a:rPr lang="tr-TR" dirty="0"/>
              <a:t>İşyerinin, </a:t>
            </a:r>
            <a:r>
              <a:rPr lang="tr-TR" dirty="0">
                <a:solidFill>
                  <a:srgbClr val="FF0000"/>
                </a:solidFill>
              </a:rPr>
              <a:t>İSG-</a:t>
            </a:r>
            <a:r>
              <a:rPr lang="tr-TR" dirty="0" err="1">
                <a:solidFill>
                  <a:srgbClr val="FF0000"/>
                </a:solidFill>
              </a:rPr>
              <a:t>KATİP’e</a:t>
            </a:r>
            <a:r>
              <a:rPr lang="tr-TR" dirty="0">
                <a:solidFill>
                  <a:srgbClr val="FF0000"/>
                </a:solidFill>
              </a:rPr>
              <a:t> kayıtlı onaylanmış </a:t>
            </a:r>
            <a:r>
              <a:rPr lang="tr-TR" dirty="0"/>
              <a:t>ve devam eden iş sağlığı ve güvenliği hizmetlerinin verilmesine ilişkin, </a:t>
            </a:r>
            <a:r>
              <a:rPr lang="tr-TR" dirty="0">
                <a:solidFill>
                  <a:srgbClr val="FF0000"/>
                </a:solidFill>
              </a:rPr>
              <a:t>hizmet sunucusu ile yapılmış bir sözleşmesinin olması şarttır</a:t>
            </a:r>
            <a:r>
              <a:rPr lang="tr-TR" dirty="0"/>
              <a:t>.</a:t>
            </a:r>
          </a:p>
          <a:p>
            <a:pPr marL="285750" indent="-285750" algn="just"/>
            <a:endParaRPr lang="tr-TR" dirty="0"/>
          </a:p>
          <a:p>
            <a:pPr marL="285750" indent="-285750" algn="just"/>
            <a:r>
              <a:rPr lang="tr-TR" dirty="0"/>
              <a:t>Kurum adına tehlikeli ve çok tehlikeli işyerleri için yansıtma faturası düzenlenmesi gerekmektedir.</a:t>
            </a:r>
          </a:p>
          <a:p>
            <a:pPr marL="0" indent="0" algn="just">
              <a:buNone/>
            </a:pPr>
            <a:r>
              <a:rPr lang="tr-TR" dirty="0" smtClean="0"/>
              <a:t>** </a:t>
            </a:r>
            <a:r>
              <a:rPr lang="tr-TR" sz="1600" i="1" dirty="0"/>
              <a:t>Bu durumda, destek tutarı borca mahsup edilir</a:t>
            </a:r>
            <a:r>
              <a:rPr lang="tr-TR" i="1" dirty="0"/>
              <a:t>.</a:t>
            </a:r>
          </a:p>
          <a:p>
            <a:endParaRPr lang="tr-TR"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dirty="0" smtClean="0"/>
              <a:t>    </a:t>
            </a:r>
            <a:endParaRPr lang="tr-TR" sz="1400" dirty="0"/>
          </a:p>
        </p:txBody>
      </p:sp>
    </p:spTree>
    <p:extLst>
      <p:ext uri="{BB962C8B-B14F-4D97-AF65-F5344CB8AC3E}">
        <p14:creationId xmlns:p14="http://schemas.microsoft.com/office/powerpoint/2010/main" val="22199762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kern="1200" dirty="0"/>
              <a:t>YARARLANMA ŞARTLARI-DİĞER TEŞVİKLERLE BİRLİKTE </a:t>
            </a:r>
            <a:r>
              <a:rPr lang="tr-TR" b="1" kern="1200" dirty="0" smtClean="0"/>
              <a:t>UYGULAMA</a:t>
            </a:r>
            <a:endParaRPr lang="tr-TR" dirty="0"/>
          </a:p>
        </p:txBody>
      </p:sp>
      <p:sp>
        <p:nvSpPr>
          <p:cNvPr id="3" name="İçerik Yer Tutucusu 2"/>
          <p:cNvSpPr>
            <a:spLocks noGrp="1"/>
          </p:cNvSpPr>
          <p:nvPr>
            <p:ph idx="1"/>
          </p:nvPr>
        </p:nvSpPr>
        <p:spPr>
          <a:xfrm>
            <a:off x="323528" y="764704"/>
            <a:ext cx="8610600" cy="5760640"/>
          </a:xfrm>
        </p:spPr>
        <p:txBody>
          <a:bodyPr/>
          <a:lstStyle/>
          <a:p>
            <a:pPr marL="0" lvl="0" indent="0" algn="just" eaLnBrk="1" fontAlgn="auto" hangingPunct="1">
              <a:lnSpc>
                <a:spcPct val="90000"/>
              </a:lnSpc>
              <a:spcBef>
                <a:spcPts val="600"/>
              </a:spcBef>
              <a:spcAft>
                <a:spcPts val="600"/>
              </a:spcAft>
              <a:buClrTx/>
              <a:buNone/>
              <a:tabLst>
                <a:tab pos="4848225" algn="l"/>
              </a:tabLst>
            </a:pPr>
            <a:r>
              <a:rPr lang="tr-TR" sz="1600" u="sng" kern="1200" dirty="0"/>
              <a:t>YARARLANMA ŞARTLARI</a:t>
            </a:r>
          </a:p>
          <a:p>
            <a:pPr lvl="0" algn="just" eaLnBrk="1" fontAlgn="auto" hangingPunct="1">
              <a:spcBef>
                <a:spcPts val="600"/>
              </a:spcBef>
              <a:spcAft>
                <a:spcPts val="600"/>
              </a:spcAft>
              <a:buFont typeface="Wingdings" pitchFamily="2" charset="2"/>
              <a:buChar char="v"/>
              <a:defRPr/>
            </a:pPr>
            <a:r>
              <a:rPr lang="tr-TR" sz="1600" b="0" kern="1200" dirty="0">
                <a:cs typeface="Times New Roman" pitchFamily="18" charset="0"/>
              </a:rPr>
              <a:t>Aylık prim ve hizmet belgesinin </a:t>
            </a:r>
            <a:r>
              <a:rPr lang="tr-TR" sz="1600" kern="1200" dirty="0">
                <a:cs typeface="Times New Roman" pitchFamily="18" charset="0"/>
              </a:rPr>
              <a:t>yasal süresi içinde </a:t>
            </a:r>
            <a:r>
              <a:rPr lang="tr-TR" sz="1600" b="0" kern="1200" dirty="0">
                <a:cs typeface="Times New Roman" pitchFamily="18" charset="0"/>
              </a:rPr>
              <a:t>Kuruma verilmesi, </a:t>
            </a:r>
          </a:p>
          <a:p>
            <a:pPr algn="just" eaLnBrk="1" fontAlgn="auto" hangingPunct="1">
              <a:spcBef>
                <a:spcPts val="600"/>
              </a:spcBef>
              <a:spcAft>
                <a:spcPts val="600"/>
              </a:spcAft>
              <a:buFont typeface="Wingdings" pitchFamily="2" charset="2"/>
              <a:buChar char="v"/>
              <a:defRPr/>
            </a:pPr>
            <a:r>
              <a:rPr lang="tr-TR" sz="1600" b="0" kern="1200" dirty="0">
                <a:cs typeface="Times New Roman" pitchFamily="18" charset="0"/>
              </a:rPr>
              <a:t>İşverence ödenmesi gereken primlerin </a:t>
            </a:r>
            <a:r>
              <a:rPr lang="tr-TR" sz="1600" kern="1200" dirty="0">
                <a:cs typeface="Times New Roman" pitchFamily="18" charset="0"/>
              </a:rPr>
              <a:t>yasal süresi içinde </a:t>
            </a:r>
            <a:r>
              <a:rPr lang="tr-TR" sz="1600" b="0" kern="1200" dirty="0">
                <a:cs typeface="Times New Roman" pitchFamily="18" charset="0"/>
              </a:rPr>
              <a:t>ödenmesi,    </a:t>
            </a:r>
          </a:p>
          <a:p>
            <a:pPr lvl="0" algn="just" eaLnBrk="1" fontAlgn="auto" hangingPunct="1">
              <a:spcBef>
                <a:spcPts val="600"/>
              </a:spcBef>
              <a:spcAft>
                <a:spcPts val="600"/>
              </a:spcAft>
              <a:buFont typeface="Wingdings" pitchFamily="2" charset="2"/>
              <a:buChar char="v"/>
              <a:defRPr/>
            </a:pPr>
            <a:r>
              <a:rPr lang="tr-TR" sz="1600" b="0" kern="1200" dirty="0">
                <a:cs typeface="Times New Roman" pitchFamily="18" charset="0"/>
              </a:rPr>
              <a:t>Kuruma sigorta primi, işsizlik sigortası primi, idari para cezası ve bunlara ilişkin gecikme zammı ve gecikme cezası borcu bulunmaması ya da taksitlendirilmiş olması ve bozma koşuluna girilmemiş olması,</a:t>
            </a:r>
            <a:endParaRPr lang="tr-TR" altLang="tr-TR" sz="1600" b="0" kern="1200" dirty="0">
              <a:cs typeface="Times New Roman" pitchFamily="18" charset="0"/>
            </a:endParaRPr>
          </a:p>
          <a:p>
            <a:pPr lvl="0" algn="just" eaLnBrk="1" fontAlgn="auto" hangingPunct="1">
              <a:spcBef>
                <a:spcPts val="600"/>
              </a:spcBef>
              <a:spcAft>
                <a:spcPts val="600"/>
              </a:spcAft>
              <a:buFont typeface="Wingdings" pitchFamily="2" charset="2"/>
              <a:buChar char="v"/>
              <a:defRPr/>
            </a:pPr>
            <a:r>
              <a:rPr lang="tr-TR" altLang="tr-TR" sz="1600" kern="1200" dirty="0">
                <a:cs typeface="Times New Roman" pitchFamily="18" charset="0"/>
              </a:rPr>
              <a:t>Kayıt dışı </a:t>
            </a:r>
            <a:r>
              <a:rPr lang="tr-TR" altLang="tr-TR" sz="1600" b="0" kern="1200" dirty="0">
                <a:cs typeface="Times New Roman" pitchFamily="18" charset="0"/>
              </a:rPr>
              <a:t>sigortalı çalıştırılmaması ya da </a:t>
            </a:r>
            <a:r>
              <a:rPr lang="tr-TR" altLang="tr-TR" sz="1600" kern="1200" dirty="0">
                <a:cs typeface="Times New Roman" pitchFamily="18" charset="0"/>
              </a:rPr>
              <a:t>sahte sigortalı </a:t>
            </a:r>
            <a:r>
              <a:rPr lang="tr-TR" altLang="tr-TR" sz="1600" b="0" kern="1200" dirty="0">
                <a:cs typeface="Times New Roman" pitchFamily="18" charset="0"/>
              </a:rPr>
              <a:t>bildiriminde bulunulmaması,</a:t>
            </a:r>
          </a:p>
          <a:p>
            <a:pPr marL="0" lvl="0" indent="0" algn="just" eaLnBrk="1" fontAlgn="auto" hangingPunct="1">
              <a:spcBef>
                <a:spcPts val="600"/>
              </a:spcBef>
              <a:spcAft>
                <a:spcPts val="600"/>
              </a:spcAft>
              <a:buClr>
                <a:schemeClr val="tx2"/>
              </a:buClr>
              <a:buNone/>
              <a:defRPr/>
            </a:pPr>
            <a:r>
              <a:rPr lang="tr-TR" altLang="tr-TR" sz="1600" b="0" kern="1200" dirty="0">
                <a:cs typeface="Times New Roman" pitchFamily="18" charset="0"/>
              </a:rPr>
              <a:t>            gerekmektedir.</a:t>
            </a:r>
          </a:p>
          <a:p>
            <a:pPr marL="0" lvl="0" indent="0" algn="just" eaLnBrk="1" fontAlgn="auto" hangingPunct="1">
              <a:spcBef>
                <a:spcPts val="0"/>
              </a:spcBef>
              <a:spcAft>
                <a:spcPts val="0"/>
              </a:spcAft>
              <a:buClrTx/>
              <a:buNone/>
            </a:pPr>
            <a:r>
              <a:rPr lang="tr-TR" altLang="tr-TR" sz="1600" u="sng" kern="1200" dirty="0">
                <a:cs typeface="Times New Roman" pitchFamily="18" charset="0"/>
              </a:rPr>
              <a:t>DİĞER TEŞVİKLERLE BİRLİKTE UYGULAMA</a:t>
            </a:r>
          </a:p>
          <a:p>
            <a:pPr marL="0" lvl="0" indent="0" algn="just" eaLnBrk="1" fontAlgn="auto" hangingPunct="1">
              <a:spcAft>
                <a:spcPts val="0"/>
              </a:spcAft>
              <a:buClr>
                <a:srgbClr val="046CA6"/>
              </a:buClr>
              <a:buNone/>
            </a:pPr>
            <a:r>
              <a:rPr lang="tr-TR" sz="1600" u="sng" kern="1200" dirty="0">
                <a:cs typeface="Times New Roman" pitchFamily="18" charset="0"/>
              </a:rPr>
              <a:t>01.03.2011 Öncesi:</a:t>
            </a:r>
          </a:p>
          <a:p>
            <a:pPr marL="0" lvl="0" indent="0" algn="just" eaLnBrk="1" fontAlgn="auto" hangingPunct="1">
              <a:spcAft>
                <a:spcPts val="0"/>
              </a:spcAft>
              <a:buClr>
                <a:srgbClr val="00003E"/>
              </a:buClr>
              <a:buNone/>
            </a:pPr>
            <a:r>
              <a:rPr lang="tr-TR" sz="1600" b="0" kern="1200" dirty="0">
                <a:cs typeface="Times New Roman" pitchFamily="18" charset="0"/>
              </a:rPr>
              <a:t>Diğer teşvik kanunlarına istinaden işveren hissesi sigorta prim teşviki uygulamasından yararlanmakta olan işverenlerin, teşvik kapsamına giren sigortalılarından dolayı aynı dönem için ve mükerrer olarak beş puanlık prim indiriminden yararlanmaları </a:t>
            </a:r>
            <a:r>
              <a:rPr lang="tr-TR" sz="1600" kern="1200" dirty="0">
                <a:cs typeface="Times New Roman" pitchFamily="18" charset="0"/>
              </a:rPr>
              <a:t>mümkün bulunmamaktadır.</a:t>
            </a:r>
          </a:p>
          <a:p>
            <a:pPr marL="0" lvl="0" indent="0" algn="just" eaLnBrk="1" fontAlgn="auto" hangingPunct="1">
              <a:spcAft>
                <a:spcPts val="0"/>
              </a:spcAft>
              <a:buClr>
                <a:srgbClr val="00003E"/>
              </a:buClr>
              <a:buNone/>
            </a:pPr>
            <a:r>
              <a:rPr lang="tr-TR" sz="1600" u="sng" kern="1200" dirty="0">
                <a:cs typeface="Times New Roman" pitchFamily="18" charset="0"/>
              </a:rPr>
              <a:t>01.03.2011 Sonrası:</a:t>
            </a:r>
          </a:p>
          <a:p>
            <a:pPr marL="0" lvl="0" indent="0" algn="just" eaLnBrk="1" fontAlgn="auto" hangingPunct="1">
              <a:spcAft>
                <a:spcPts val="0"/>
              </a:spcAft>
              <a:buClr>
                <a:srgbClr val="00003E"/>
              </a:buClr>
              <a:buNone/>
            </a:pPr>
            <a:r>
              <a:rPr lang="tr-TR" sz="1600" b="0" kern="1200" dirty="0">
                <a:cs typeface="Times New Roman" pitchFamily="18" charset="0"/>
              </a:rPr>
              <a:t>5084 sayılı Kanunun 4 üncü maddesi ve 4447 sayılı Kanunun 50 </a:t>
            </a:r>
            <a:r>
              <a:rPr lang="tr-TR" sz="1600" b="0" kern="1200" dirty="0" err="1">
                <a:cs typeface="Times New Roman" pitchFamily="18" charset="0"/>
              </a:rPr>
              <a:t>nci</a:t>
            </a:r>
            <a:r>
              <a:rPr lang="tr-TR" sz="1600" b="0" kern="1200" dirty="0">
                <a:cs typeface="Times New Roman" pitchFamily="18" charset="0"/>
              </a:rPr>
              <a:t> maddesinde öngörülen sigorta prim destekleri hariç diğer teşvik Kanunları kapsamına giren bir sigortalı için, işyerinin; yasal ödeme süresi geçmiş prim, idari para cezası ve bunlara ilişkin gecikme cezası ve gecikme zammı borcunun bulunmaması halinde, </a:t>
            </a:r>
            <a:r>
              <a:rPr lang="tr-TR" sz="1600" kern="1200" dirty="0">
                <a:cs typeface="Times New Roman" pitchFamily="18" charset="0"/>
              </a:rPr>
              <a:t>öncelikle beş puanlık prim desteğinden</a:t>
            </a:r>
            <a:r>
              <a:rPr lang="tr-TR" sz="1600" b="0" kern="1200" dirty="0">
                <a:cs typeface="Times New Roman" pitchFamily="18" charset="0"/>
              </a:rPr>
              <a:t>, ardından diğer kanunda öngörülen destekten </a:t>
            </a:r>
            <a:r>
              <a:rPr lang="tr-TR" sz="1600" b="0" kern="1200" dirty="0" smtClean="0">
                <a:cs typeface="Times New Roman" pitchFamily="18" charset="0"/>
              </a:rPr>
              <a:t>yararlanılabilecektir.</a:t>
            </a:r>
            <a:endParaRPr lang="tr-TR" sz="1600" b="0" kern="1200" dirty="0">
              <a:cs typeface="Times New Roman" pitchFamily="18" charset="0"/>
            </a:endParaRPr>
          </a:p>
          <a:p>
            <a:endParaRPr lang="tr-TR" sz="1600"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smtClean="0"/>
              <a:t>         </a:t>
            </a:r>
            <a:endParaRPr lang="tr-TR" sz="1400" dirty="0"/>
          </a:p>
        </p:txBody>
      </p:sp>
    </p:spTree>
    <p:extLst>
      <p:ext uri="{BB962C8B-B14F-4D97-AF65-F5344CB8AC3E}">
        <p14:creationId xmlns:p14="http://schemas.microsoft.com/office/powerpoint/2010/main" val="344430401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 DESTEKTEN YARARLANACAK İŞYERLERİNİN BELİRLENMESİ</a:t>
            </a:r>
            <a:endParaRPr lang="tr-TR" dirty="0"/>
          </a:p>
        </p:txBody>
      </p:sp>
      <p:sp>
        <p:nvSpPr>
          <p:cNvPr id="3" name="İçerik Yer Tutucusu 2"/>
          <p:cNvSpPr>
            <a:spLocks noGrp="1"/>
          </p:cNvSpPr>
          <p:nvPr>
            <p:ph idx="1"/>
          </p:nvPr>
        </p:nvSpPr>
        <p:spPr>
          <a:xfrm>
            <a:off x="304800" y="1071546"/>
            <a:ext cx="8610600" cy="5453798"/>
          </a:xfrm>
        </p:spPr>
        <p:txBody>
          <a:bodyPr/>
          <a:lstStyle/>
          <a:p>
            <a:pPr marL="285750" indent="-285750" algn="just"/>
            <a:r>
              <a:rPr lang="tr-TR" dirty="0"/>
              <a:t>Destekten Türkiye genelinde ondan az çalışanı bulunan tehlikeli ve çok tehlikeli sınıfta yer alan işyerlerinin işverenleri yararlanmaktadır.</a:t>
            </a:r>
          </a:p>
          <a:p>
            <a:pPr marL="285750" indent="-285750" algn="just"/>
            <a:endParaRPr lang="tr-TR" dirty="0"/>
          </a:p>
          <a:p>
            <a:pPr algn="just"/>
            <a:r>
              <a:rPr lang="tr-TR" dirty="0" smtClean="0"/>
              <a:t> </a:t>
            </a:r>
            <a:r>
              <a:rPr lang="tr-TR" dirty="0">
                <a:solidFill>
                  <a:srgbClr val="FF0000"/>
                </a:solidFill>
              </a:rPr>
              <a:t>Aynı işverenin Türkiye genelinde birden fazla tescilli işyerinin </a:t>
            </a:r>
            <a:r>
              <a:rPr lang="tr-TR" dirty="0"/>
              <a:t>bulunması halinde, aynı işveren tarafından 5510 sayılı Kanunun 4 üncü maddesinin birinci fıkrasının (a) bendi kapsamında </a:t>
            </a:r>
            <a:r>
              <a:rPr lang="tr-TR" dirty="0">
                <a:solidFill>
                  <a:srgbClr val="FF0000"/>
                </a:solidFill>
              </a:rPr>
              <a:t>Türkiye genelinde tehlikeli ve çok tehlikeli sınıfta yer alan işyerlerinde çalıştırılan toplam sigortalı sayısı esas </a:t>
            </a:r>
            <a:r>
              <a:rPr lang="tr-TR" dirty="0"/>
              <a:t>alınır.</a:t>
            </a:r>
          </a:p>
          <a:p>
            <a:pPr algn="just"/>
            <a:endParaRPr lang="tr-TR" dirty="0"/>
          </a:p>
          <a:p>
            <a:pPr algn="just"/>
            <a:r>
              <a:rPr lang="tr-TR" dirty="0" smtClean="0"/>
              <a:t> </a:t>
            </a:r>
            <a:r>
              <a:rPr lang="tr-TR" dirty="0" smtClean="0">
                <a:solidFill>
                  <a:srgbClr val="FF0000"/>
                </a:solidFill>
              </a:rPr>
              <a:t>Alt </a:t>
            </a:r>
            <a:r>
              <a:rPr lang="tr-TR" dirty="0">
                <a:solidFill>
                  <a:srgbClr val="FF0000"/>
                </a:solidFill>
              </a:rPr>
              <a:t>işverenlerce çalıştırılan sigortalılar </a:t>
            </a:r>
            <a:r>
              <a:rPr lang="tr-TR" dirty="0"/>
              <a:t>toplam çalışan sayısına dahil edilir</a:t>
            </a:r>
            <a:r>
              <a:rPr lang="tr-TR" dirty="0" smtClean="0"/>
              <a:t>.</a:t>
            </a:r>
          </a:p>
          <a:p>
            <a:pPr marL="0" indent="0" algn="just">
              <a:buNone/>
            </a:pPr>
            <a:endParaRPr lang="tr-TR" dirty="0"/>
          </a:p>
          <a:p>
            <a:pPr algn="just"/>
            <a:r>
              <a:rPr lang="tr-TR" dirty="0"/>
              <a:t> </a:t>
            </a:r>
            <a:r>
              <a:rPr lang="tr-TR" dirty="0" smtClean="0"/>
              <a:t> İşyerinde </a:t>
            </a:r>
            <a:r>
              <a:rPr lang="tr-TR" dirty="0"/>
              <a:t>çeşitli nedenlerle </a:t>
            </a:r>
            <a:r>
              <a:rPr lang="tr-TR" dirty="0">
                <a:solidFill>
                  <a:srgbClr val="FF0000"/>
                </a:solidFill>
              </a:rPr>
              <a:t>ay içinde çalışması bulunmayan ve ücret ödenmeyen sigortalılar toplam çalışan sayısına dahil edilir</a:t>
            </a:r>
            <a:r>
              <a:rPr lang="tr-TR" dirty="0"/>
              <a:t>.(0 gün ve 0 kazançlı bildirimler)</a:t>
            </a:r>
          </a:p>
          <a:p>
            <a:pPr algn="just"/>
            <a:endParaRPr lang="tr-TR" dirty="0"/>
          </a:p>
          <a:p>
            <a:pPr algn="just"/>
            <a:r>
              <a:rPr lang="tr-TR" dirty="0"/>
              <a:t> </a:t>
            </a:r>
            <a:r>
              <a:rPr lang="tr-TR" dirty="0" smtClean="0"/>
              <a:t> </a:t>
            </a:r>
            <a:r>
              <a:rPr lang="tr-TR" dirty="0"/>
              <a:t>Ay içinde işe giren veya işten çıkan sigortalılar da sigortalı sayısına dahil edilir.</a:t>
            </a:r>
          </a:p>
          <a:p>
            <a:endParaRPr lang="tr-TR"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smtClean="0"/>
              <a:t>     </a:t>
            </a:r>
            <a:endParaRPr lang="tr-TR" sz="1400" dirty="0"/>
          </a:p>
        </p:txBody>
      </p:sp>
    </p:spTree>
    <p:extLst>
      <p:ext uri="{BB962C8B-B14F-4D97-AF65-F5344CB8AC3E}">
        <p14:creationId xmlns:p14="http://schemas.microsoft.com/office/powerpoint/2010/main" val="326280446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DESTEK TUTARININ </a:t>
            </a:r>
            <a:r>
              <a:rPr lang="tr-TR" b="1" dirty="0" smtClean="0"/>
              <a:t>HESAPLANMASI</a:t>
            </a:r>
            <a:endParaRPr lang="tr-TR" dirty="0"/>
          </a:p>
        </p:txBody>
      </p:sp>
      <p:sp>
        <p:nvSpPr>
          <p:cNvPr id="3" name="İçerik Yer Tutucusu 2"/>
          <p:cNvSpPr>
            <a:spLocks noGrp="1"/>
          </p:cNvSpPr>
          <p:nvPr>
            <p:ph idx="1"/>
          </p:nvPr>
        </p:nvSpPr>
        <p:spPr>
          <a:xfrm>
            <a:off x="304800" y="1071546"/>
            <a:ext cx="8610600" cy="5453798"/>
          </a:xfrm>
        </p:spPr>
        <p:txBody>
          <a:bodyPr/>
          <a:lstStyle/>
          <a:p>
            <a:pPr algn="just"/>
            <a:r>
              <a:rPr lang="tr-TR" b="0" dirty="0"/>
              <a:t>Destek tutarı ; işyerinin </a:t>
            </a:r>
            <a:r>
              <a:rPr lang="tr-TR" b="0" dirty="0">
                <a:solidFill>
                  <a:srgbClr val="FF0000"/>
                </a:solidFill>
              </a:rPr>
              <a:t>tehlike sınıfı </a:t>
            </a:r>
            <a:r>
              <a:rPr lang="tr-TR" b="0" dirty="0"/>
              <a:t>ve Kuruma bildirilen </a:t>
            </a:r>
            <a:r>
              <a:rPr lang="tr-TR" b="0" dirty="0">
                <a:solidFill>
                  <a:srgbClr val="FF0000"/>
                </a:solidFill>
              </a:rPr>
              <a:t>sigortalı sayısı </a:t>
            </a:r>
            <a:r>
              <a:rPr lang="tr-TR" b="0" dirty="0"/>
              <a:t>ile sigortalıların çalıştıkları </a:t>
            </a:r>
            <a:r>
              <a:rPr lang="tr-TR" b="0" dirty="0">
                <a:solidFill>
                  <a:srgbClr val="FF0000"/>
                </a:solidFill>
              </a:rPr>
              <a:t>gün sayısı esas</a:t>
            </a:r>
            <a:r>
              <a:rPr lang="tr-TR" b="0" dirty="0"/>
              <a:t> alınarak </a:t>
            </a:r>
            <a:r>
              <a:rPr lang="tr-TR" b="0" dirty="0">
                <a:solidFill>
                  <a:srgbClr val="FF0000"/>
                </a:solidFill>
              </a:rPr>
              <a:t>her bir işyeri için </a:t>
            </a:r>
            <a:r>
              <a:rPr lang="tr-TR" b="0" dirty="0"/>
              <a:t>ayrı ayrı tespit edilir.</a:t>
            </a:r>
          </a:p>
          <a:p>
            <a:pPr marL="0" indent="0" algn="just">
              <a:buNone/>
            </a:pPr>
            <a:endParaRPr lang="tr-TR" b="0" dirty="0"/>
          </a:p>
          <a:p>
            <a:pPr algn="just"/>
            <a:r>
              <a:rPr lang="tr-TR" dirty="0"/>
              <a:t> Üçer aylık dönemler halinde hesaplanır </a:t>
            </a:r>
            <a:r>
              <a:rPr lang="tr-TR" b="0" dirty="0"/>
              <a:t>ve </a:t>
            </a:r>
            <a:r>
              <a:rPr lang="tr-TR" dirty="0"/>
              <a:t>takip eden ikinci ayın sonunda işverene ödenir.</a:t>
            </a:r>
          </a:p>
          <a:p>
            <a:pPr marL="0" indent="0" algn="just">
              <a:buNone/>
            </a:pPr>
            <a:endParaRPr lang="tr-TR" b="0" dirty="0"/>
          </a:p>
          <a:p>
            <a:pPr algn="just"/>
            <a:r>
              <a:rPr lang="tr-TR" b="0" dirty="0"/>
              <a:t>İş sağlığı ve güvenliği hizmet bedelinin </a:t>
            </a:r>
            <a:r>
              <a:rPr lang="tr-TR" dirty="0">
                <a:solidFill>
                  <a:srgbClr val="FF0000"/>
                </a:solidFill>
              </a:rPr>
              <a:t>sigortalı başına günlük miktarı</a:t>
            </a:r>
            <a:r>
              <a:rPr lang="tr-TR" dirty="0"/>
              <a:t>, </a:t>
            </a:r>
            <a:r>
              <a:rPr lang="tr-TR" b="0" dirty="0"/>
              <a:t>16 yaşından büyük sigortalılar için belirlenen </a:t>
            </a:r>
            <a:r>
              <a:rPr lang="tr-TR" dirty="0">
                <a:solidFill>
                  <a:srgbClr val="FF0000"/>
                </a:solidFill>
              </a:rPr>
              <a:t>prime esas kazanç alt sınırının günlük tutarının;</a:t>
            </a:r>
            <a:r>
              <a:rPr lang="tr-TR" b="0" dirty="0">
                <a:solidFill>
                  <a:srgbClr val="FF0000"/>
                </a:solidFill>
              </a:rPr>
              <a:t> </a:t>
            </a:r>
          </a:p>
          <a:p>
            <a:pPr marL="0" indent="0" algn="just">
              <a:buNone/>
            </a:pPr>
            <a:r>
              <a:rPr lang="tr-TR" b="0" dirty="0"/>
              <a:t>     - Tehlikeli sınıfta yer alan işyerleri için %1,4’ü, </a:t>
            </a:r>
          </a:p>
          <a:p>
            <a:pPr marL="0" indent="0" algn="just">
              <a:buNone/>
            </a:pPr>
            <a:r>
              <a:rPr lang="tr-TR" b="0" dirty="0"/>
              <a:t>     - Çok tehlikeli sınıfta yer alan işyerleri için %1,6’sıdır</a:t>
            </a:r>
            <a:r>
              <a:rPr lang="tr-TR" b="0" dirty="0" smtClean="0"/>
              <a:t>.</a:t>
            </a:r>
          </a:p>
          <a:p>
            <a:pPr marL="0" indent="0" algn="just">
              <a:buNone/>
            </a:pPr>
            <a:endParaRPr lang="tr-TR" b="0" dirty="0"/>
          </a:p>
          <a:p>
            <a:pPr algn="just"/>
            <a:r>
              <a:rPr lang="tr-TR" dirty="0"/>
              <a:t> 1 Sigortalı için 1 aylık destek tutarı</a:t>
            </a:r>
            <a:r>
              <a:rPr lang="tr-TR" b="0" dirty="0"/>
              <a:t>;</a:t>
            </a:r>
          </a:p>
          <a:p>
            <a:pPr marL="0" indent="0" algn="just">
              <a:buNone/>
            </a:pPr>
            <a:r>
              <a:rPr lang="tr-TR" b="0" dirty="0"/>
              <a:t>     </a:t>
            </a:r>
            <a:r>
              <a:rPr lang="tr-TR" b="0" dirty="0" smtClean="0"/>
              <a:t>  Tehlikeli işyeri               59,25* </a:t>
            </a:r>
            <a:r>
              <a:rPr lang="tr-TR" b="0" dirty="0"/>
              <a:t>X %1,4 = </a:t>
            </a:r>
            <a:r>
              <a:rPr lang="tr-TR" b="0" dirty="0" smtClean="0"/>
              <a:t>0,83 </a:t>
            </a:r>
            <a:r>
              <a:rPr lang="tr-TR" b="0" dirty="0"/>
              <a:t>TL x 30 =  </a:t>
            </a:r>
            <a:r>
              <a:rPr lang="tr-TR" b="0" dirty="0" smtClean="0"/>
              <a:t>24,90  TL</a:t>
            </a:r>
          </a:p>
          <a:p>
            <a:pPr marL="0" indent="0" algn="just">
              <a:buNone/>
            </a:pPr>
            <a:r>
              <a:rPr lang="tr-TR" b="0" dirty="0"/>
              <a:t> </a:t>
            </a:r>
            <a:r>
              <a:rPr lang="tr-TR" b="0" dirty="0" smtClean="0"/>
              <a:t>      Çok </a:t>
            </a:r>
            <a:r>
              <a:rPr lang="tr-TR" b="0" dirty="0"/>
              <a:t>tehlikeli </a:t>
            </a:r>
            <a:r>
              <a:rPr lang="tr-TR" b="0" dirty="0" smtClean="0"/>
              <a:t>işyeri             59,25 </a:t>
            </a:r>
            <a:r>
              <a:rPr lang="tr-TR" b="0" dirty="0"/>
              <a:t>x % 1,6 = </a:t>
            </a:r>
            <a:r>
              <a:rPr lang="tr-TR" b="0" dirty="0" smtClean="0"/>
              <a:t>0,95 TL </a:t>
            </a:r>
            <a:r>
              <a:rPr lang="tr-TR" b="0" dirty="0"/>
              <a:t>x 30 =  </a:t>
            </a:r>
            <a:r>
              <a:rPr lang="tr-TR" b="0" dirty="0" smtClean="0"/>
              <a:t>28,50 </a:t>
            </a:r>
            <a:r>
              <a:rPr lang="tr-TR" b="0" dirty="0"/>
              <a:t>TL  </a:t>
            </a:r>
            <a:endParaRPr lang="tr-TR" b="0" dirty="0" smtClean="0"/>
          </a:p>
          <a:p>
            <a:pPr marL="0" indent="0" algn="just">
              <a:buNone/>
            </a:pPr>
            <a:endParaRPr lang="tr-TR" b="0" dirty="0"/>
          </a:p>
          <a:p>
            <a:pPr marL="0" indent="0" algn="just">
              <a:buNone/>
            </a:pPr>
            <a:r>
              <a:rPr lang="tr-TR" b="0" dirty="0" smtClean="0"/>
              <a:t>* 2017 yılı günlük prime esas kazanç alt sınırıdır.</a:t>
            </a:r>
            <a:endParaRPr lang="tr-TR"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dirty="0" smtClean="0"/>
              <a:t> </a:t>
            </a:r>
            <a:endParaRPr lang="tr-TR" sz="1400" dirty="0"/>
          </a:p>
        </p:txBody>
      </p:sp>
      <p:sp>
        <p:nvSpPr>
          <p:cNvPr id="5" name="Sağ Ok 4"/>
          <p:cNvSpPr/>
          <p:nvPr/>
        </p:nvSpPr>
        <p:spPr>
          <a:xfrm>
            <a:off x="2195736" y="4941168"/>
            <a:ext cx="504056"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Sağ Ok 5"/>
          <p:cNvSpPr/>
          <p:nvPr/>
        </p:nvSpPr>
        <p:spPr>
          <a:xfrm>
            <a:off x="2555776" y="5255947"/>
            <a:ext cx="504056"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96986618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smtClean="0"/>
              <a:t>                                                              BAŞVURU</a:t>
            </a:r>
            <a:endParaRPr lang="tr-TR" b="1" dirty="0"/>
          </a:p>
        </p:txBody>
      </p:sp>
      <p:sp>
        <p:nvSpPr>
          <p:cNvPr id="3" name="İçerik Yer Tutucusu 2"/>
          <p:cNvSpPr>
            <a:spLocks noGrp="1"/>
          </p:cNvSpPr>
          <p:nvPr>
            <p:ph idx="1"/>
          </p:nvPr>
        </p:nvSpPr>
        <p:spPr>
          <a:xfrm>
            <a:off x="304800" y="1071546"/>
            <a:ext cx="8610600" cy="5453798"/>
          </a:xfrm>
        </p:spPr>
        <p:txBody>
          <a:bodyPr/>
          <a:lstStyle/>
          <a:p>
            <a:pPr algn="just"/>
            <a:r>
              <a:rPr lang="tr-TR" b="0" dirty="0"/>
              <a:t>Destekten yararlanmak için işyerlerinin tescil edildiği ünitelere </a:t>
            </a:r>
            <a:r>
              <a:rPr lang="tr-TR" b="0" dirty="0" smtClean="0"/>
              <a:t>müracaat </a:t>
            </a:r>
            <a:r>
              <a:rPr lang="tr-TR" b="0" dirty="0"/>
              <a:t>edilmesi gerekmektedir.</a:t>
            </a:r>
          </a:p>
          <a:p>
            <a:pPr marL="0" indent="0" algn="just">
              <a:buNone/>
            </a:pPr>
            <a:endParaRPr lang="tr-TR" b="0" dirty="0"/>
          </a:p>
          <a:p>
            <a:pPr algn="just"/>
            <a:r>
              <a:rPr lang="tr-TR" b="0" dirty="0"/>
              <a:t> Aynı işverenin Türkiye genelinde birden fazla tescilli işyerinin bulunması halinde müracaat,  işverenin </a:t>
            </a:r>
            <a:r>
              <a:rPr lang="tr-TR" dirty="0"/>
              <a:t>merkez işyerinin tescilli olduğu </a:t>
            </a:r>
            <a:r>
              <a:rPr lang="tr-TR" b="0" dirty="0"/>
              <a:t>üniteye yapılır.</a:t>
            </a:r>
          </a:p>
          <a:p>
            <a:pPr algn="just"/>
            <a:endParaRPr lang="tr-TR" b="0" dirty="0"/>
          </a:p>
          <a:p>
            <a:r>
              <a:rPr lang="tr-TR" b="0" dirty="0"/>
              <a:t>Destek ödemelerine ilişkin </a:t>
            </a:r>
            <a:r>
              <a:rPr lang="tr-TR" dirty="0"/>
              <a:t>başvurular</a:t>
            </a:r>
            <a:r>
              <a:rPr lang="tr-TR" b="0" dirty="0"/>
              <a:t>;</a:t>
            </a:r>
          </a:p>
          <a:p>
            <a:pPr marL="0" indent="0">
              <a:buNone/>
            </a:pPr>
            <a:r>
              <a:rPr lang="tr-TR" b="0" dirty="0"/>
              <a:t>      a) Ocak, şubat ve mart ayları için </a:t>
            </a:r>
            <a:r>
              <a:rPr lang="tr-TR" dirty="0"/>
              <a:t>nisan ayının</a:t>
            </a:r>
            <a:r>
              <a:rPr lang="tr-TR" b="0" dirty="0"/>
              <a:t>,</a:t>
            </a:r>
          </a:p>
          <a:p>
            <a:pPr marL="0" indent="0">
              <a:buNone/>
            </a:pPr>
            <a:r>
              <a:rPr lang="tr-TR" b="0" dirty="0"/>
              <a:t>      b) Nisan, mayıs ve haziran ayları için </a:t>
            </a:r>
            <a:r>
              <a:rPr lang="tr-TR" dirty="0"/>
              <a:t>temmuz ayının,</a:t>
            </a:r>
          </a:p>
          <a:p>
            <a:pPr marL="0" indent="0">
              <a:buNone/>
            </a:pPr>
            <a:r>
              <a:rPr lang="tr-TR" b="0" dirty="0"/>
              <a:t>      c) Temmuz, ağustos ve eylül ayları için </a:t>
            </a:r>
            <a:r>
              <a:rPr lang="tr-TR" dirty="0"/>
              <a:t>ekim ayının,</a:t>
            </a:r>
          </a:p>
          <a:p>
            <a:pPr marL="0" indent="0">
              <a:buNone/>
            </a:pPr>
            <a:r>
              <a:rPr lang="tr-TR" b="0" dirty="0"/>
              <a:t>      ç) Ekim, kasım ve aralık ayları için izleyen yılın </a:t>
            </a:r>
            <a:r>
              <a:rPr lang="tr-TR" dirty="0"/>
              <a:t>ocak ayının</a:t>
            </a:r>
            <a:r>
              <a:rPr lang="tr-TR" b="0" dirty="0"/>
              <a:t>,</a:t>
            </a:r>
          </a:p>
          <a:p>
            <a:pPr marL="0" indent="0">
              <a:buNone/>
            </a:pPr>
            <a:r>
              <a:rPr lang="tr-TR" b="0" dirty="0"/>
              <a:t>        sonuna kadar yapılır.</a:t>
            </a:r>
          </a:p>
          <a:p>
            <a:pPr algn="just"/>
            <a:endParaRPr lang="tr-TR" b="0" dirty="0"/>
          </a:p>
          <a:p>
            <a:endParaRPr lang="tr-TR"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smtClean="0"/>
              <a:t>     </a:t>
            </a:r>
            <a:endParaRPr lang="tr-TR" sz="1400" dirty="0"/>
          </a:p>
        </p:txBody>
      </p:sp>
    </p:spTree>
    <p:extLst>
      <p:ext uri="{BB962C8B-B14F-4D97-AF65-F5344CB8AC3E}">
        <p14:creationId xmlns:p14="http://schemas.microsoft.com/office/powerpoint/2010/main" val="356995821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smtClean="0"/>
              <a:t>                                                              ÖDEME</a:t>
            </a:r>
            <a:endParaRPr lang="tr-TR" b="1" dirty="0"/>
          </a:p>
        </p:txBody>
      </p:sp>
      <p:sp>
        <p:nvSpPr>
          <p:cNvPr id="3" name="İçerik Yer Tutucusu 2"/>
          <p:cNvSpPr>
            <a:spLocks noGrp="1"/>
          </p:cNvSpPr>
          <p:nvPr>
            <p:ph idx="1"/>
          </p:nvPr>
        </p:nvSpPr>
        <p:spPr>
          <a:xfrm>
            <a:off x="304800" y="1071546"/>
            <a:ext cx="8610600" cy="5453798"/>
          </a:xfrm>
        </p:spPr>
        <p:txBody>
          <a:bodyPr/>
          <a:lstStyle/>
          <a:p>
            <a:pPr algn="just"/>
            <a:endParaRPr lang="tr-TR" dirty="0">
              <a:cs typeface="Calibri" pitchFamily="34" charset="0"/>
            </a:endParaRPr>
          </a:p>
          <a:p>
            <a:pPr marL="0" indent="0" algn="just">
              <a:buNone/>
            </a:pPr>
            <a:r>
              <a:rPr lang="tr-TR" dirty="0">
                <a:cs typeface="Calibri" pitchFamily="34" charset="0"/>
              </a:rPr>
              <a:t>* </a:t>
            </a:r>
            <a:r>
              <a:rPr lang="tr-TR" b="0" dirty="0">
                <a:cs typeface="Calibri" pitchFamily="34" charset="0"/>
              </a:rPr>
              <a:t>İşverenin çalıştırdığı sigortalılara ilişkin aylık prim ve hizmet belgelerinin yasal süresi içerisinde Kuruma verilmiş olması ve destek ödemesinin yapıldığı tarih itibariyle Kuruma Türkiye genelinde prim ve prime ilişkin borcun bulunmaması şartıyla;</a:t>
            </a:r>
          </a:p>
          <a:p>
            <a:pPr algn="just"/>
            <a:endParaRPr lang="tr-TR" b="0" dirty="0">
              <a:cs typeface="Calibri" pitchFamily="34" charset="0"/>
            </a:endParaRPr>
          </a:p>
          <a:p>
            <a:pPr marL="0" indent="0" algn="just">
              <a:buNone/>
            </a:pPr>
            <a:r>
              <a:rPr lang="tr-TR" b="0" dirty="0" smtClean="0">
                <a:cs typeface="Calibri" pitchFamily="34" charset="0"/>
              </a:rPr>
              <a:t>	a</a:t>
            </a:r>
            <a:r>
              <a:rPr lang="tr-TR" b="0" dirty="0">
                <a:cs typeface="Calibri" pitchFamily="34" charset="0"/>
              </a:rPr>
              <a:t>) Birinci dönem destek ödemeleri ocak, şubat ve mart ayları için mayıs ayının sonunda,</a:t>
            </a:r>
          </a:p>
          <a:p>
            <a:pPr marL="0" indent="0" algn="just">
              <a:buNone/>
            </a:pPr>
            <a:r>
              <a:rPr lang="tr-TR" b="0" dirty="0" smtClean="0">
                <a:cs typeface="Calibri" pitchFamily="34" charset="0"/>
              </a:rPr>
              <a:t>	b</a:t>
            </a:r>
            <a:r>
              <a:rPr lang="tr-TR" b="0" dirty="0">
                <a:cs typeface="Calibri" pitchFamily="34" charset="0"/>
              </a:rPr>
              <a:t>) İkinci dönem destek ödemeleri nisan, mayıs ve haziran ayları için ağustos ayının sonunda,</a:t>
            </a:r>
          </a:p>
          <a:p>
            <a:pPr marL="0" indent="0" algn="just">
              <a:buNone/>
            </a:pPr>
            <a:r>
              <a:rPr lang="tr-TR" b="0" dirty="0" smtClean="0">
                <a:cs typeface="Calibri" pitchFamily="34" charset="0"/>
              </a:rPr>
              <a:t>	c</a:t>
            </a:r>
            <a:r>
              <a:rPr lang="tr-TR" b="0" dirty="0">
                <a:cs typeface="Calibri" pitchFamily="34" charset="0"/>
              </a:rPr>
              <a:t>) Üçüncü dönem destek ödemeleri temmuz, ağustos ve eylül ayları için kasım ayının sonunda,</a:t>
            </a:r>
          </a:p>
          <a:p>
            <a:pPr marL="0" indent="0" algn="just">
              <a:buNone/>
            </a:pPr>
            <a:r>
              <a:rPr lang="tr-TR" b="0" dirty="0" smtClean="0">
                <a:cs typeface="Calibri" pitchFamily="34" charset="0"/>
              </a:rPr>
              <a:t>	ç</a:t>
            </a:r>
            <a:r>
              <a:rPr lang="tr-TR" b="0" dirty="0">
                <a:cs typeface="Calibri" pitchFamily="34" charset="0"/>
              </a:rPr>
              <a:t>) Dördüncü dönem destek ödemeleri ekim, kasım ve aralık ayları için izleyen yılın şubat ayının sonunda,</a:t>
            </a:r>
          </a:p>
          <a:p>
            <a:pPr marL="0" indent="0" algn="just">
              <a:buNone/>
            </a:pPr>
            <a:r>
              <a:rPr lang="tr-TR" b="0" dirty="0">
                <a:cs typeface="Calibri" pitchFamily="34" charset="0"/>
              </a:rPr>
              <a:t>   </a:t>
            </a:r>
            <a:r>
              <a:rPr lang="tr-TR" b="0" dirty="0" smtClean="0">
                <a:cs typeface="Calibri" pitchFamily="34" charset="0"/>
              </a:rPr>
              <a:t>	 </a:t>
            </a:r>
            <a:r>
              <a:rPr lang="tr-TR" b="0" dirty="0">
                <a:cs typeface="Calibri" pitchFamily="34" charset="0"/>
              </a:rPr>
              <a:t>gerçekleştirilir.</a:t>
            </a:r>
          </a:p>
          <a:p>
            <a:endParaRPr lang="tr-TR"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smtClean="0"/>
              <a:t>  </a:t>
            </a:r>
            <a:endParaRPr lang="tr-TR" sz="1400" dirty="0"/>
          </a:p>
        </p:txBody>
      </p:sp>
    </p:spTree>
    <p:extLst>
      <p:ext uri="{BB962C8B-B14F-4D97-AF65-F5344CB8AC3E}">
        <p14:creationId xmlns:p14="http://schemas.microsoft.com/office/powerpoint/2010/main" val="221053774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KAYIT DIŞI SİGORTALI ÇALIŞTIRMA</a:t>
            </a:r>
            <a:endParaRPr lang="tr-TR" dirty="0"/>
          </a:p>
        </p:txBody>
      </p:sp>
      <p:sp>
        <p:nvSpPr>
          <p:cNvPr id="3" name="İçerik Yer Tutucusu 2"/>
          <p:cNvSpPr>
            <a:spLocks noGrp="1"/>
          </p:cNvSpPr>
          <p:nvPr>
            <p:ph idx="1"/>
          </p:nvPr>
        </p:nvSpPr>
        <p:spPr>
          <a:xfrm>
            <a:off x="304800" y="1071546"/>
            <a:ext cx="8610600" cy="5453798"/>
          </a:xfrm>
        </p:spPr>
        <p:txBody>
          <a:bodyPr/>
          <a:lstStyle/>
          <a:p>
            <a:pPr marL="285750" indent="-285750" algn="just">
              <a:buFontTx/>
              <a:buChar char="-"/>
            </a:pPr>
            <a:r>
              <a:rPr lang="tr-TR" b="0" dirty="0">
                <a:cs typeface="Calibri" pitchFamily="34" charset="0"/>
              </a:rPr>
              <a:t>Kurumun denetim ve kontrol ile görevlendirilmiş memurlarınca yapılan tespitlerden,</a:t>
            </a:r>
          </a:p>
          <a:p>
            <a:pPr marL="285750" indent="-285750" algn="just">
              <a:buFontTx/>
              <a:buChar char="-"/>
            </a:pPr>
            <a:r>
              <a:rPr lang="tr-TR" b="0" dirty="0">
                <a:cs typeface="Calibri" pitchFamily="34" charset="0"/>
              </a:rPr>
              <a:t>Diğer kamu idarelerinin denetim elemanlarınca kendi mevzuatları gereğince yapacakları soruşturma, denetim ve incelemelerden,</a:t>
            </a:r>
          </a:p>
          <a:p>
            <a:pPr marL="285750" indent="-285750" algn="just">
              <a:buFontTx/>
              <a:buChar char="-"/>
            </a:pPr>
            <a:r>
              <a:rPr lang="tr-TR" b="0" dirty="0">
                <a:cs typeface="Calibri" pitchFamily="34" charset="0"/>
              </a:rPr>
              <a:t>Bankalar, döner sermayeli kuruluşlar, kamu idareleri ile kanunla kurulan kurum ve kuruluşlardan alınan bilgi ve belgelerden,</a:t>
            </a:r>
          </a:p>
          <a:p>
            <a:pPr marL="285750" indent="-285750" algn="just">
              <a:buFontTx/>
              <a:buChar char="-"/>
            </a:pPr>
            <a:r>
              <a:rPr lang="tr-TR" b="0" dirty="0">
                <a:cs typeface="Calibri" pitchFamily="34" charset="0"/>
              </a:rPr>
              <a:t>Mahkeme ilamından,</a:t>
            </a:r>
          </a:p>
          <a:p>
            <a:pPr marL="0" indent="0" algn="just">
              <a:buNone/>
            </a:pPr>
            <a:r>
              <a:rPr lang="tr-TR" b="0" dirty="0" smtClean="0">
                <a:cs typeface="Calibri" pitchFamily="34" charset="0"/>
              </a:rPr>
              <a:t>      </a:t>
            </a:r>
            <a:r>
              <a:rPr lang="tr-TR" b="0" dirty="0">
                <a:cs typeface="Calibri" pitchFamily="34" charset="0"/>
              </a:rPr>
              <a:t>çalıştırdığı sigortalıları Kuruma bildirmedikleri tespit edilen işverenler, </a:t>
            </a:r>
            <a:r>
              <a:rPr lang="tr-TR" b="0" dirty="0">
                <a:solidFill>
                  <a:srgbClr val="FF0000"/>
                </a:solidFill>
                <a:cs typeface="Calibri" pitchFamily="34" charset="0"/>
              </a:rPr>
              <a:t>tespitin yapıldığı ayı takip eden aydan başlanılarak sağlanan destekten üç yıl süreyle faydalanamaz</a:t>
            </a:r>
            <a:r>
              <a:rPr lang="tr-TR" b="0" dirty="0">
                <a:cs typeface="Calibri" pitchFamily="34" charset="0"/>
              </a:rPr>
              <a:t> ve </a:t>
            </a:r>
            <a:r>
              <a:rPr lang="tr-TR" b="0" dirty="0">
                <a:solidFill>
                  <a:srgbClr val="FF0000"/>
                </a:solidFill>
                <a:cs typeface="Calibri" pitchFamily="34" charset="0"/>
              </a:rPr>
              <a:t>kayıt dışı çalışanın işe başladığı aydan itibaren yapılan ödemeler Kurumca yasal faizi ile birlikte geri alınır</a:t>
            </a:r>
            <a:r>
              <a:rPr lang="tr-TR" b="0" dirty="0" smtClean="0">
                <a:cs typeface="Calibri" pitchFamily="34" charset="0"/>
              </a:rPr>
              <a:t>.</a:t>
            </a:r>
          </a:p>
          <a:p>
            <a:pPr marL="0" indent="0" algn="just">
              <a:buNone/>
            </a:pPr>
            <a:endParaRPr lang="tr-TR" b="0" dirty="0">
              <a:cs typeface="Calibri" pitchFamily="34" charset="0"/>
            </a:endParaRPr>
          </a:p>
          <a:p>
            <a:pPr marL="285750" indent="-285750" algn="just"/>
            <a:r>
              <a:rPr lang="tr-TR" b="0" dirty="0">
                <a:solidFill>
                  <a:srgbClr val="FF0000"/>
                </a:solidFill>
              </a:rPr>
              <a:t>Birden fazla işyeri bulunan işverenlere ait işyerlerinde </a:t>
            </a:r>
            <a:r>
              <a:rPr lang="tr-TR" b="0" dirty="0"/>
              <a:t>kayıt dışı çalışanı     bulunduğunun tespiti halinde </a:t>
            </a:r>
            <a:r>
              <a:rPr lang="tr-TR" b="0" dirty="0">
                <a:solidFill>
                  <a:srgbClr val="FF0000"/>
                </a:solidFill>
              </a:rPr>
              <a:t>gerek tespitin yapıldığı işyeri için, gerekse diğer işyerleri </a:t>
            </a:r>
            <a:r>
              <a:rPr lang="tr-TR" b="0" dirty="0" smtClean="0">
                <a:solidFill>
                  <a:srgbClr val="FF0000"/>
                </a:solidFill>
              </a:rPr>
              <a:t>için;</a:t>
            </a:r>
            <a:r>
              <a:rPr lang="tr-TR" b="0" dirty="0"/>
              <a:t> </a:t>
            </a:r>
            <a:r>
              <a:rPr lang="tr-TR" b="0" dirty="0" smtClean="0"/>
              <a:t>kayıt </a:t>
            </a:r>
            <a:r>
              <a:rPr lang="tr-TR" b="0" dirty="0"/>
              <a:t>dışı çalışanın işe başladığı aydan itibaren yapılan ödemeler Kurumca yasal faizi ile birlikte geri alınır ve söz konusu işverenler tespitin yapıldığı ayı takip eden aydan başlanılarak sağlanan destekten üç yıl boyunca yararlanamaz.</a:t>
            </a:r>
          </a:p>
          <a:p>
            <a:endParaRPr lang="tr-TR" dirty="0"/>
          </a:p>
          <a:p>
            <a:endParaRPr lang="tr-TR"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dirty="0" smtClean="0"/>
              <a:t>    </a:t>
            </a:r>
            <a:endParaRPr lang="tr-TR" sz="1400" dirty="0"/>
          </a:p>
        </p:txBody>
      </p:sp>
    </p:spTree>
    <p:extLst>
      <p:ext uri="{BB962C8B-B14F-4D97-AF65-F5344CB8AC3E}">
        <p14:creationId xmlns:p14="http://schemas.microsoft.com/office/powerpoint/2010/main" val="228860463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İkincil Mevzuat Çalışması Devam Eden Teşvik Uygulamaları</a:t>
            </a: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1595537667"/>
              </p:ext>
            </p:extLst>
          </p:nvPr>
        </p:nvGraphicFramePr>
        <p:xfrm>
          <a:off x="304800" y="1071546"/>
          <a:ext cx="8610600" cy="5357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smtClean="0"/>
              <a:t> </a:t>
            </a:r>
            <a:endParaRPr lang="tr-TR" sz="1400" dirty="0"/>
          </a:p>
        </p:txBody>
      </p:sp>
    </p:spTree>
    <p:extLst>
      <p:ext uri="{BB962C8B-B14F-4D97-AF65-F5344CB8AC3E}">
        <p14:creationId xmlns:p14="http://schemas.microsoft.com/office/powerpoint/2010/main" val="343640394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3294 sayılı Kanunun Ek 5 inci Maddesi</a:t>
            </a:r>
            <a:endParaRPr lang="tr-TR" dirty="0"/>
          </a:p>
        </p:txBody>
      </p:sp>
      <p:sp>
        <p:nvSpPr>
          <p:cNvPr id="3" name="İçerik Yer Tutucusu 2"/>
          <p:cNvSpPr>
            <a:spLocks noGrp="1"/>
          </p:cNvSpPr>
          <p:nvPr>
            <p:ph idx="1"/>
          </p:nvPr>
        </p:nvSpPr>
        <p:spPr>
          <a:xfrm>
            <a:off x="304800" y="1071546"/>
            <a:ext cx="8610600" cy="5453798"/>
          </a:xfrm>
        </p:spPr>
        <p:txBody>
          <a:bodyPr/>
          <a:lstStyle/>
          <a:p>
            <a:pPr algn="just"/>
            <a:r>
              <a:rPr lang="tr-TR" i="1" dirty="0" smtClean="0"/>
              <a:t>«</a:t>
            </a:r>
            <a:r>
              <a:rPr lang="tr-TR" b="0" i="1" dirty="0" smtClean="0">
                <a:solidFill>
                  <a:srgbClr val="FF0000"/>
                </a:solidFill>
              </a:rPr>
              <a:t>İşe </a:t>
            </a:r>
            <a:r>
              <a:rPr lang="tr-TR" b="0" i="1" dirty="0">
                <a:solidFill>
                  <a:srgbClr val="FF0000"/>
                </a:solidFill>
              </a:rPr>
              <a:t>başladığı tarihten önceki son bir yıl içerisinde Sosyal Yardımlaşma ve Dayanışmayı Teşvik Fonu Kurulu tarafından belirlenen nakdî düzenli sosyal yardımlardan en az bir defa yararlanmış olanların ikamet ettiği hanede 31/5/2006 tarihli ve 5510 sayılı Sosyal Sigortalar ve Genel Sağlık Sigortası Kanununun 60 </a:t>
            </a:r>
            <a:r>
              <a:rPr lang="tr-TR" b="0" i="1" dirty="0" err="1">
                <a:solidFill>
                  <a:srgbClr val="FF0000"/>
                </a:solidFill>
              </a:rPr>
              <a:t>ıncı</a:t>
            </a:r>
            <a:r>
              <a:rPr lang="tr-TR" b="0" i="1" dirty="0">
                <a:solidFill>
                  <a:srgbClr val="FF0000"/>
                </a:solidFill>
              </a:rPr>
              <a:t> maddesinin birinci fıkrasının (c) bendinin (1) numaralı alt bendi kapsamında bulunanlardan Türkiye İş Kurumuna kayıtlı işsizler arasında olması kaydıyla</a:t>
            </a:r>
            <a:r>
              <a:rPr lang="tr-TR" b="0" i="1" dirty="0"/>
              <a:t>, 5510 sayılı Kanunun 4 üncü maddesinin birinci fıkrasının (a) bendi kapsamında özel sektör işverenlerince istihdam edilen sigortalı için; 5510 sayılı Kanunun 81 inci maddesinde sayılan ve 5510 sayılı Kanunun 82 </a:t>
            </a:r>
            <a:r>
              <a:rPr lang="tr-TR" b="0" i="1" dirty="0" err="1"/>
              <a:t>nci</a:t>
            </a:r>
            <a:r>
              <a:rPr lang="tr-TR" b="0" i="1" dirty="0"/>
              <a:t> maddesi uyarınca belirlenen prime </a:t>
            </a:r>
            <a:r>
              <a:rPr lang="tr-TR" b="0" i="1" dirty="0">
                <a:solidFill>
                  <a:srgbClr val="FF0000"/>
                </a:solidFill>
              </a:rPr>
              <a:t>esas kazanç alt sınırı üzerinden hesaplanan sigorta primlerinin işveren hisselerine ait tutarın tamamı işe başladığı tarihten itibaren bir yıl süreyle Aile ve Sosyal Politikalar Bakanlığı tarafından </a:t>
            </a:r>
            <a:r>
              <a:rPr lang="tr-TR" b="0" i="1" dirty="0" smtClean="0"/>
              <a:t>karşılanır</a:t>
            </a:r>
            <a:r>
              <a:rPr lang="tr-TR" i="1" dirty="0" smtClean="0"/>
              <a:t>.»  </a:t>
            </a:r>
          </a:p>
          <a:p>
            <a:pPr algn="just"/>
            <a:endParaRPr lang="tr-TR" i="1" dirty="0"/>
          </a:p>
          <a:p>
            <a:pPr algn="just"/>
            <a:r>
              <a:rPr lang="tr-TR" dirty="0"/>
              <a:t>3294 sayılı Kanunun Ek 5 inci maddesinde öngörülen sigorta primi desteği 26/04/2016 tarihi itibariyle yürürlüğe girmiş olup, </a:t>
            </a:r>
            <a:r>
              <a:rPr lang="tr-TR" dirty="0" smtClean="0"/>
              <a:t>ikincil mevzuat çalışmaları devam etmektedir.</a:t>
            </a:r>
          </a:p>
          <a:p>
            <a:pPr marL="0" indent="0" algn="just">
              <a:buNone/>
            </a:pPr>
            <a:endParaRPr lang="tr-TR"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smtClean="0"/>
              <a:t>    </a:t>
            </a:r>
            <a:endParaRPr lang="tr-TR" sz="1400" dirty="0"/>
          </a:p>
        </p:txBody>
      </p:sp>
    </p:spTree>
    <p:extLst>
      <p:ext uri="{BB962C8B-B14F-4D97-AF65-F5344CB8AC3E}">
        <p14:creationId xmlns:p14="http://schemas.microsoft.com/office/powerpoint/2010/main" val="125366606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4447 sayılı Kanunun Ek 4 üncü Maddesi</a:t>
            </a:r>
            <a:endParaRPr lang="tr-TR" b="1" dirty="0"/>
          </a:p>
        </p:txBody>
      </p:sp>
      <p:sp>
        <p:nvSpPr>
          <p:cNvPr id="3" name="İçerik Yer Tutucusu 2"/>
          <p:cNvSpPr>
            <a:spLocks noGrp="1"/>
          </p:cNvSpPr>
          <p:nvPr>
            <p:ph idx="1"/>
          </p:nvPr>
        </p:nvSpPr>
        <p:spPr>
          <a:xfrm>
            <a:off x="304800" y="1071546"/>
            <a:ext cx="8610600" cy="5453798"/>
          </a:xfrm>
        </p:spPr>
        <p:txBody>
          <a:bodyPr/>
          <a:lstStyle/>
          <a:p>
            <a:pPr algn="just"/>
            <a:r>
              <a:rPr lang="tr-TR" b="0" i="1" dirty="0" smtClean="0"/>
              <a:t>«20/6/2012 </a:t>
            </a:r>
            <a:r>
              <a:rPr lang="tr-TR" b="0" i="1" dirty="0"/>
              <a:t>tarihli ve 6331 sayılı İş Sağlığı ve Güvenliği Kanunu kapsamında </a:t>
            </a:r>
            <a:r>
              <a:rPr lang="tr-TR" b="0" i="1" dirty="0">
                <a:solidFill>
                  <a:srgbClr val="FF0000"/>
                </a:solidFill>
              </a:rPr>
              <a:t>çok tehlikeli sınıfta yer alıp ondan </a:t>
            </a:r>
            <a:r>
              <a:rPr lang="tr-TR" b="0" i="1" dirty="0" smtClean="0">
                <a:solidFill>
                  <a:srgbClr val="FF0000"/>
                </a:solidFill>
              </a:rPr>
              <a:t>fazla  çalışanı </a:t>
            </a:r>
            <a:r>
              <a:rPr lang="tr-TR" b="0" i="1" dirty="0">
                <a:solidFill>
                  <a:srgbClr val="FF0000"/>
                </a:solidFill>
              </a:rPr>
              <a:t>bulunan ve üç yıl içinde ölümlü veya sürekli iş </a:t>
            </a:r>
            <a:r>
              <a:rPr lang="tr-TR" b="0" i="1" dirty="0" smtClean="0">
                <a:solidFill>
                  <a:srgbClr val="FF0000"/>
                </a:solidFill>
              </a:rPr>
              <a:t>göremezlikle </a:t>
            </a:r>
            <a:r>
              <a:rPr lang="tr-TR" b="0" i="1" dirty="0">
                <a:solidFill>
                  <a:srgbClr val="FF0000"/>
                </a:solidFill>
              </a:rPr>
              <a:t>sonuçlanan iş kazası meydana gelmeyen </a:t>
            </a:r>
            <a:r>
              <a:rPr lang="tr-TR" b="0" i="1" dirty="0" smtClean="0">
                <a:solidFill>
                  <a:srgbClr val="FF0000"/>
                </a:solidFill>
              </a:rPr>
              <a:t>işyerlerinde</a:t>
            </a:r>
            <a:r>
              <a:rPr lang="tr-TR" b="0" i="1" dirty="0" smtClean="0"/>
              <a:t> çalışanların </a:t>
            </a:r>
            <a:r>
              <a:rPr lang="tr-TR" b="0" i="1" dirty="0"/>
              <a:t>i</a:t>
            </a:r>
            <a:r>
              <a:rPr lang="tr-TR" b="0" i="1" dirty="0">
                <a:solidFill>
                  <a:srgbClr val="FF0000"/>
                </a:solidFill>
              </a:rPr>
              <a:t>şsizlik sigortası işveren payı teşvik olarak bir sonraki takvim yılından geçerli olmak üzere ve üç yıl süreyle %</a:t>
            </a:r>
            <a:r>
              <a:rPr lang="tr-TR" b="0" i="1" dirty="0" smtClean="0">
                <a:solidFill>
                  <a:srgbClr val="FF0000"/>
                </a:solidFill>
              </a:rPr>
              <a:t>1  olarak </a:t>
            </a:r>
            <a:r>
              <a:rPr lang="tr-TR" b="0" i="1" dirty="0">
                <a:solidFill>
                  <a:srgbClr val="FF0000"/>
                </a:solidFill>
              </a:rPr>
              <a:t>alınır</a:t>
            </a:r>
            <a:r>
              <a:rPr lang="tr-TR" b="0" i="1" dirty="0"/>
              <a:t>. Ölümlü veya sürekli iş göremezlikle sonuçlanan iş kazası meydana gelmesi hâlinde takip eden aydan itibaren </a:t>
            </a:r>
            <a:r>
              <a:rPr lang="tr-TR" b="0" i="1" dirty="0" smtClean="0"/>
              <a:t>bu teşvik </a:t>
            </a:r>
            <a:r>
              <a:rPr lang="tr-TR" b="0" i="1" dirty="0"/>
              <a:t>uygulamasına son verilir. İşverenler bu fıkrada öngörülen şartları tekrar sağlamaları ve talepleri hâlinde bu </a:t>
            </a:r>
            <a:r>
              <a:rPr lang="tr-TR" b="0" i="1" dirty="0" smtClean="0"/>
              <a:t>teşvikten yeniden </a:t>
            </a:r>
            <a:r>
              <a:rPr lang="tr-TR" b="0" i="1" dirty="0"/>
              <a:t>yararlanır. Türkiye genelinde birden fazla tescilli çok tehlikeli sınıfta yer alan işyeri bulunan işverenin </a:t>
            </a:r>
            <a:r>
              <a:rPr lang="tr-TR" b="0" i="1" dirty="0" smtClean="0"/>
              <a:t>31/5/2006 tarihli </a:t>
            </a:r>
            <a:r>
              <a:rPr lang="tr-TR" b="0" i="1" dirty="0"/>
              <a:t>ve 5510 sayılı Sosyal Sigortalar ve Genel Sağlık Sigortası Kanununun 4 üncü maddesinin birinci fıkrasının (a) </a:t>
            </a:r>
            <a:r>
              <a:rPr lang="tr-TR" b="0" i="1" dirty="0" smtClean="0"/>
              <a:t>bendi kapsamında </a:t>
            </a:r>
            <a:r>
              <a:rPr lang="tr-TR" b="0" i="1" dirty="0"/>
              <a:t>çalıştırılan toplam çalışan sayısı esas alınır</a:t>
            </a:r>
            <a:r>
              <a:rPr lang="tr-TR" b="0" i="1" dirty="0" smtClean="0"/>
              <a:t>.»</a:t>
            </a:r>
          </a:p>
          <a:p>
            <a:pPr algn="just"/>
            <a:endParaRPr lang="tr-TR" b="0" i="1" dirty="0" smtClean="0"/>
          </a:p>
          <a:p>
            <a:pPr algn="just"/>
            <a:endParaRPr lang="tr-TR" b="0" i="1" dirty="0"/>
          </a:p>
          <a:p>
            <a:pPr algn="just"/>
            <a:r>
              <a:rPr lang="tr-TR" dirty="0" smtClean="0"/>
              <a:t>4447 sayılı </a:t>
            </a:r>
            <a:r>
              <a:rPr lang="tr-TR" dirty="0"/>
              <a:t>Kanunun Ek </a:t>
            </a:r>
            <a:r>
              <a:rPr lang="tr-TR" dirty="0" smtClean="0"/>
              <a:t>4 üncü </a:t>
            </a:r>
            <a:r>
              <a:rPr lang="tr-TR" dirty="0"/>
              <a:t>maddesinde öngörülen </a:t>
            </a:r>
            <a:r>
              <a:rPr lang="tr-TR" dirty="0" smtClean="0"/>
              <a:t>işsizlik sigortası primi </a:t>
            </a:r>
            <a:r>
              <a:rPr lang="tr-TR" dirty="0"/>
              <a:t>desteği </a:t>
            </a:r>
            <a:r>
              <a:rPr lang="tr-TR" dirty="0" smtClean="0"/>
              <a:t>23/4/2015 </a:t>
            </a:r>
            <a:r>
              <a:rPr lang="tr-TR" dirty="0"/>
              <a:t>tarihi itibariyle yürürlüğe girmiş olup, ikincil mevzuat çalışmaları devam etmektedir.</a:t>
            </a:r>
          </a:p>
          <a:p>
            <a:pPr algn="just"/>
            <a:endParaRPr lang="tr-TR" b="0" i="1" dirty="0"/>
          </a:p>
          <a:p>
            <a:pPr algn="just"/>
            <a:endParaRPr lang="tr-TR" i="1"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dirty="0" smtClean="0"/>
              <a:t>    </a:t>
            </a:r>
            <a:endParaRPr lang="tr-TR" sz="1400" dirty="0"/>
          </a:p>
        </p:txBody>
      </p:sp>
    </p:spTree>
    <p:extLst>
      <p:ext uri="{BB962C8B-B14F-4D97-AF65-F5344CB8AC3E}">
        <p14:creationId xmlns:p14="http://schemas.microsoft.com/office/powerpoint/2010/main" val="294604616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2828 sayılı Kanunun Ek 1 inci Maddesi</a:t>
            </a:r>
            <a:endParaRPr lang="tr-TR" b="1" dirty="0"/>
          </a:p>
        </p:txBody>
      </p:sp>
      <p:sp>
        <p:nvSpPr>
          <p:cNvPr id="3" name="İçerik Yer Tutucusu 2"/>
          <p:cNvSpPr>
            <a:spLocks noGrp="1"/>
          </p:cNvSpPr>
          <p:nvPr>
            <p:ph idx="1"/>
          </p:nvPr>
        </p:nvSpPr>
        <p:spPr>
          <a:xfrm>
            <a:off x="304800" y="1071546"/>
            <a:ext cx="8610600" cy="5453798"/>
          </a:xfrm>
        </p:spPr>
        <p:txBody>
          <a:bodyPr/>
          <a:lstStyle/>
          <a:p>
            <a:pPr algn="just"/>
            <a:r>
              <a:rPr lang="tr-TR" b="0" i="1" dirty="0" smtClean="0"/>
              <a:t>«Birinci </a:t>
            </a:r>
            <a:r>
              <a:rPr lang="tr-TR" b="0" i="1" dirty="0"/>
              <a:t>fıkra kapsamına giren kişilerin özel sektörde çalıştırılmaları hâlinde, 31/5/2006 tarihli ve 5510 sayılı Sosyal Sigortalar ve Genel Sağlık Sigortası Kanununun 81 inci maddesine göre ödenmesi gereken ve aynı Kanunun 82 </a:t>
            </a:r>
            <a:r>
              <a:rPr lang="tr-TR" b="0" i="1" dirty="0" err="1"/>
              <a:t>nci</a:t>
            </a:r>
            <a:r>
              <a:rPr lang="tr-TR" b="0" i="1" dirty="0"/>
              <a:t> maddesi uyarınca belirlenen </a:t>
            </a:r>
            <a:r>
              <a:rPr lang="tr-TR" b="0" i="1" dirty="0">
                <a:solidFill>
                  <a:srgbClr val="FF0000"/>
                </a:solidFill>
              </a:rPr>
              <a:t>prime esas kazanç alt sınırı üzerinden hesaplanan malullük, yaşlılık ve ölüm sigortası primi, kısa vadeli sigorta kolları primi ve genel sağlık sigortası primi, sigortalı ve işveren hissesi primlerinin tamamı ile 25/8/1999 tarihli ve 4447 sayılı İşsizlik Sigortası Kanununun 49 uncu maddesinin birinci fıkrasına göre ödenmesi gereken işsizlik sigortası primi, sigortalı ve işveren hissesinin tamamı sigortalının </a:t>
            </a:r>
            <a:r>
              <a:rPr lang="tr-TR" b="0" i="1" dirty="0" smtClean="0">
                <a:solidFill>
                  <a:srgbClr val="FF0000"/>
                </a:solidFill>
              </a:rPr>
              <a:t>işe </a:t>
            </a:r>
            <a:r>
              <a:rPr lang="tr-TR" b="0" i="1" dirty="0">
                <a:solidFill>
                  <a:srgbClr val="FF0000"/>
                </a:solidFill>
              </a:rPr>
              <a:t>giriş tarihinden itibaren beş yıl süre ile Hazine tarafından karşılanır</a:t>
            </a:r>
            <a:r>
              <a:rPr lang="tr-TR" b="0" i="1" dirty="0"/>
              <a:t>. Bu fıkra kapsamında sağlanan prim teşvikinden işverenler yararlanır ve Hazine tarafından işverene sağlanan sigortalı primi hissesi teşviki tutarının sigortalıya ödenmesi işverenden talep edilemez. Bu fıkra uyarınca teşvikten faydalanabilmek için Sosyal Güvenlik Kurumuna verilmesi gereken aylık prim ve hizmet belgelerinin yasal süresi içinde verilmesi ve Hazinece karşılanmayan primlerin yasal süresi içinde ödenmesi </a:t>
            </a:r>
            <a:r>
              <a:rPr lang="tr-TR" b="0" i="1" dirty="0" smtClean="0"/>
              <a:t>şarttır</a:t>
            </a:r>
            <a:r>
              <a:rPr lang="tr-TR" dirty="0" smtClean="0"/>
              <a:t>.»</a:t>
            </a:r>
          </a:p>
          <a:p>
            <a:pPr algn="just"/>
            <a:endParaRPr lang="tr-TR" dirty="0"/>
          </a:p>
          <a:p>
            <a:pPr algn="just"/>
            <a:r>
              <a:rPr lang="tr-TR" dirty="0" smtClean="0"/>
              <a:t>2828 sayılı </a:t>
            </a:r>
            <a:r>
              <a:rPr lang="tr-TR" dirty="0"/>
              <a:t>Kanunun Ek </a:t>
            </a:r>
            <a:r>
              <a:rPr lang="tr-TR" dirty="0" smtClean="0"/>
              <a:t>1 inci </a:t>
            </a:r>
            <a:r>
              <a:rPr lang="tr-TR" dirty="0"/>
              <a:t>maddesinde öngörülen </a:t>
            </a:r>
            <a:r>
              <a:rPr lang="tr-TR" dirty="0" smtClean="0"/>
              <a:t>teşvik uygulaması 19/2/2014 </a:t>
            </a:r>
            <a:r>
              <a:rPr lang="tr-TR" dirty="0"/>
              <a:t>tarihi itibariyle yürürlüğe girmiş olup, ikincil mevzuat çalışmaları devam etmektedir.</a:t>
            </a:r>
          </a:p>
          <a:p>
            <a:pPr marL="0" indent="0" algn="just">
              <a:buNone/>
            </a:pPr>
            <a:endParaRPr lang="tr-TR" dirty="0"/>
          </a:p>
        </p:txBody>
      </p:sp>
    </p:spTree>
    <p:extLst>
      <p:ext uri="{BB962C8B-B14F-4D97-AF65-F5344CB8AC3E}">
        <p14:creationId xmlns:p14="http://schemas.microsoft.com/office/powerpoint/2010/main" val="12716224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6973843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latin typeface="Calibri"/>
                <a:ea typeface="Calibri"/>
                <a:cs typeface="Calibri"/>
                <a:sym typeface="Calibri"/>
              </a:rPr>
              <a:t>5 </a:t>
            </a:r>
            <a:r>
              <a:rPr lang="tr-TR" b="1" dirty="0"/>
              <a:t>PUANLIK </a:t>
            </a:r>
            <a:r>
              <a:rPr lang="tr-TR" b="1" dirty="0">
                <a:latin typeface="Calibri"/>
                <a:ea typeface="Calibri"/>
                <a:cs typeface="Calibri"/>
                <a:sym typeface="Calibri"/>
              </a:rPr>
              <a:t>BAĞKUR PRİM İNDİRİM/TEŞVİKİ KANUN MADDESİ</a:t>
            </a:r>
            <a:endParaRPr lang="tr-TR" dirty="0"/>
          </a:p>
        </p:txBody>
      </p:sp>
      <p:sp>
        <p:nvSpPr>
          <p:cNvPr id="3" name="İçerik Yer Tutucusu 2"/>
          <p:cNvSpPr>
            <a:spLocks noGrp="1"/>
          </p:cNvSpPr>
          <p:nvPr>
            <p:ph idx="1"/>
          </p:nvPr>
        </p:nvSpPr>
        <p:spPr>
          <a:xfrm>
            <a:off x="304800" y="1071546"/>
            <a:ext cx="8610600" cy="5453798"/>
          </a:xfrm>
        </p:spPr>
        <p:txBody>
          <a:bodyPr/>
          <a:lstStyle/>
          <a:p>
            <a:pPr>
              <a:buNone/>
            </a:pPr>
            <a:r>
              <a:rPr lang="tr-TR" b="0" dirty="0"/>
              <a:t> 5510 sayılı Kanunun 81 inci maddesinin birinci fıkrasına aşağıda yer alan (j) bendi eklenmiştir. </a:t>
            </a:r>
          </a:p>
          <a:p>
            <a:pPr marL="0" indent="0" algn="just">
              <a:spcBef>
                <a:spcPts val="600"/>
              </a:spcBef>
              <a:buNone/>
            </a:pPr>
            <a:r>
              <a:rPr lang="tr-TR" b="0" dirty="0"/>
              <a:t>‘</a:t>
            </a:r>
            <a:r>
              <a:rPr lang="tr-TR" b="0" i="1" dirty="0"/>
              <a:t>’j) (Ek: 20/8/2016-6745/62 </a:t>
            </a:r>
            <a:r>
              <a:rPr lang="tr-TR" b="0" i="1" dirty="0" err="1"/>
              <a:t>md.</a:t>
            </a:r>
            <a:r>
              <a:rPr lang="tr-TR" b="0" i="1" dirty="0"/>
              <a:t>) İsteğe bağlı sigortalılar hariç bu Kanunun 4 üncü maddesinin birinci fıkrasının (b) bendi kapsamındaki sigortalıların malullük, yaşlılık ve ölüm sigortaları primlerinden, beş puanlık kısmına isabet eden tutar Hazinece karşılanır. Sigortalıların bu prim indiriminden yararlanabilmeleri için primlerin Hazinece karşılanmayan kısmının yasal süresi içinde ödenmesi, Kuruma kendi sigortalılıklarından kaynaklanan prim, idari para cezası ve bunlara ilişkin gecikme cezası ve gecikme zammı borcunun bulunmaması şarttır. Ancak Kuruma olan prim, idari para cezası ve bunlara ilişkin gecikme cezası ve gecikme zammı borçlarını taksitlendiren veya yapılandıran sigortalılar bu taksitlendirme veya yapılandırma işlemleri devam ettiği sürece bu bent hükmünden yararlandırılır. Borçlanma ve ihya kapsamındaki primlerden dolayı bu indirimden yararlanılmaz. Hazinece karşılanan prim tutarları gelir ve kurumlar vergisi uygulamalarında gider veya maliyet unsuru olarak dikkate alınmaz .’’</a:t>
            </a:r>
          </a:p>
          <a:p>
            <a:pPr marL="0" indent="0" algn="just">
              <a:lnSpc>
                <a:spcPct val="120000"/>
              </a:lnSpc>
              <a:buNone/>
            </a:pPr>
            <a:endParaRPr lang="tr-TR" sz="1600" b="0" dirty="0"/>
          </a:p>
          <a:p>
            <a:pPr marL="0" indent="0" algn="just">
              <a:lnSpc>
                <a:spcPct val="120000"/>
              </a:lnSpc>
              <a:buNone/>
            </a:pPr>
            <a:r>
              <a:rPr lang="tr-TR" sz="1600" b="0" dirty="0"/>
              <a:t>     </a:t>
            </a:r>
            <a:r>
              <a:rPr lang="tr-TR" sz="1600" dirty="0"/>
              <a:t>* Bu hüküm 1/10/2016  tarihinde yürürlüğe girmiştir.</a:t>
            </a:r>
          </a:p>
          <a:p>
            <a:endParaRPr lang="tr-TR"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600" dirty="0" smtClean="0"/>
              <a:t>        </a:t>
            </a:r>
            <a:r>
              <a:rPr lang="tr-TR" sz="1400" dirty="0" smtClean="0"/>
              <a:t> </a:t>
            </a:r>
            <a:endParaRPr lang="tr-TR" sz="1400" dirty="0"/>
          </a:p>
        </p:txBody>
      </p:sp>
    </p:spTree>
    <p:extLst>
      <p:ext uri="{BB962C8B-B14F-4D97-AF65-F5344CB8AC3E}">
        <p14:creationId xmlns:p14="http://schemas.microsoft.com/office/powerpoint/2010/main" val="2668602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latin typeface="Calibri"/>
                <a:ea typeface="Calibri"/>
                <a:cs typeface="Calibri"/>
                <a:sym typeface="Calibri"/>
              </a:rPr>
              <a:t>5 </a:t>
            </a:r>
            <a:r>
              <a:rPr lang="tr-TR" b="1" dirty="0"/>
              <a:t>PUANLIK </a:t>
            </a:r>
            <a:r>
              <a:rPr lang="tr-TR" b="1" dirty="0">
                <a:latin typeface="Calibri"/>
                <a:ea typeface="Calibri"/>
                <a:cs typeface="Calibri"/>
                <a:sym typeface="Calibri"/>
              </a:rPr>
              <a:t>BAĞKUR PRİM İNDİRİM/TEŞVİKİNDEN</a:t>
            </a:r>
            <a:br>
              <a:rPr lang="tr-TR" b="1" dirty="0">
                <a:latin typeface="Calibri"/>
                <a:ea typeface="Calibri"/>
                <a:cs typeface="Calibri"/>
                <a:sym typeface="Calibri"/>
              </a:rPr>
            </a:br>
            <a:r>
              <a:rPr lang="tr-TR" b="1" dirty="0">
                <a:latin typeface="Calibri"/>
                <a:ea typeface="Calibri"/>
                <a:cs typeface="Calibri"/>
                <a:sym typeface="Calibri"/>
              </a:rPr>
              <a:t>YARARLANMA ŞARTLARI</a:t>
            </a:r>
            <a:endParaRPr lang="tr-TR" dirty="0"/>
          </a:p>
        </p:txBody>
      </p:sp>
      <p:sp>
        <p:nvSpPr>
          <p:cNvPr id="3" name="İçerik Yer Tutucusu 2"/>
          <p:cNvSpPr>
            <a:spLocks noGrp="1"/>
          </p:cNvSpPr>
          <p:nvPr>
            <p:ph idx="1"/>
          </p:nvPr>
        </p:nvSpPr>
        <p:spPr>
          <a:xfrm>
            <a:off x="304800" y="1071546"/>
            <a:ext cx="8610600" cy="5453798"/>
          </a:xfrm>
        </p:spPr>
        <p:txBody>
          <a:bodyPr/>
          <a:lstStyle/>
          <a:p>
            <a:pPr>
              <a:buFont typeface="Wingdings" panose="05000000000000000000" pitchFamily="2" charset="2"/>
              <a:buChar char="ü"/>
            </a:pPr>
            <a:r>
              <a:rPr lang="tr-TR" b="0" dirty="0"/>
              <a:t>Primlerin Hazinece karşılanmayan kısmının yasal süresi içinde ödenmesi gerekir. </a:t>
            </a:r>
          </a:p>
          <a:p>
            <a:pPr>
              <a:buFont typeface="Wingdings" panose="05000000000000000000" pitchFamily="2" charset="2"/>
              <a:buChar char="ü"/>
            </a:pPr>
            <a:endParaRPr lang="tr-TR" b="0" dirty="0"/>
          </a:p>
          <a:p>
            <a:pPr>
              <a:buFont typeface="Wingdings" panose="05000000000000000000" pitchFamily="2" charset="2"/>
              <a:buChar char="ü"/>
            </a:pPr>
            <a:r>
              <a:rPr lang="tr-TR" b="0" dirty="0"/>
              <a:t>Kuruma kendi sigortalılıklarından kaynaklanan prim, idari para cezası ve bunlara ilişkin gecikme cezası ve gecikme zammı borcunun bulunmaması gerekir.</a:t>
            </a:r>
          </a:p>
          <a:p>
            <a:pPr>
              <a:buFont typeface="Wingdings" panose="05000000000000000000" pitchFamily="2" charset="2"/>
              <a:buChar char="ü"/>
            </a:pPr>
            <a:endParaRPr lang="tr-TR" b="0" dirty="0"/>
          </a:p>
          <a:p>
            <a:pPr>
              <a:buFont typeface="Wingdings" panose="05000000000000000000" pitchFamily="2" charset="2"/>
              <a:buChar char="ü"/>
            </a:pPr>
            <a:r>
              <a:rPr lang="tr-TR" b="0" dirty="0"/>
              <a:t>Taksitlendirilen ve yapılandırılan borçlar yararlanmaya engel olmayacak.</a:t>
            </a:r>
          </a:p>
          <a:p>
            <a:pPr>
              <a:buFont typeface="Wingdings" panose="05000000000000000000" pitchFamily="2" charset="2"/>
              <a:buChar char="ü"/>
            </a:pPr>
            <a:endParaRPr lang="tr-TR" b="0" dirty="0"/>
          </a:p>
          <a:p>
            <a:pPr>
              <a:buFont typeface="Wingdings" panose="05000000000000000000" pitchFamily="2" charset="2"/>
              <a:buChar char="ü"/>
            </a:pPr>
            <a:r>
              <a:rPr lang="tr-TR" b="0" dirty="0"/>
              <a:t>Borçlanma ve ihya kapsamında ödenen primlerden dolayı bu indirimden yararlanılmaz.</a:t>
            </a:r>
          </a:p>
          <a:p>
            <a:pPr>
              <a:buFont typeface="Wingdings" panose="05000000000000000000" pitchFamily="2" charset="2"/>
              <a:buChar char="ü"/>
            </a:pPr>
            <a:endParaRPr lang="tr-TR" b="0" dirty="0"/>
          </a:p>
          <a:p>
            <a:pPr>
              <a:buFont typeface="Wingdings" panose="05000000000000000000" pitchFamily="2" charset="2"/>
              <a:buChar char="ü"/>
            </a:pPr>
            <a:r>
              <a:rPr lang="tr-TR" b="0" dirty="0"/>
              <a:t> Hazinece karşılanan prim tutarları gelir ve kurumlar vergisi, uygulamalarında gider veya maliyet unsuru olarak dikkate alınmaz. </a:t>
            </a:r>
          </a:p>
          <a:p>
            <a:pPr>
              <a:buFont typeface="Wingdings" panose="05000000000000000000" pitchFamily="2" charset="2"/>
              <a:buChar char="ü"/>
            </a:pPr>
            <a:endParaRPr lang="tr-TR" b="0" dirty="0"/>
          </a:p>
          <a:p>
            <a:pPr>
              <a:buFont typeface="Wingdings" panose="05000000000000000000" pitchFamily="2" charset="2"/>
              <a:buChar char="ü"/>
            </a:pPr>
            <a:r>
              <a:rPr lang="tr-TR" b="0" dirty="0"/>
              <a:t>Teşvik tutarları Hazinece karşılanacaktır.</a:t>
            </a:r>
          </a:p>
          <a:p>
            <a:endParaRPr lang="tr-TR"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smtClean="0"/>
              <a:t>         </a:t>
            </a:r>
            <a:endParaRPr lang="tr-TR" sz="1400" dirty="0"/>
          </a:p>
        </p:txBody>
      </p:sp>
    </p:spTree>
    <p:extLst>
      <p:ext uri="{BB962C8B-B14F-4D97-AF65-F5344CB8AC3E}">
        <p14:creationId xmlns:p14="http://schemas.microsoft.com/office/powerpoint/2010/main" val="24081048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latin typeface="Calibri"/>
                <a:ea typeface="Calibri"/>
                <a:cs typeface="Calibri"/>
                <a:sym typeface="Calibri"/>
              </a:rPr>
              <a:t>BAĞKUR 5 PUANLIK PRİM İNDİRİM/TEŞVİKİ</a:t>
            </a:r>
            <a:endParaRPr lang="tr-TR" dirty="0"/>
          </a:p>
        </p:txBody>
      </p:sp>
      <p:sp>
        <p:nvSpPr>
          <p:cNvPr id="3" name="İçerik Yer Tutucusu 2"/>
          <p:cNvSpPr>
            <a:spLocks noGrp="1"/>
          </p:cNvSpPr>
          <p:nvPr>
            <p:ph idx="1"/>
          </p:nvPr>
        </p:nvSpPr>
        <p:spPr>
          <a:xfrm>
            <a:off x="304800" y="1071546"/>
            <a:ext cx="8610600" cy="5453798"/>
          </a:xfrm>
        </p:spPr>
        <p:txBody>
          <a:bodyPr/>
          <a:lstStyle/>
          <a:p>
            <a:pPr algn="just">
              <a:buFont typeface="Wingdings" panose="05000000000000000000" pitchFamily="2" charset="2"/>
              <a:buChar char="ü"/>
            </a:pPr>
            <a:r>
              <a:rPr lang="tr-TR" b="0" dirty="0"/>
              <a:t>İsteğe bağlı sigortalılar hariç 5510/4b-1,2,3 (</a:t>
            </a:r>
            <a:r>
              <a:rPr lang="tr-TR" b="0" dirty="0" err="1"/>
              <a:t>Bağ-Kur</a:t>
            </a:r>
            <a:r>
              <a:rPr lang="tr-TR" b="0" dirty="0"/>
              <a:t>) sigortalılarına, %34,5 olan prim oranına %5 indirim uygulanması halinde bu oran %29,5 olacak, aylık 613,24₺ yerine  524,36₺ ödenecektir. Bu şekilde 88,88₺  tutarında prim yükü azaltılmış olacaktır. Bu kapsamda yıllık 1066,6 ₺ kazanç sağlanacaktır.</a:t>
            </a:r>
          </a:p>
          <a:p>
            <a:pPr algn="just">
              <a:buFont typeface="Wingdings" panose="05000000000000000000" pitchFamily="2" charset="2"/>
              <a:buChar char="ü"/>
            </a:pPr>
            <a:endParaRPr lang="tr-TR" b="0" dirty="0"/>
          </a:p>
          <a:p>
            <a:pPr algn="just">
              <a:buFont typeface="Wingdings" panose="05000000000000000000" pitchFamily="2" charset="2"/>
              <a:buChar char="ü"/>
            </a:pPr>
            <a:r>
              <a:rPr lang="tr-TR" b="0" dirty="0"/>
              <a:t>5510/4b-4 (Tarım </a:t>
            </a:r>
            <a:r>
              <a:rPr lang="tr-TR" b="0" dirty="0" err="1"/>
              <a:t>Bağ-Kur</a:t>
            </a:r>
            <a:r>
              <a:rPr lang="tr-TR" b="0" dirty="0"/>
              <a:t>) sigortalılarına, %34,5 olan prim oranına %5 indirim uygulanması halinde bu oran %29,5 olacak, aylık 490,6₺ yerine  419,5₺ ödenecektir. Bu şekilde 71,10₺  tutarında prim yükü azaltılmış olacaktır. Bu kapsamda yıllık 853,2 ₺ kazanç sağlanacaktır. 4b-4 (Tarım </a:t>
            </a:r>
            <a:r>
              <a:rPr lang="tr-TR" b="0" dirty="0" err="1"/>
              <a:t>Bağ-Kur</a:t>
            </a:r>
            <a:r>
              <a:rPr lang="tr-TR" b="0" dirty="0"/>
              <a:t>) sigortalıları 2017 yılı için 24 gün üzerinden prim ödediklerinden 5 puanlık indirimle beraber toplam indirim aylık 193,74₺ yıllık ise 2324,9₺ tutarında olacaktır.</a:t>
            </a:r>
          </a:p>
          <a:p>
            <a:pPr marL="0" indent="0">
              <a:buNone/>
            </a:pPr>
            <a:r>
              <a:rPr lang="tr-TR" b="0" dirty="0"/>
              <a:t>	</a:t>
            </a:r>
            <a:r>
              <a:rPr lang="tr-TR" u="sng" dirty="0"/>
              <a:t>4/</a:t>
            </a:r>
            <a:r>
              <a:rPr lang="tr-TR" u="sng" dirty="0" err="1"/>
              <a:t>b’li</a:t>
            </a:r>
            <a:r>
              <a:rPr lang="tr-TR" u="sng" dirty="0"/>
              <a:t> (</a:t>
            </a:r>
            <a:r>
              <a:rPr lang="tr-TR" u="sng" dirty="0" err="1"/>
              <a:t>Bağkurlu</a:t>
            </a:r>
            <a:r>
              <a:rPr lang="tr-TR" u="sng" dirty="0"/>
              <a:t>) Sayısı</a:t>
            </a:r>
          </a:p>
          <a:p>
            <a:pPr marL="0" indent="0">
              <a:buNone/>
            </a:pPr>
            <a:r>
              <a:rPr lang="tr-TR" b="0" dirty="0"/>
              <a:t>Zorunlu (4/1-b-1,2,3)	 1.955.706 </a:t>
            </a:r>
          </a:p>
          <a:p>
            <a:pPr marL="0" indent="0">
              <a:buNone/>
            </a:pPr>
            <a:r>
              <a:rPr lang="tr-TR" b="0" dirty="0"/>
              <a:t>Tarım (4/1-b-4)		    724.786 </a:t>
            </a:r>
          </a:p>
          <a:p>
            <a:pPr marL="0" indent="0">
              <a:buNone/>
            </a:pPr>
            <a:r>
              <a:rPr lang="tr-TR" b="0" dirty="0"/>
              <a:t>Muhtar (4/1-b) 		      13.921 </a:t>
            </a:r>
          </a:p>
          <a:p>
            <a:pPr marL="0" indent="0">
              <a:buNone/>
            </a:pPr>
            <a:r>
              <a:rPr lang="tr-TR" b="0" dirty="0"/>
              <a:t>İsteğe Bağlı ( Md.50) 	      88.315 </a:t>
            </a:r>
          </a:p>
          <a:p>
            <a:pPr marL="0" indent="0">
              <a:buNone/>
            </a:pPr>
            <a:r>
              <a:rPr lang="tr-TR" b="0" dirty="0"/>
              <a:t>Toplam		 2.782.728 (bunlardan 2.694.413 sigortalı teşvik kapsamındadır.)</a:t>
            </a:r>
          </a:p>
          <a:p>
            <a:endParaRPr lang="tr-TR" dirty="0"/>
          </a:p>
        </p:txBody>
      </p:sp>
      <p:sp>
        <p:nvSpPr>
          <p:cNvPr id="4" name="Slayt Numarası Yer Tutucusu 3"/>
          <p:cNvSpPr>
            <a:spLocks noGrp="1"/>
          </p:cNvSpPr>
          <p:nvPr>
            <p:ph type="sldNum" sz="quarter" idx="4294967295"/>
          </p:nvPr>
        </p:nvSpPr>
        <p:spPr>
          <a:xfrm>
            <a:off x="7956550" y="6492875"/>
            <a:ext cx="830263" cy="365125"/>
          </a:xfrm>
          <a:prstGeom prst="rect">
            <a:avLst/>
          </a:prstGeom>
        </p:spPr>
        <p:txBody>
          <a:bodyPr/>
          <a:lstStyle/>
          <a:p>
            <a:pPr>
              <a:defRPr/>
            </a:pPr>
            <a:r>
              <a:rPr lang="tr-TR" sz="1400" dirty="0" smtClean="0"/>
              <a:t>        </a:t>
            </a:r>
            <a:endParaRPr lang="tr-TR" sz="1400" dirty="0"/>
          </a:p>
        </p:txBody>
      </p:sp>
    </p:spTree>
    <p:extLst>
      <p:ext uri="{BB962C8B-B14F-4D97-AF65-F5344CB8AC3E}">
        <p14:creationId xmlns:p14="http://schemas.microsoft.com/office/powerpoint/2010/main" val="4277095115"/>
      </p:ext>
    </p:extLst>
  </p:cSld>
  <p:clrMapOvr>
    <a:masterClrMapping/>
  </p:clrMapOvr>
  <p:timing>
    <p:tnLst>
      <p:par>
        <p:cTn id="1" dur="indefinite" restart="never" nodeType="tmRoot"/>
      </p:par>
    </p:tnLst>
  </p:timing>
</p:sld>
</file>

<file path=ppt/theme/theme1.xml><?xml version="1.0" encoding="utf-8"?>
<a:theme xmlns:a="http://schemas.openxmlformats.org/drawingml/2006/main" name="SGK_1">
  <a:themeElements>
    <a:clrScheme name="Default Design 1">
      <a:dk1>
        <a:srgbClr val="046CA6"/>
      </a:dk1>
      <a:lt1>
        <a:srgbClr val="FFFFFF"/>
      </a:lt1>
      <a:dk2>
        <a:srgbClr val="000000"/>
      </a:dk2>
      <a:lt2>
        <a:srgbClr val="DDDDDD"/>
      </a:lt2>
      <a:accent1>
        <a:srgbClr val="8AC8DE"/>
      </a:accent1>
      <a:accent2>
        <a:srgbClr val="99669B"/>
      </a:accent2>
      <a:accent3>
        <a:srgbClr val="FFFFFF"/>
      </a:accent3>
      <a:accent4>
        <a:srgbClr val="035B8D"/>
      </a:accent4>
      <a:accent5>
        <a:srgbClr val="C4E0EC"/>
      </a:accent5>
      <a:accent6>
        <a:srgbClr val="8A5C8C"/>
      </a:accent6>
      <a:hlink>
        <a:srgbClr val="DDB523"/>
      </a:hlink>
      <a:folHlink>
        <a:srgbClr val="969696"/>
      </a:folHlink>
    </a:clrScheme>
    <a:fontScheme name="Default Design">
      <a:majorFont>
        <a:latin typeface="Verdana"/>
        <a:ea typeface=""/>
        <a:cs typeface=""/>
      </a:majorFont>
      <a:minorFont>
        <a:latin typeface="Verdan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46CA6"/>
        </a:dk1>
        <a:lt1>
          <a:srgbClr val="FFFFFF"/>
        </a:lt1>
        <a:dk2>
          <a:srgbClr val="000000"/>
        </a:dk2>
        <a:lt2>
          <a:srgbClr val="DDDDDD"/>
        </a:lt2>
        <a:accent1>
          <a:srgbClr val="8AC8DE"/>
        </a:accent1>
        <a:accent2>
          <a:srgbClr val="99669B"/>
        </a:accent2>
        <a:accent3>
          <a:srgbClr val="FFFFFF"/>
        </a:accent3>
        <a:accent4>
          <a:srgbClr val="035B8D"/>
        </a:accent4>
        <a:accent5>
          <a:srgbClr val="C4E0EC"/>
        </a:accent5>
        <a:accent6>
          <a:srgbClr val="8A5C8C"/>
        </a:accent6>
        <a:hlink>
          <a:srgbClr val="DDB523"/>
        </a:hlink>
        <a:folHlink>
          <a:srgbClr val="969696"/>
        </a:folHlink>
      </a:clrScheme>
      <a:clrMap bg1="lt1" tx1="dk1" bg2="lt2" tx2="dk2" accent1="accent1" accent2="accent2" accent3="accent3" accent4="accent4" accent5="accent5" accent6="accent6" hlink="hlink" folHlink="folHlink"/>
    </a:extraClrScheme>
    <a:extraClrScheme>
      <a:clrScheme name="Default Design 2">
        <a:dk1>
          <a:srgbClr val="336699"/>
        </a:dk1>
        <a:lt1>
          <a:srgbClr val="FFFFFF"/>
        </a:lt1>
        <a:dk2>
          <a:srgbClr val="000000"/>
        </a:dk2>
        <a:lt2>
          <a:srgbClr val="DDDDDD"/>
        </a:lt2>
        <a:accent1>
          <a:srgbClr val="BEC779"/>
        </a:accent1>
        <a:accent2>
          <a:srgbClr val="C78DD7"/>
        </a:accent2>
        <a:accent3>
          <a:srgbClr val="FFFFFF"/>
        </a:accent3>
        <a:accent4>
          <a:srgbClr val="2A5682"/>
        </a:accent4>
        <a:accent5>
          <a:srgbClr val="DBE0BE"/>
        </a:accent5>
        <a:accent6>
          <a:srgbClr val="B47FC3"/>
        </a:accent6>
        <a:hlink>
          <a:srgbClr val="3197BB"/>
        </a:hlink>
        <a:folHlink>
          <a:srgbClr val="878FA5"/>
        </a:folHlink>
      </a:clrScheme>
      <a:clrMap bg1="lt1" tx1="dk1" bg2="lt2" tx2="dk2" accent1="accent1" accent2="accent2" accent3="accent3" accent4="accent4" accent5="accent5" accent6="accent6" hlink="hlink" folHlink="folHlink"/>
    </a:extraClrScheme>
    <a:extraClrScheme>
      <a:clrScheme name="Default Design 3">
        <a:dk1>
          <a:srgbClr val="336699"/>
        </a:dk1>
        <a:lt1>
          <a:srgbClr val="FFFFFF"/>
        </a:lt1>
        <a:dk2>
          <a:srgbClr val="000000"/>
        </a:dk2>
        <a:lt2>
          <a:srgbClr val="DDDDDD"/>
        </a:lt2>
        <a:accent1>
          <a:srgbClr val="E8B558"/>
        </a:accent1>
        <a:accent2>
          <a:srgbClr val="C78DD7"/>
        </a:accent2>
        <a:accent3>
          <a:srgbClr val="FFFFFF"/>
        </a:accent3>
        <a:accent4>
          <a:srgbClr val="2A5682"/>
        </a:accent4>
        <a:accent5>
          <a:srgbClr val="F2D7B4"/>
        </a:accent5>
        <a:accent6>
          <a:srgbClr val="B47FC3"/>
        </a:accent6>
        <a:hlink>
          <a:srgbClr val="3197BB"/>
        </a:hlink>
        <a:folHlink>
          <a:srgbClr val="878FA5"/>
        </a:folHlink>
      </a:clrScheme>
      <a:clrMap bg1="lt1" tx1="dk1" bg2="lt2" tx2="dk2" accent1="accent1" accent2="accent2" accent3="accent3" accent4="accent4" accent5="accent5" accent6="accent6" hlink="hlink" folHlink="folHlink"/>
    </a:extraClrScheme>
    <a:extraClrScheme>
      <a:clrScheme name="Default Design 4">
        <a:dk1>
          <a:srgbClr val="336699"/>
        </a:dk1>
        <a:lt1>
          <a:srgbClr val="FFFFFF"/>
        </a:lt1>
        <a:dk2>
          <a:srgbClr val="000000"/>
        </a:dk2>
        <a:lt2>
          <a:srgbClr val="F7F4D5"/>
        </a:lt2>
        <a:accent1>
          <a:srgbClr val="79B4C7"/>
        </a:accent1>
        <a:accent2>
          <a:srgbClr val="C78DD7"/>
        </a:accent2>
        <a:accent3>
          <a:srgbClr val="FFFFFF"/>
        </a:accent3>
        <a:accent4>
          <a:srgbClr val="2A5682"/>
        </a:accent4>
        <a:accent5>
          <a:srgbClr val="BED6E0"/>
        </a:accent5>
        <a:accent6>
          <a:srgbClr val="B47FC3"/>
        </a:accent6>
        <a:hlink>
          <a:srgbClr val="E79633"/>
        </a:hlink>
        <a:folHlink>
          <a:srgbClr val="878FA5"/>
        </a:folHlink>
      </a:clrScheme>
      <a:clrMap bg1="lt1" tx1="dk1" bg2="lt2" tx2="dk2" accent1="accent1" accent2="accent2" accent3="accent3" accent4="accent4" accent5="accent5" accent6="accent6" hlink="hlink" folHlink="folHlink"/>
    </a:extraClrScheme>
    <a:extraClrScheme>
      <a:clrScheme name="Default Design 5">
        <a:dk1>
          <a:srgbClr val="666699"/>
        </a:dk1>
        <a:lt1>
          <a:srgbClr val="FFFFFF"/>
        </a:lt1>
        <a:dk2>
          <a:srgbClr val="000000"/>
        </a:dk2>
        <a:lt2>
          <a:srgbClr val="F7F4D5"/>
        </a:lt2>
        <a:accent1>
          <a:srgbClr val="A2B5CA"/>
        </a:accent1>
        <a:accent2>
          <a:srgbClr val="CF934B"/>
        </a:accent2>
        <a:accent3>
          <a:srgbClr val="FFFFFF"/>
        </a:accent3>
        <a:accent4>
          <a:srgbClr val="565682"/>
        </a:accent4>
        <a:accent5>
          <a:srgbClr val="CED7E1"/>
        </a:accent5>
        <a:accent6>
          <a:srgbClr val="BB8543"/>
        </a:accent6>
        <a:hlink>
          <a:srgbClr val="3B8FB1"/>
        </a:hlink>
        <a:folHlink>
          <a:srgbClr val="878FA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2734</TotalTime>
  <Words>6177</Words>
  <Application>Microsoft Office PowerPoint</Application>
  <PresentationFormat>Ekran Gösterisi (4:3)</PresentationFormat>
  <Paragraphs>1121</Paragraphs>
  <Slides>69</Slides>
  <Notes>1</Notes>
  <HiddenSlides>0</HiddenSlides>
  <MMClips>0</MMClips>
  <ScaleCrop>false</ScaleCrop>
  <HeadingPairs>
    <vt:vector size="4" baseType="variant">
      <vt:variant>
        <vt:lpstr>Tema</vt:lpstr>
      </vt:variant>
      <vt:variant>
        <vt:i4>1</vt:i4>
      </vt:variant>
      <vt:variant>
        <vt:lpstr>Slayt Başlıkları</vt:lpstr>
      </vt:variant>
      <vt:variant>
        <vt:i4>69</vt:i4>
      </vt:variant>
    </vt:vector>
  </HeadingPairs>
  <TitlesOfParts>
    <vt:vector size="70" baseType="lpstr">
      <vt:lpstr>SGK_1</vt:lpstr>
      <vt:lpstr>SOSYAL GÜVENLİK KURUMU BAŞKANLIĞI</vt:lpstr>
      <vt:lpstr>SUNUM İÇERİĞİ</vt:lpstr>
      <vt:lpstr>Sigorta Primi Teşvikleri</vt:lpstr>
      <vt:lpstr>MALULLÜK, YAŞLILIK VE ÖLÜM SİGORTASI İŞVEREN HİSSESİNDEN 5 PUANLIK İNDİRİM</vt:lpstr>
      <vt:lpstr>KAPSAM</vt:lpstr>
      <vt:lpstr>YARARLANMA ŞARTLARI-DİĞER TEŞVİKLERLE BİRLİKTE UYGULAMA</vt:lpstr>
      <vt:lpstr>5 PUANLIK BAĞKUR PRİM İNDİRİM/TEŞVİKİ KANUN MADDESİ</vt:lpstr>
      <vt:lpstr>5 PUANLIK BAĞKUR PRİM İNDİRİM/TEŞVİKİNDEN YARARLANMA ŞARTLARI</vt:lpstr>
      <vt:lpstr>BAĞKUR 5 PUANLIK PRİM İNDİRİM/TEŞVİKİ</vt:lpstr>
      <vt:lpstr>YURTDIŞINA GÖTÜRÜLEN/GÖNDERİLEN SİGORTALILAR İÇİN UYGULANACAK İŞVEREN HİSSESİ SİGORTA PRİMİ TEŞVİKİ</vt:lpstr>
      <vt:lpstr>  YARARLANMA ŞARTLARI  </vt:lpstr>
      <vt:lpstr>KAPSAM</vt:lpstr>
      <vt:lpstr>KAPSAM</vt:lpstr>
      <vt:lpstr>İLAVE 6 PUANLIK İNDİRİM</vt:lpstr>
      <vt:lpstr>KAPSAM</vt:lpstr>
      <vt:lpstr> YARARLANMA ŞARTLARI </vt:lpstr>
      <vt:lpstr>TEŞVİKTEN YARARLANILACAK İLLER VE SÜRELERİ</vt:lpstr>
      <vt:lpstr>YATIRIMLARDA DEVLET YARDIMLARI HAKKINDA KARARLAR UYARINCA UYGULANAN TEŞVİK</vt:lpstr>
      <vt:lpstr> KAPSAM </vt:lpstr>
      <vt:lpstr> YARARLANMA ŞARTLARI </vt:lpstr>
      <vt:lpstr>Yatırımlarda Devlet Yardımları Hakkında Kararlar Uyarınca Uygulanan Teşvik 2012/1 Tebliğ</vt:lpstr>
      <vt:lpstr>2012/1 SAYILI TEBLİĞ UYARINCA DESTEKTEN YARARLANILACAK SÜRE</vt:lpstr>
      <vt:lpstr> TEŞVİK KAPSAMINDA SAĞLANAN DESTEK</vt:lpstr>
      <vt:lpstr>EKONOMİ BAKANLIĞINCA BİLDİRİLECEK VERİLER</vt:lpstr>
      <vt:lpstr> TEŞVİKTEN YARARLANMAYA BAŞLANILACAK TARİH -TEŞVİKTEN YARARLANILABİLECEK SİGORTALI SAYISI </vt:lpstr>
      <vt:lpstr>TEŞVİKTEN YARARLANACAK SİGORTALI SAYISI</vt:lpstr>
      <vt:lpstr>Teşvikten Yararlanacak Sigortalı Sayısı</vt:lpstr>
      <vt:lpstr>2012/1 SAYILI TEBLİĞ UYARINCA DESTEKTEN YARARLANILACAK TUTAR</vt:lpstr>
      <vt:lpstr>GENÇ VE KADIN İSTİHDAMI İLE MESLEKİ BELGESİ OLAN SİGORTALI İSTİHDAMI HALİNDE UYGULANAN TEŞVİK </vt:lpstr>
      <vt:lpstr> YARARLANMA ŞARTLARI</vt:lpstr>
      <vt:lpstr>ORTALAMA HESABI</vt:lpstr>
      <vt:lpstr>Ortalama  Hesabı- E-Bildirge Kontrolü</vt:lpstr>
      <vt:lpstr> TEŞVİKTEN YARARLANMA SÜRELERİ </vt:lpstr>
      <vt:lpstr>İŞBAŞI EĞİTİM PROGRAMLARINI TAMAMLAYANLARIN İSTİHDAMINA İLİŞKİN TEŞVİK</vt:lpstr>
      <vt:lpstr>YARARLANMA ŞARTLARI</vt:lpstr>
      <vt:lpstr>DESTEK SÜRESİ</vt:lpstr>
      <vt:lpstr>1/2/2017 İLA 31/12/2017 TARİHLERİ ARASINDA SİGORTALI  İSTİHDAM EDEN İŞVERENLERE UYGULANACAK  TEŞVİK</vt:lpstr>
      <vt:lpstr>YARARLANMA ŞARTLARI</vt:lpstr>
      <vt:lpstr>KAPSAM DIŞI OLANLAR</vt:lpstr>
      <vt:lpstr>HESAPLAMA</vt:lpstr>
      <vt:lpstr>ENGELLİ SİGORTALI İSTİHDAMINDA İŞVEREN HİSSESİ SİGORTA PRİM DESTEĞİ</vt:lpstr>
      <vt:lpstr> KAPSAM VE YARARLANMA ŞARTLARI </vt:lpstr>
      <vt:lpstr>KAPSAMA GİRMEYEN İŞYERLERİ VE SİGORTALILAR- TEŞVİK TUTARI</vt:lpstr>
      <vt:lpstr>ARAŞTIRMA VE GELİŞTİRME  FAALİYETLERİNDE SİGORTA PRİM TEŞVİKİ</vt:lpstr>
      <vt:lpstr>KAPSAM</vt:lpstr>
      <vt:lpstr> KAPSAMDAKİ SİGORTALILAR </vt:lpstr>
      <vt:lpstr>YARARLANMA ŞARTLARI –  TEŞVİK TUTARI VE SÜRESİ</vt:lpstr>
      <vt:lpstr>İŞSİZLİK ÖDENEĞİ ALANLARI İŞE ALAN İŞVERENLERE UYGULANAN TEŞVİK</vt:lpstr>
      <vt:lpstr> YARARLANMA ŞARTLARI </vt:lpstr>
      <vt:lpstr> TEŞVİK KAPSAMINDA SAĞLANAN DESTEK </vt:lpstr>
      <vt:lpstr>KÜLTÜR YATIRIMLARI VE GİRİŞİMLERİNE SİGORTA PRİM TEŞVİKİ</vt:lpstr>
      <vt:lpstr>KAPSAM VE YARARLANMA ŞARTLARI</vt:lpstr>
      <vt:lpstr>YARARLANMA SÜRESİ</vt:lpstr>
      <vt:lpstr> 2016 YILI ASGARİ ÜCRET DESTEĞİ </vt:lpstr>
      <vt:lpstr> 2016 YILI ASGARİ ÜCRET DESTEĞİ </vt:lpstr>
      <vt:lpstr> PRİM ERTELEMESİ</vt:lpstr>
      <vt:lpstr>İŞ SAĞLIĞI VE GÜVENLİĞİ HİZMETLERİNİN DESTEKLENMESİ</vt:lpstr>
      <vt:lpstr>İŞ SAĞLIĞI VE GÜVENLİĞİ HİZMETLERİNİN DESTEKLENMESİ</vt:lpstr>
      <vt:lpstr> İŞVERENCE SAĞLAMASI GEREKEN ŞARTLAR</vt:lpstr>
      <vt:lpstr> DESTEKTEN YARARLANACAK İŞYERLERİNİN BELİRLENMESİ</vt:lpstr>
      <vt:lpstr>DESTEK TUTARININ HESAPLANMASI</vt:lpstr>
      <vt:lpstr>                                                              BAŞVURU</vt:lpstr>
      <vt:lpstr>                                                              ÖDEME</vt:lpstr>
      <vt:lpstr>KAYIT DIŞI SİGORTALI ÇALIŞTIRMA</vt:lpstr>
      <vt:lpstr>İkincil Mevzuat Çalışması Devam Eden Teşvik Uygulamaları</vt:lpstr>
      <vt:lpstr>3294 sayılı Kanunun Ek 5 inci Maddesi</vt:lpstr>
      <vt:lpstr>4447 sayılı Kanunun Ek 4 üncü Maddesi</vt:lpstr>
      <vt:lpstr>2828 sayılı Kanunun Ek 1 inci Maddesi</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ihtilafliprimler</dc:creator>
  <cp:lastModifiedBy>DENETMEN17</cp:lastModifiedBy>
  <cp:revision>565</cp:revision>
  <dcterms:created xsi:type="dcterms:W3CDTF">2014-08-04T12:29:31Z</dcterms:created>
  <dcterms:modified xsi:type="dcterms:W3CDTF">2017-04-27T04:42:09Z</dcterms:modified>
</cp:coreProperties>
</file>